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33"/>
  </p:notesMasterIdLst>
  <p:sldIdLst>
    <p:sldId id="1663" r:id="rId5"/>
    <p:sldId id="1666" r:id="rId6"/>
    <p:sldId id="1668" r:id="rId7"/>
    <p:sldId id="1209" r:id="rId8"/>
    <p:sldId id="1674" r:id="rId9"/>
    <p:sldId id="1667" r:id="rId10"/>
    <p:sldId id="1673" r:id="rId11"/>
    <p:sldId id="1680" r:id="rId12"/>
    <p:sldId id="1669" r:id="rId13"/>
    <p:sldId id="1686" r:id="rId14"/>
    <p:sldId id="1672" r:id="rId15"/>
    <p:sldId id="790" r:id="rId16"/>
    <p:sldId id="1683" r:id="rId17"/>
    <p:sldId id="1675" r:id="rId18"/>
    <p:sldId id="1684" r:id="rId19"/>
    <p:sldId id="1690" r:id="rId20"/>
    <p:sldId id="1677" r:id="rId21"/>
    <p:sldId id="1681" r:id="rId22"/>
    <p:sldId id="1679" r:id="rId23"/>
    <p:sldId id="1678" r:id="rId24"/>
    <p:sldId id="1687" r:id="rId25"/>
    <p:sldId id="1688" r:id="rId26"/>
    <p:sldId id="1685" r:id="rId27"/>
    <p:sldId id="258" r:id="rId28"/>
    <p:sldId id="1689" r:id="rId29"/>
    <p:sldId id="1670" r:id="rId30"/>
    <p:sldId id="1671" r:id="rId31"/>
    <p:sldId id="257" r:id="rId32"/>
  </p:sldIdLst>
  <p:sldSz cx="12192000" cy="6858000"/>
  <p:notesSz cx="6858000" cy="9144000"/>
  <p:embeddedFontLst>
    <p:embeddedFont>
      <p:font typeface="Gill Sans Nova" panose="020B0602020104020203" pitchFamily="34" charset="0"/>
      <p:regular r:id="rId34"/>
      <p:bold r:id="rId35"/>
      <p:italic r:id="rId36"/>
      <p:boldItalic r:id="rId37"/>
    </p:embeddedFont>
    <p:embeddedFont>
      <p:font typeface="Open Sans" panose="020B0606030504020204" pitchFamily="34" charset="0"/>
      <p:regular r:id="rId38"/>
      <p:bold r:id="rId39"/>
      <p:italic r:id="rId40"/>
      <p:boldItalic r:id="rId41"/>
    </p:embeddedFont>
    <p:embeddedFont>
      <p:font typeface="Open Sans Light" panose="020B0306030504020204" pitchFamily="34" charset="0"/>
      <p:regular r:id="rId42"/>
      <p:italic r:id="rId43"/>
    </p:embeddedFont>
    <p:embeddedFont>
      <p:font typeface="Open Sans Medium" panose="020B0604020202020204" charset="0"/>
      <p:regular r:id="rId44"/>
      <p:bold r:id="rId45"/>
      <p:italic r:id="rId46"/>
      <p:boldItalic r:id="rId47"/>
    </p:embeddedFont>
    <p:embeddedFont>
      <p:font typeface="Roboto" panose="02000000000000000000" pitchFamily="2" charset="0"/>
      <p:regular r:id="rId48"/>
      <p:bold r:id="rId49"/>
      <p:italic r:id="rId50"/>
      <p:boldItalic r:id="rId51"/>
    </p:embeddedFont>
    <p:embeddedFont>
      <p:font typeface="SF Pro Display" panose="020B0604020202020204" charset="0"/>
      <p:regular r:id="rId52"/>
      <p:bold r:id="rId53"/>
      <p:italic r:id="rId54"/>
      <p:boldItalic r:id="rId55"/>
    </p:embeddedFont>
    <p:embeddedFont>
      <p:font typeface="SF Pro Display Light" panose="020B0604020202020204" charset="0"/>
      <p:regular r:id="rId56"/>
      <p:italic r:id="rId57"/>
    </p:embeddedFont>
  </p:embeddedFontLst>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438" userDrawn="1">
          <p15:clr>
            <a:srgbClr val="A4A3A4"/>
          </p15:clr>
        </p15:guide>
        <p15:guide id="3" orient="horz" pos="799"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86FD02B-5C8B-B05F-F5F0-26D28870FAE1}" name="Rahma Gheriany (Affiliate)" initials="RG(" userId="S::rahma.gheriany@un.org::89d01103-e449-4906-aa92-543c0312d64d" providerId="AD"/>
  <p188:author id="{592A57AE-E699-C512-72B3-6896F98C9EFF}" name="Omnia Moussa" initials="OM" userId="Omnia Moussa" providerId="None"/>
  <p188:author id="{719E04D1-5DAC-0196-4972-C7FA5CE5DE58}" name="Nayera Abouelfarh" initials="NA" userId="S::nayera99@aucegypt.edu::5bcbff8c-63bb-4b1f-8bf4-674a7a59774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rfan Ali" initials="EA" lastIdx="12" clrIdx="0">
    <p:extLst>
      <p:ext uri="{19B8F6BF-5375-455C-9EA6-DF929625EA0E}">
        <p15:presenceInfo xmlns:p15="http://schemas.microsoft.com/office/powerpoint/2012/main" userId="S::erfan.ali@un.org::fdb1c86e-aea8-4ec2-8b0b-fa38f84baca1" providerId="AD"/>
      </p:ext>
    </p:extLst>
  </p:cmAuthor>
  <p:cmAuthor id="2" name="Ferial Abdelghani" initials="FA" lastIdx="3" clrIdx="1">
    <p:extLst>
      <p:ext uri="{19B8F6BF-5375-455C-9EA6-DF929625EA0E}">
        <p15:presenceInfo xmlns:p15="http://schemas.microsoft.com/office/powerpoint/2012/main" userId="S::ferial.abdelghani@un.org::78bf4e2f-dc42-4adc-a963-6a8d2f5ae01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2E2"/>
    <a:srgbClr val="F6F6F6"/>
    <a:srgbClr val="70D4EF"/>
    <a:srgbClr val="7FD8F0"/>
    <a:srgbClr val="5B9EDB"/>
    <a:srgbClr val="00B2E3"/>
    <a:srgbClr val="BBD9EB"/>
    <a:srgbClr val="4CC3E4"/>
    <a:srgbClr val="EEB500"/>
    <a:srgbClr val="009A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627E7F-C2FD-5128-0CEC-A1BF231394B9}" v="1" dt="2024-02-05T01:53:03.0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73" autoAdjust="0"/>
    <p:restoredTop sz="70799" autoAdjust="0"/>
  </p:normalViewPr>
  <p:slideViewPr>
    <p:cSldViewPr snapToObjects="1">
      <p:cViewPr varScale="1">
        <p:scale>
          <a:sx n="90" d="100"/>
          <a:sy n="90" d="100"/>
        </p:scale>
        <p:origin x="216" y="360"/>
      </p:cViewPr>
      <p:guideLst>
        <p:guide orient="horz" pos="210"/>
        <p:guide pos="438"/>
        <p:guide orient="horz" pos="799"/>
      </p:guideLst>
    </p:cSldViewPr>
  </p:slideViewPr>
  <p:notesTextViewPr>
    <p:cViewPr>
      <p:scale>
        <a:sx n="1" d="1"/>
        <a:sy n="1" d="1"/>
      </p:scale>
      <p:origin x="0" y="0"/>
    </p:cViewPr>
  </p:notesTextViewPr>
  <p:gridSpacing cx="72010" cy="7201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font" Target="fonts/font17.fntdata"/><Relationship Id="rId55" Type="http://schemas.openxmlformats.org/officeDocument/2006/relationships/font" Target="fonts/font22.fntdata"/><Relationship Id="rId63"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font" Target="fonts/font20.fntdata"/><Relationship Id="rId58"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56" Type="http://schemas.openxmlformats.org/officeDocument/2006/relationships/font" Target="fonts/font23.fntdata"/><Relationship Id="rId64"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font" Target="fonts/font18.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font" Target="fonts/font8.fntdata"/><Relationship Id="rId54" Type="http://schemas.openxmlformats.org/officeDocument/2006/relationships/font" Target="fonts/font21.fntdata"/><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3.fntdata"/><Relationship Id="rId49" Type="http://schemas.openxmlformats.org/officeDocument/2006/relationships/font" Target="fonts/font16.fntdata"/><Relationship Id="rId57" Type="http://schemas.openxmlformats.org/officeDocument/2006/relationships/font" Target="fonts/font24.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11.fntdata"/><Relationship Id="rId52" Type="http://schemas.openxmlformats.org/officeDocument/2006/relationships/font" Target="fonts/font19.fntdata"/><Relationship Id="rId60" Type="http://schemas.openxmlformats.org/officeDocument/2006/relationships/viewProps" Target="viewProps.xml"/><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font" Target="fonts/font6.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ayechew Amonge" userId="S::abayechew.amonge@un.org::b6564604-b984-4a0a-8cd4-c2546545991a" providerId="AD" clId="Web-{51627E7F-C2FD-5128-0CEC-A1BF231394B9}"/>
    <pc:docChg chg="modSld">
      <pc:chgData name="Abayechew Amonge" userId="S::abayechew.amonge@un.org::b6564604-b984-4a0a-8cd4-c2546545991a" providerId="AD" clId="Web-{51627E7F-C2FD-5128-0CEC-A1BF231394B9}" dt="2024-02-05T01:53:03.067" v="0" actId="1076"/>
      <pc:docMkLst>
        <pc:docMk/>
      </pc:docMkLst>
      <pc:sldChg chg="modSp">
        <pc:chgData name="Abayechew Amonge" userId="S::abayechew.amonge@un.org::b6564604-b984-4a0a-8cd4-c2546545991a" providerId="AD" clId="Web-{51627E7F-C2FD-5128-0CEC-A1BF231394B9}" dt="2024-02-05T01:53:03.067" v="0" actId="1076"/>
        <pc:sldMkLst>
          <pc:docMk/>
          <pc:sldMk cId="3735969371" sldId="1680"/>
        </pc:sldMkLst>
        <pc:picChg chg="mod">
          <ac:chgData name="Abayechew Amonge" userId="S::abayechew.amonge@un.org::b6564604-b984-4a0a-8cd4-c2546545991a" providerId="AD" clId="Web-{51627E7F-C2FD-5128-0CEC-A1BF231394B9}" dt="2024-02-05T01:53:03.067" v="0" actId="1076"/>
          <ac:picMkLst>
            <pc:docMk/>
            <pc:sldMk cId="3735969371" sldId="1680"/>
            <ac:picMk id="6" creationId="{3A730781-9F0D-2E66-4518-3CAFA25D5931}"/>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9C5789-2E08-409C-8A9C-8C37D8546F95}" type="doc">
      <dgm:prSet loTypeId="urn:microsoft.com/office/officeart/2005/8/layout/venn1" loCatId="relationship" qsTypeId="urn:microsoft.com/office/officeart/2005/8/quickstyle/simple1" qsCatId="simple" csTypeId="urn:microsoft.com/office/officeart/2005/8/colors/accent1_2" csCatId="accent1" phldr="1"/>
      <dgm:spPr/>
    </dgm:pt>
    <dgm:pt modelId="{11E5C24E-2AFA-4EFD-851D-5C247AE3E905}">
      <dgm:prSet phldrT="[Text]" custT="1"/>
      <dgm:spPr>
        <a:noFill/>
      </dgm:spPr>
      <dgm:t>
        <a:bodyPr/>
        <a:lstStyle/>
        <a:p>
          <a:pPr algn="ctr"/>
          <a:r>
            <a:rPr lang="en-US" sz="1300" dirty="0"/>
            <a:t>Need for </a:t>
          </a:r>
          <a:r>
            <a:rPr lang="en-US" sz="1300" b="1" dirty="0"/>
            <a:t>increased sustainable funding </a:t>
          </a:r>
          <a:r>
            <a:rPr lang="en-US" sz="1300" dirty="0"/>
            <a:t>for service infrastructure and city development </a:t>
          </a:r>
        </a:p>
      </dgm:t>
    </dgm:pt>
    <dgm:pt modelId="{9789DD16-7629-432F-89ED-AC3CF3BDBB5A}" type="parTrans" cxnId="{D0F0A217-F818-4123-A373-B8B9B9355F3F}">
      <dgm:prSet/>
      <dgm:spPr/>
      <dgm:t>
        <a:bodyPr/>
        <a:lstStyle/>
        <a:p>
          <a:pPr algn="ctr"/>
          <a:endParaRPr lang="en-US"/>
        </a:p>
      </dgm:t>
    </dgm:pt>
    <dgm:pt modelId="{0AD9A860-06AC-4278-B706-273266F595CA}" type="sibTrans" cxnId="{D0F0A217-F818-4123-A373-B8B9B9355F3F}">
      <dgm:prSet/>
      <dgm:spPr/>
      <dgm:t>
        <a:bodyPr/>
        <a:lstStyle/>
        <a:p>
          <a:pPr algn="ctr"/>
          <a:endParaRPr lang="en-US"/>
        </a:p>
      </dgm:t>
    </dgm:pt>
    <dgm:pt modelId="{7FB15C8D-75FA-4235-8CBF-F9EAFDB9FEC3}">
      <dgm:prSet phldrT="[Text]" custT="1"/>
      <dgm:spPr>
        <a:solidFill>
          <a:schemeClr val="accent4">
            <a:lumMod val="60000"/>
            <a:lumOff val="40000"/>
            <a:alpha val="50000"/>
          </a:schemeClr>
        </a:solidFill>
      </dgm:spPr>
      <dgm:t>
        <a:bodyPr/>
        <a:lstStyle/>
        <a:p>
          <a:pPr algn="ctr"/>
          <a:r>
            <a:rPr lang="en-US" sz="1300" dirty="0"/>
            <a:t>Inadequate </a:t>
          </a:r>
          <a:r>
            <a:rPr lang="en-US" sz="1300" b="1" dirty="0"/>
            <a:t>land governance </a:t>
          </a:r>
          <a:r>
            <a:rPr lang="en-US" sz="1300" dirty="0"/>
            <a:t>in a setting of rapid urbanization</a:t>
          </a:r>
        </a:p>
      </dgm:t>
    </dgm:pt>
    <dgm:pt modelId="{2191CCB4-26F8-49FB-852A-C2D2830CC1B0}" type="parTrans" cxnId="{14BEE84A-A002-4FE9-A991-EF78513F82F3}">
      <dgm:prSet/>
      <dgm:spPr/>
      <dgm:t>
        <a:bodyPr/>
        <a:lstStyle/>
        <a:p>
          <a:pPr algn="ctr"/>
          <a:endParaRPr lang="en-US"/>
        </a:p>
      </dgm:t>
    </dgm:pt>
    <dgm:pt modelId="{EA1BE584-480D-4008-B83F-D2FFF857E949}" type="sibTrans" cxnId="{14BEE84A-A002-4FE9-A991-EF78513F82F3}">
      <dgm:prSet/>
      <dgm:spPr/>
      <dgm:t>
        <a:bodyPr/>
        <a:lstStyle/>
        <a:p>
          <a:pPr algn="ctr"/>
          <a:endParaRPr lang="en-US"/>
        </a:p>
      </dgm:t>
    </dgm:pt>
    <dgm:pt modelId="{D5C3F7F0-EF2B-4BA2-991C-4D1992F4CD38}">
      <dgm:prSet phldrT="[Text]" custT="1"/>
      <dgm:spPr/>
      <dgm:t>
        <a:bodyPr/>
        <a:lstStyle/>
        <a:p>
          <a:pPr algn="ctr"/>
          <a:r>
            <a:rPr lang="en-US" sz="1300" dirty="0"/>
            <a:t>IDPs and other vulnerable groups are </a:t>
          </a:r>
          <a:r>
            <a:rPr lang="en-US" sz="1300" b="1" dirty="0"/>
            <a:t>excluded from political and social processes</a:t>
          </a:r>
        </a:p>
      </dgm:t>
    </dgm:pt>
    <dgm:pt modelId="{118D0644-D3D8-4110-BDAE-D7A86D4BE53A}" type="parTrans" cxnId="{DD0E3A92-BCEE-4BC2-A320-747FAA9BD029}">
      <dgm:prSet/>
      <dgm:spPr/>
      <dgm:t>
        <a:bodyPr/>
        <a:lstStyle/>
        <a:p>
          <a:pPr algn="ctr"/>
          <a:endParaRPr lang="en-US"/>
        </a:p>
      </dgm:t>
    </dgm:pt>
    <dgm:pt modelId="{87A8D5DA-3B01-4946-9A4C-C446E94BD9E1}" type="sibTrans" cxnId="{DD0E3A92-BCEE-4BC2-A320-747FAA9BD029}">
      <dgm:prSet/>
      <dgm:spPr/>
      <dgm:t>
        <a:bodyPr/>
        <a:lstStyle/>
        <a:p>
          <a:pPr algn="ctr"/>
          <a:endParaRPr lang="en-US"/>
        </a:p>
      </dgm:t>
    </dgm:pt>
    <dgm:pt modelId="{9ECB5F67-7717-4C68-908F-1E5160D026E9}">
      <dgm:prSet phldrT="[Text]" custT="1"/>
      <dgm:spPr/>
      <dgm:t>
        <a:bodyPr/>
        <a:lstStyle/>
        <a:p>
          <a:pPr algn="ctr"/>
          <a:r>
            <a:rPr lang="en-US" sz="1300" b="1" dirty="0"/>
            <a:t>IDPs and other vulnerable groups are excluded from service delivery</a:t>
          </a:r>
        </a:p>
      </dgm:t>
    </dgm:pt>
    <dgm:pt modelId="{8A50694A-CF5F-4B3F-A2CD-7BBC0C7831F3}" type="parTrans" cxnId="{EABA2AAF-5D23-444B-8A60-1ECD40D9CDF1}">
      <dgm:prSet/>
      <dgm:spPr/>
      <dgm:t>
        <a:bodyPr/>
        <a:lstStyle/>
        <a:p>
          <a:endParaRPr lang="en-US"/>
        </a:p>
      </dgm:t>
    </dgm:pt>
    <dgm:pt modelId="{226F3363-D217-4DDE-B5C9-95616CDDBA0B}" type="sibTrans" cxnId="{EABA2AAF-5D23-444B-8A60-1ECD40D9CDF1}">
      <dgm:prSet/>
      <dgm:spPr/>
      <dgm:t>
        <a:bodyPr/>
        <a:lstStyle/>
        <a:p>
          <a:endParaRPr lang="en-US"/>
        </a:p>
      </dgm:t>
    </dgm:pt>
    <dgm:pt modelId="{7E48163A-3CF2-4763-B6C9-0FBF8408886F}">
      <dgm:prSet phldrT="[Text]" custT="1"/>
      <dgm:spPr/>
      <dgm:t>
        <a:bodyPr/>
        <a:lstStyle/>
        <a:p>
          <a:pPr algn="ctr"/>
          <a:r>
            <a:rPr lang="en-US" sz="1300" b="1" dirty="0"/>
            <a:t>IDPs and other vulnerable groups have insufficient acces to (a diverse set of) livelihood solutions</a:t>
          </a:r>
        </a:p>
      </dgm:t>
    </dgm:pt>
    <dgm:pt modelId="{9188DFAB-D5C0-4526-94E6-4B7941E5DB5A}" type="parTrans" cxnId="{6A7E8500-6F86-44A5-8777-597DD528A443}">
      <dgm:prSet/>
      <dgm:spPr/>
      <dgm:t>
        <a:bodyPr/>
        <a:lstStyle/>
        <a:p>
          <a:endParaRPr lang="en-US"/>
        </a:p>
      </dgm:t>
    </dgm:pt>
    <dgm:pt modelId="{03806AE8-1B23-4FB0-AF1B-5297656A57CA}" type="sibTrans" cxnId="{6A7E8500-6F86-44A5-8777-597DD528A443}">
      <dgm:prSet/>
      <dgm:spPr/>
      <dgm:t>
        <a:bodyPr/>
        <a:lstStyle/>
        <a:p>
          <a:endParaRPr lang="en-US"/>
        </a:p>
      </dgm:t>
    </dgm:pt>
    <dgm:pt modelId="{A454578F-FDA9-43FA-92AA-F96CEA0B014E}" type="pres">
      <dgm:prSet presAssocID="{249C5789-2E08-409C-8A9C-8C37D8546F95}" presName="compositeShape" presStyleCnt="0">
        <dgm:presLayoutVars>
          <dgm:chMax val="7"/>
          <dgm:dir/>
          <dgm:resizeHandles val="exact"/>
        </dgm:presLayoutVars>
      </dgm:prSet>
      <dgm:spPr/>
    </dgm:pt>
    <dgm:pt modelId="{FD67D69C-D983-4B0C-9F6A-39B492A3C65B}" type="pres">
      <dgm:prSet presAssocID="{11E5C24E-2AFA-4EFD-851D-5C247AE3E905}" presName="circ1" presStyleLbl="vennNode1" presStyleIdx="0" presStyleCnt="5"/>
      <dgm:spPr/>
    </dgm:pt>
    <dgm:pt modelId="{2DEE04EB-CCF1-4A7E-9E2B-46D96E738347}" type="pres">
      <dgm:prSet presAssocID="{11E5C24E-2AFA-4EFD-851D-5C247AE3E905}" presName="circ1Tx" presStyleLbl="revTx" presStyleIdx="0" presStyleCnt="0" custScaleX="74920" custLinFactNeighborX="-172" custLinFactNeighborY="52871">
        <dgm:presLayoutVars>
          <dgm:chMax val="0"/>
          <dgm:chPref val="0"/>
          <dgm:bulletEnabled val="1"/>
        </dgm:presLayoutVars>
      </dgm:prSet>
      <dgm:spPr/>
    </dgm:pt>
    <dgm:pt modelId="{7358F083-F702-48DF-BC3D-787660ED13E5}" type="pres">
      <dgm:prSet presAssocID="{7FB15C8D-75FA-4235-8CBF-F9EAFDB9FEC3}" presName="circ2" presStyleLbl="vennNode1" presStyleIdx="1" presStyleCnt="5"/>
      <dgm:spPr/>
    </dgm:pt>
    <dgm:pt modelId="{81D7137B-9098-41B0-850F-282E64E4AC3E}" type="pres">
      <dgm:prSet presAssocID="{7FB15C8D-75FA-4235-8CBF-F9EAFDB9FEC3}" presName="circ2Tx" presStyleLbl="revTx" presStyleIdx="0" presStyleCnt="0" custScaleY="51417" custLinFactNeighborX="-37719" custLinFactNeighborY="7852">
        <dgm:presLayoutVars>
          <dgm:chMax val="0"/>
          <dgm:chPref val="0"/>
          <dgm:bulletEnabled val="1"/>
        </dgm:presLayoutVars>
      </dgm:prSet>
      <dgm:spPr/>
    </dgm:pt>
    <dgm:pt modelId="{6636211F-274A-4B80-B0DD-55AFEA079229}" type="pres">
      <dgm:prSet presAssocID="{D5C3F7F0-EF2B-4BA2-991C-4D1992F4CD38}" presName="circ3" presStyleLbl="vennNode1" presStyleIdx="2" presStyleCnt="5" custLinFactNeighborY="1042"/>
      <dgm:spPr/>
    </dgm:pt>
    <dgm:pt modelId="{AD0BF282-9672-456C-9EE9-1D6FCA734228}" type="pres">
      <dgm:prSet presAssocID="{D5C3F7F0-EF2B-4BA2-991C-4D1992F4CD38}" presName="circ3Tx" presStyleLbl="revTx" presStyleIdx="0" presStyleCnt="0" custScaleX="74627" custScaleY="78837" custLinFactNeighborX="-65173" custLinFactNeighborY="9947">
        <dgm:presLayoutVars>
          <dgm:chMax val="0"/>
          <dgm:chPref val="0"/>
          <dgm:bulletEnabled val="1"/>
        </dgm:presLayoutVars>
      </dgm:prSet>
      <dgm:spPr/>
    </dgm:pt>
    <dgm:pt modelId="{107F3D38-D1A6-4330-8559-67BE233E49A3}" type="pres">
      <dgm:prSet presAssocID="{9ECB5F67-7717-4C68-908F-1E5160D026E9}" presName="circ4" presStyleLbl="vennNode1" presStyleIdx="3" presStyleCnt="5"/>
      <dgm:spPr/>
    </dgm:pt>
    <dgm:pt modelId="{B92FAFA1-2888-44A8-97F4-8C568D710792}" type="pres">
      <dgm:prSet presAssocID="{9ECB5F67-7717-4C68-908F-1E5160D026E9}" presName="circ4Tx" presStyleLbl="revTx" presStyleIdx="0" presStyleCnt="0" custScaleY="45368" custLinFactNeighborX="34769" custLinFactNeighborY="-29836">
        <dgm:presLayoutVars>
          <dgm:chMax val="0"/>
          <dgm:chPref val="0"/>
          <dgm:bulletEnabled val="1"/>
        </dgm:presLayoutVars>
      </dgm:prSet>
      <dgm:spPr/>
    </dgm:pt>
    <dgm:pt modelId="{A8E7454C-D690-4A9F-AEE8-EEE445D5F2BF}" type="pres">
      <dgm:prSet presAssocID="{7E48163A-3CF2-4763-B6C9-0FBF8408886F}" presName="circ5" presStyleLbl="vennNode1" presStyleIdx="4" presStyleCnt="5"/>
      <dgm:spPr/>
    </dgm:pt>
    <dgm:pt modelId="{10129056-A7E9-48E9-8299-970F4BA1495D}" type="pres">
      <dgm:prSet presAssocID="{7E48163A-3CF2-4763-B6C9-0FBF8408886F}" presName="circ5Tx" presStyleLbl="revTx" presStyleIdx="0" presStyleCnt="0" custScaleY="62016" custLinFactNeighborX="31458" custLinFactNeighborY="8573">
        <dgm:presLayoutVars>
          <dgm:chMax val="0"/>
          <dgm:chPref val="0"/>
          <dgm:bulletEnabled val="1"/>
        </dgm:presLayoutVars>
      </dgm:prSet>
      <dgm:spPr/>
    </dgm:pt>
  </dgm:ptLst>
  <dgm:cxnLst>
    <dgm:cxn modelId="{6A7E8500-6F86-44A5-8777-597DD528A443}" srcId="{249C5789-2E08-409C-8A9C-8C37D8546F95}" destId="{7E48163A-3CF2-4763-B6C9-0FBF8408886F}" srcOrd="4" destOrd="0" parTransId="{9188DFAB-D5C0-4526-94E6-4B7941E5DB5A}" sibTransId="{03806AE8-1B23-4FB0-AF1B-5297656A57CA}"/>
    <dgm:cxn modelId="{D0F0A217-F818-4123-A373-B8B9B9355F3F}" srcId="{249C5789-2E08-409C-8A9C-8C37D8546F95}" destId="{11E5C24E-2AFA-4EFD-851D-5C247AE3E905}" srcOrd="0" destOrd="0" parTransId="{9789DD16-7629-432F-89ED-AC3CF3BDBB5A}" sibTransId="{0AD9A860-06AC-4278-B706-273266F595CA}"/>
    <dgm:cxn modelId="{8B59E32B-A76E-4F69-89F1-B608675823D4}" type="presOf" srcId="{D5C3F7F0-EF2B-4BA2-991C-4D1992F4CD38}" destId="{AD0BF282-9672-456C-9EE9-1D6FCA734228}" srcOrd="0" destOrd="0" presId="urn:microsoft.com/office/officeart/2005/8/layout/venn1"/>
    <dgm:cxn modelId="{5E770A40-E957-4691-AD57-8C2F0EA68B30}" type="presOf" srcId="{9ECB5F67-7717-4C68-908F-1E5160D026E9}" destId="{B92FAFA1-2888-44A8-97F4-8C568D710792}" srcOrd="0" destOrd="0" presId="urn:microsoft.com/office/officeart/2005/8/layout/venn1"/>
    <dgm:cxn modelId="{D1B2B75D-41EE-4CE5-9214-2C5639EE9266}" type="presOf" srcId="{7E48163A-3CF2-4763-B6C9-0FBF8408886F}" destId="{10129056-A7E9-48E9-8299-970F4BA1495D}" srcOrd="0" destOrd="0" presId="urn:microsoft.com/office/officeart/2005/8/layout/venn1"/>
    <dgm:cxn modelId="{14BEE84A-A002-4FE9-A991-EF78513F82F3}" srcId="{249C5789-2E08-409C-8A9C-8C37D8546F95}" destId="{7FB15C8D-75FA-4235-8CBF-F9EAFDB9FEC3}" srcOrd="1" destOrd="0" parTransId="{2191CCB4-26F8-49FB-852A-C2D2830CC1B0}" sibTransId="{EA1BE584-480D-4008-B83F-D2FFF857E949}"/>
    <dgm:cxn modelId="{0F9A8391-C172-4103-A806-5C0BCFB51D1E}" type="presOf" srcId="{249C5789-2E08-409C-8A9C-8C37D8546F95}" destId="{A454578F-FDA9-43FA-92AA-F96CEA0B014E}" srcOrd="0" destOrd="0" presId="urn:microsoft.com/office/officeart/2005/8/layout/venn1"/>
    <dgm:cxn modelId="{DD0E3A92-BCEE-4BC2-A320-747FAA9BD029}" srcId="{249C5789-2E08-409C-8A9C-8C37D8546F95}" destId="{D5C3F7F0-EF2B-4BA2-991C-4D1992F4CD38}" srcOrd="2" destOrd="0" parTransId="{118D0644-D3D8-4110-BDAE-D7A86D4BE53A}" sibTransId="{87A8D5DA-3B01-4946-9A4C-C446E94BD9E1}"/>
    <dgm:cxn modelId="{EABA2AAF-5D23-444B-8A60-1ECD40D9CDF1}" srcId="{249C5789-2E08-409C-8A9C-8C37D8546F95}" destId="{9ECB5F67-7717-4C68-908F-1E5160D026E9}" srcOrd="3" destOrd="0" parTransId="{8A50694A-CF5F-4B3F-A2CD-7BBC0C7831F3}" sibTransId="{226F3363-D217-4DDE-B5C9-95616CDDBA0B}"/>
    <dgm:cxn modelId="{BC6085BB-D5E9-44CC-A048-6D89CC2A3395}" type="presOf" srcId="{7FB15C8D-75FA-4235-8CBF-F9EAFDB9FEC3}" destId="{81D7137B-9098-41B0-850F-282E64E4AC3E}" srcOrd="0" destOrd="0" presId="urn:microsoft.com/office/officeart/2005/8/layout/venn1"/>
    <dgm:cxn modelId="{EE188AFF-8EAD-4E26-A47A-814C9BE2552E}" type="presOf" srcId="{11E5C24E-2AFA-4EFD-851D-5C247AE3E905}" destId="{2DEE04EB-CCF1-4A7E-9E2B-46D96E738347}" srcOrd="0" destOrd="0" presId="urn:microsoft.com/office/officeart/2005/8/layout/venn1"/>
    <dgm:cxn modelId="{D90CEEF7-77CB-45C0-B199-8A2C3E04B29B}" type="presParOf" srcId="{A454578F-FDA9-43FA-92AA-F96CEA0B014E}" destId="{FD67D69C-D983-4B0C-9F6A-39B492A3C65B}" srcOrd="0" destOrd="0" presId="urn:microsoft.com/office/officeart/2005/8/layout/venn1"/>
    <dgm:cxn modelId="{3EA60B42-3AC0-4343-A4C8-F32829055DA8}" type="presParOf" srcId="{A454578F-FDA9-43FA-92AA-F96CEA0B014E}" destId="{2DEE04EB-CCF1-4A7E-9E2B-46D96E738347}" srcOrd="1" destOrd="0" presId="urn:microsoft.com/office/officeart/2005/8/layout/venn1"/>
    <dgm:cxn modelId="{219CD728-2B0A-4D85-902F-A3DD7070349C}" type="presParOf" srcId="{A454578F-FDA9-43FA-92AA-F96CEA0B014E}" destId="{7358F083-F702-48DF-BC3D-787660ED13E5}" srcOrd="2" destOrd="0" presId="urn:microsoft.com/office/officeart/2005/8/layout/venn1"/>
    <dgm:cxn modelId="{B1684F24-D664-4EA3-89FF-C68C74476C33}" type="presParOf" srcId="{A454578F-FDA9-43FA-92AA-F96CEA0B014E}" destId="{81D7137B-9098-41B0-850F-282E64E4AC3E}" srcOrd="3" destOrd="0" presId="urn:microsoft.com/office/officeart/2005/8/layout/venn1"/>
    <dgm:cxn modelId="{0C9D0E56-E3D8-4683-A835-E1F1C6724BB0}" type="presParOf" srcId="{A454578F-FDA9-43FA-92AA-F96CEA0B014E}" destId="{6636211F-274A-4B80-B0DD-55AFEA079229}" srcOrd="4" destOrd="0" presId="urn:microsoft.com/office/officeart/2005/8/layout/venn1"/>
    <dgm:cxn modelId="{0D520068-33F8-4856-B8D8-FC1C4871C087}" type="presParOf" srcId="{A454578F-FDA9-43FA-92AA-F96CEA0B014E}" destId="{AD0BF282-9672-456C-9EE9-1D6FCA734228}" srcOrd="5" destOrd="0" presId="urn:microsoft.com/office/officeart/2005/8/layout/venn1"/>
    <dgm:cxn modelId="{FE867E11-B203-4E2B-80EA-8BBDACC13357}" type="presParOf" srcId="{A454578F-FDA9-43FA-92AA-F96CEA0B014E}" destId="{107F3D38-D1A6-4330-8559-67BE233E49A3}" srcOrd="6" destOrd="0" presId="urn:microsoft.com/office/officeart/2005/8/layout/venn1"/>
    <dgm:cxn modelId="{795FBAFF-519A-48B1-AAB6-C2A98DB42CA4}" type="presParOf" srcId="{A454578F-FDA9-43FA-92AA-F96CEA0B014E}" destId="{B92FAFA1-2888-44A8-97F4-8C568D710792}" srcOrd="7" destOrd="0" presId="urn:microsoft.com/office/officeart/2005/8/layout/venn1"/>
    <dgm:cxn modelId="{66FC09AA-1C74-4164-B1CA-B8E31873C39B}" type="presParOf" srcId="{A454578F-FDA9-43FA-92AA-F96CEA0B014E}" destId="{A8E7454C-D690-4A9F-AEE8-EEE445D5F2BF}" srcOrd="8" destOrd="0" presId="urn:microsoft.com/office/officeart/2005/8/layout/venn1"/>
    <dgm:cxn modelId="{F35A64F1-3366-47D3-87C3-8EFE5CD04CDD}" type="presParOf" srcId="{A454578F-FDA9-43FA-92AA-F96CEA0B014E}" destId="{10129056-A7E9-48E9-8299-970F4BA1495D}" srcOrd="9"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67D69C-D983-4B0C-9F6A-39B492A3C65B}">
      <dsp:nvSpPr>
        <dsp:cNvPr id="0" name=""/>
        <dsp:cNvSpPr/>
      </dsp:nvSpPr>
      <dsp:spPr>
        <a:xfrm>
          <a:off x="2743199" y="1852166"/>
          <a:ext cx="1828800" cy="1828800"/>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2DEE04EB-CCF1-4A7E-9E2B-46D96E738347}">
      <dsp:nvSpPr>
        <dsp:cNvPr id="0" name=""/>
        <dsp:cNvSpPr/>
      </dsp:nvSpPr>
      <dsp:spPr>
        <a:xfrm>
          <a:off x="2859271" y="1012208"/>
          <a:ext cx="1589358" cy="1227908"/>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r>
            <a:rPr lang="en-US" sz="1300" kern="1200" dirty="0"/>
            <a:t>Need for </a:t>
          </a:r>
          <a:r>
            <a:rPr lang="en-US" sz="1300" b="1" kern="1200" dirty="0"/>
            <a:t>increased sustainable funding </a:t>
          </a:r>
          <a:r>
            <a:rPr lang="en-US" sz="1300" kern="1200" dirty="0"/>
            <a:t>for service infrastructure and city development </a:t>
          </a:r>
        </a:p>
      </dsp:txBody>
      <dsp:txXfrm>
        <a:off x="2859271" y="1012208"/>
        <a:ext cx="1589358" cy="1227908"/>
      </dsp:txXfrm>
    </dsp:sp>
    <dsp:sp modelId="{7358F083-F702-48DF-BC3D-787660ED13E5}">
      <dsp:nvSpPr>
        <dsp:cNvPr id="0" name=""/>
        <dsp:cNvSpPr/>
      </dsp:nvSpPr>
      <dsp:spPr>
        <a:xfrm>
          <a:off x="3438875" y="2357437"/>
          <a:ext cx="1828800" cy="1828800"/>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81D7137B-9098-41B0-850F-282E64E4AC3E}">
      <dsp:nvSpPr>
        <dsp:cNvPr id="0" name=""/>
        <dsp:cNvSpPr/>
      </dsp:nvSpPr>
      <dsp:spPr>
        <a:xfrm>
          <a:off x="4695850" y="2411078"/>
          <a:ext cx="1901952" cy="68508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r>
            <a:rPr lang="en-US" sz="1300" kern="1200" dirty="0"/>
            <a:t>Inadequate </a:t>
          </a:r>
          <a:r>
            <a:rPr lang="en-US" sz="1300" b="1" kern="1200" dirty="0"/>
            <a:t>land governance </a:t>
          </a:r>
          <a:r>
            <a:rPr lang="en-US" sz="1300" kern="1200" dirty="0"/>
            <a:t>in a setting of rapid urbanization</a:t>
          </a:r>
        </a:p>
      </dsp:txBody>
      <dsp:txXfrm>
        <a:off x="4695850" y="2411078"/>
        <a:ext cx="1901952" cy="685085"/>
      </dsp:txXfrm>
    </dsp:sp>
    <dsp:sp modelId="{6636211F-274A-4B80-B0DD-55AFEA079229}">
      <dsp:nvSpPr>
        <dsp:cNvPr id="0" name=""/>
        <dsp:cNvSpPr/>
      </dsp:nvSpPr>
      <dsp:spPr>
        <a:xfrm>
          <a:off x="3173333" y="3194751"/>
          <a:ext cx="1828800" cy="1828800"/>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AD0BF282-9672-456C-9EE9-1D6FCA734228}">
      <dsp:nvSpPr>
        <dsp:cNvPr id="0" name=""/>
        <dsp:cNvSpPr/>
      </dsp:nvSpPr>
      <dsp:spPr>
        <a:xfrm>
          <a:off x="4122371" y="4529256"/>
          <a:ext cx="1419369" cy="1050433"/>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r>
            <a:rPr lang="en-US" sz="1300" kern="1200" dirty="0"/>
            <a:t>IDPs and other vulnerable groups are </a:t>
          </a:r>
          <a:r>
            <a:rPr lang="en-US" sz="1300" b="1" kern="1200" dirty="0"/>
            <a:t>excluded from political and social processes</a:t>
          </a:r>
        </a:p>
      </dsp:txBody>
      <dsp:txXfrm>
        <a:off x="4122371" y="4529256"/>
        <a:ext cx="1419369" cy="1050433"/>
      </dsp:txXfrm>
    </dsp:sp>
    <dsp:sp modelId="{107F3D38-D1A6-4330-8559-67BE233E49A3}">
      <dsp:nvSpPr>
        <dsp:cNvPr id="0" name=""/>
        <dsp:cNvSpPr/>
      </dsp:nvSpPr>
      <dsp:spPr>
        <a:xfrm>
          <a:off x="2313066" y="3175695"/>
          <a:ext cx="1828800" cy="1828800"/>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B92FAFA1-2888-44A8-97F4-8C568D710792}">
      <dsp:nvSpPr>
        <dsp:cNvPr id="0" name=""/>
        <dsp:cNvSpPr/>
      </dsp:nvSpPr>
      <dsp:spPr>
        <a:xfrm>
          <a:off x="953897" y="4222155"/>
          <a:ext cx="1901952" cy="604488"/>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r>
            <a:rPr lang="en-US" sz="1300" b="1" kern="1200" dirty="0"/>
            <a:t>IDPs and other vulnerable groups are excluded from service delivery</a:t>
          </a:r>
        </a:p>
      </dsp:txBody>
      <dsp:txXfrm>
        <a:off x="953897" y="4222155"/>
        <a:ext cx="1901952" cy="604488"/>
      </dsp:txXfrm>
    </dsp:sp>
    <dsp:sp modelId="{A8E7454C-D690-4A9F-AEE8-EEE445D5F2BF}">
      <dsp:nvSpPr>
        <dsp:cNvPr id="0" name=""/>
        <dsp:cNvSpPr/>
      </dsp:nvSpPr>
      <dsp:spPr>
        <a:xfrm>
          <a:off x="2047524" y="2357437"/>
          <a:ext cx="1828800" cy="1828800"/>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10129056-A7E9-48E9-8299-970F4BA1495D}">
      <dsp:nvSpPr>
        <dsp:cNvPr id="0" name=""/>
        <dsp:cNvSpPr/>
      </dsp:nvSpPr>
      <dsp:spPr>
        <a:xfrm>
          <a:off x="598316" y="2350074"/>
          <a:ext cx="1901952" cy="826308"/>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r>
            <a:rPr lang="en-US" sz="1300" b="1" kern="1200" dirty="0"/>
            <a:t>IDPs and other vulnerable groups have insufficient acces to (a diverse set of) livelihood solutions</a:t>
          </a:r>
        </a:p>
      </dsp:txBody>
      <dsp:txXfrm>
        <a:off x="598316" y="2350074"/>
        <a:ext cx="1901952" cy="826308"/>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1DCC27-D4E1-9241-9DFB-DC19E1A85CD0}" type="datetimeFigureOut">
              <a:rPr lang="x-none" smtClean="0"/>
              <a:t>2/4/2024</a:t>
            </a:fld>
            <a:endParaRPr lang="x-non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763816-ABB5-3845-9E89-9EB4922FAA09}" type="slidenum">
              <a:rPr lang="x-none" smtClean="0"/>
              <a:t>‹#›</a:t>
            </a:fld>
            <a:endParaRPr lang="x-none"/>
          </a:p>
        </p:txBody>
      </p:sp>
    </p:spTree>
    <p:extLst>
      <p:ext uri="{BB962C8B-B14F-4D97-AF65-F5344CB8AC3E}">
        <p14:creationId xmlns:p14="http://schemas.microsoft.com/office/powerpoint/2010/main" val="2146893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38763816-ABB5-3845-9E89-9EB4922FAA09}" type="slidenum">
              <a:rPr lang="x-none" smtClean="0"/>
              <a:t>1</a:t>
            </a:fld>
            <a:endParaRPr lang="x-none"/>
          </a:p>
        </p:txBody>
      </p:sp>
    </p:spTree>
    <p:extLst>
      <p:ext uri="{BB962C8B-B14F-4D97-AF65-F5344CB8AC3E}">
        <p14:creationId xmlns:p14="http://schemas.microsoft.com/office/powerpoint/2010/main" val="3964187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4B96C9-2FC9-45D4-8E28-108B3DF16663}" type="slidenum">
              <a:rPr lang="en-US" smtClean="0"/>
              <a:t>12</a:t>
            </a:fld>
            <a:endParaRPr lang="en-US"/>
          </a:p>
        </p:txBody>
      </p:sp>
    </p:spTree>
    <p:extLst>
      <p:ext uri="{BB962C8B-B14F-4D97-AF65-F5344CB8AC3E}">
        <p14:creationId xmlns:p14="http://schemas.microsoft.com/office/powerpoint/2010/main" val="2527576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F88296-5422-8E0C-508B-0BE6B713BC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B9F6B6-3920-DDBA-36AC-080DFE937A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17FDC4-D955-E8AB-050B-AFC41376F20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F7F335E-67AA-2F59-269C-B35764B2A183}"/>
              </a:ext>
            </a:extLst>
          </p:cNvPr>
          <p:cNvSpPr>
            <a:spLocks noGrp="1"/>
          </p:cNvSpPr>
          <p:nvPr>
            <p:ph type="sldNum" sz="quarter" idx="5"/>
          </p:nvPr>
        </p:nvSpPr>
        <p:spPr/>
        <p:txBody>
          <a:bodyPr/>
          <a:lstStyle/>
          <a:p>
            <a:fld id="{984B96C9-2FC9-45D4-8E28-108B3DF16663}" type="slidenum">
              <a:rPr lang="en-US" smtClean="0"/>
              <a:t>13</a:t>
            </a:fld>
            <a:endParaRPr lang="en-US"/>
          </a:p>
        </p:txBody>
      </p:sp>
    </p:spTree>
    <p:extLst>
      <p:ext uri="{BB962C8B-B14F-4D97-AF65-F5344CB8AC3E}">
        <p14:creationId xmlns:p14="http://schemas.microsoft.com/office/powerpoint/2010/main" val="5083940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C2750-2418-C114-2950-A04F761B4B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B29FC4-9B86-8C67-CAE2-9ACE07FBAE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FF81CB-AFE1-03D5-ADAA-7B0AC6CFB31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AE47204-DA3F-6306-3F8B-B4F45D44BC90}"/>
              </a:ext>
            </a:extLst>
          </p:cNvPr>
          <p:cNvSpPr>
            <a:spLocks noGrp="1"/>
          </p:cNvSpPr>
          <p:nvPr>
            <p:ph type="sldNum" sz="quarter" idx="5"/>
          </p:nvPr>
        </p:nvSpPr>
        <p:spPr/>
        <p:txBody>
          <a:bodyPr/>
          <a:lstStyle/>
          <a:p>
            <a:fld id="{984B96C9-2FC9-45D4-8E28-108B3DF16663}" type="slidenum">
              <a:rPr lang="en-US" smtClean="0"/>
              <a:t>14</a:t>
            </a:fld>
            <a:endParaRPr lang="en-US"/>
          </a:p>
        </p:txBody>
      </p:sp>
    </p:spTree>
    <p:extLst>
      <p:ext uri="{BB962C8B-B14F-4D97-AF65-F5344CB8AC3E}">
        <p14:creationId xmlns:p14="http://schemas.microsoft.com/office/powerpoint/2010/main" val="1477422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CD8C7-9F3B-C082-E001-A2402426F8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104658-2941-8FA6-C5CE-E8574A927B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2C05D3-56FD-5050-C588-F42B8F7E2E2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632501D-48C6-A602-89CF-12A3FF42B6CB}"/>
              </a:ext>
            </a:extLst>
          </p:cNvPr>
          <p:cNvSpPr>
            <a:spLocks noGrp="1"/>
          </p:cNvSpPr>
          <p:nvPr>
            <p:ph type="sldNum" sz="quarter" idx="5"/>
          </p:nvPr>
        </p:nvSpPr>
        <p:spPr/>
        <p:txBody>
          <a:bodyPr/>
          <a:lstStyle/>
          <a:p>
            <a:fld id="{984B96C9-2FC9-45D4-8E28-108B3DF16663}" type="slidenum">
              <a:rPr lang="en-US" smtClean="0"/>
              <a:t>15</a:t>
            </a:fld>
            <a:endParaRPr lang="en-US"/>
          </a:p>
        </p:txBody>
      </p:sp>
    </p:spTree>
    <p:extLst>
      <p:ext uri="{BB962C8B-B14F-4D97-AF65-F5344CB8AC3E}">
        <p14:creationId xmlns:p14="http://schemas.microsoft.com/office/powerpoint/2010/main" val="19923455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C22CD1-8C26-A522-9DBC-A53E74B712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D8C46E-71A9-CCC8-4081-C10CD583F1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79CBFD-A651-0FCF-502B-894645D7CD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BE3BD5F-DE1B-0BB1-EA1C-E2CDEA7D68E1}"/>
              </a:ext>
            </a:extLst>
          </p:cNvPr>
          <p:cNvSpPr>
            <a:spLocks noGrp="1"/>
          </p:cNvSpPr>
          <p:nvPr>
            <p:ph type="sldNum" sz="quarter" idx="5"/>
          </p:nvPr>
        </p:nvSpPr>
        <p:spPr/>
        <p:txBody>
          <a:bodyPr/>
          <a:lstStyle/>
          <a:p>
            <a:fld id="{984B96C9-2FC9-45D4-8E28-108B3DF16663}" type="slidenum">
              <a:rPr lang="en-US" smtClean="0"/>
              <a:t>17</a:t>
            </a:fld>
            <a:endParaRPr lang="en-US"/>
          </a:p>
        </p:txBody>
      </p:sp>
    </p:spTree>
    <p:extLst>
      <p:ext uri="{BB962C8B-B14F-4D97-AF65-F5344CB8AC3E}">
        <p14:creationId xmlns:p14="http://schemas.microsoft.com/office/powerpoint/2010/main" val="1415869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D16FC1-8A6A-4862-213D-6083B91834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F9D7F1-E991-6DE4-6891-A8E59AEF16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B508F2-93BE-EFAD-984B-71DA169769E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AFDB737-E1FF-F896-714E-C544142468B0}"/>
              </a:ext>
            </a:extLst>
          </p:cNvPr>
          <p:cNvSpPr>
            <a:spLocks noGrp="1"/>
          </p:cNvSpPr>
          <p:nvPr>
            <p:ph type="sldNum" sz="quarter" idx="5"/>
          </p:nvPr>
        </p:nvSpPr>
        <p:spPr/>
        <p:txBody>
          <a:bodyPr/>
          <a:lstStyle/>
          <a:p>
            <a:fld id="{984B96C9-2FC9-45D4-8E28-108B3DF16663}" type="slidenum">
              <a:rPr lang="en-US" smtClean="0"/>
              <a:t>18</a:t>
            </a:fld>
            <a:endParaRPr lang="en-US"/>
          </a:p>
        </p:txBody>
      </p:sp>
    </p:spTree>
    <p:extLst>
      <p:ext uri="{BB962C8B-B14F-4D97-AF65-F5344CB8AC3E}">
        <p14:creationId xmlns:p14="http://schemas.microsoft.com/office/powerpoint/2010/main" val="13159822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38763816-ABB5-3845-9E89-9EB4922FAA09}" type="slidenum">
              <a:rPr lang="x-none" smtClean="0"/>
              <a:t>19</a:t>
            </a:fld>
            <a:endParaRPr lang="x-none"/>
          </a:p>
        </p:txBody>
      </p:sp>
    </p:spTree>
    <p:extLst>
      <p:ext uri="{BB962C8B-B14F-4D97-AF65-F5344CB8AC3E}">
        <p14:creationId xmlns:p14="http://schemas.microsoft.com/office/powerpoint/2010/main" val="3107504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6BC56-CD35-29FE-012B-FA72460522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CD5643-43BF-3F9B-D2F4-5DD04A07B0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F9C2BB-C2E2-0B52-ACEC-823DD46139B3}"/>
              </a:ext>
            </a:extLst>
          </p:cNvPr>
          <p:cNvSpPr>
            <a:spLocks noGrp="1"/>
          </p:cNvSpPr>
          <p:nvPr>
            <p:ph type="body" idx="1"/>
          </p:nvPr>
        </p:nvSpPr>
        <p:spPr/>
        <p:txBody>
          <a:bodyPr/>
          <a:lstStyle/>
          <a:p>
            <a:r>
              <a:rPr lang="en-US" dirty="0"/>
              <a:t>YOURS Programme</a:t>
            </a:r>
          </a:p>
          <a:p>
            <a:endParaRPr lang="en-US" dirty="0"/>
          </a:p>
          <a:p>
            <a:r>
              <a:rPr lang="en-US" dirty="0"/>
              <a:t>200 houses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Consider the entire housing value chain fro</a:t>
            </a:r>
            <a:r>
              <a:rPr lang="en-US" sz="1200" dirty="0">
                <a:solidFill>
                  <a:srgbClr val="000000"/>
                </a:solidFill>
                <a:latin typeface="Open Sans" panose="020B0606030504020204" pitchFamily="34" charset="0"/>
                <a:ea typeface="Open Sans" panose="020B0606030504020204" pitchFamily="34" charset="0"/>
                <a:cs typeface="Open Sans" panose="020B0606030504020204" pitchFamily="34" charset="0"/>
              </a:rPr>
              <a:t>m land tenure, finance, construction supply chains</a:t>
            </a:r>
          </a:p>
          <a:p>
            <a:endParaRPr lang="en-US" dirty="0"/>
          </a:p>
        </p:txBody>
      </p:sp>
      <p:sp>
        <p:nvSpPr>
          <p:cNvPr id="4" name="Slide Number Placeholder 3">
            <a:extLst>
              <a:ext uri="{FF2B5EF4-FFF2-40B4-BE49-F238E27FC236}">
                <a16:creationId xmlns:a16="http://schemas.microsoft.com/office/drawing/2014/main" id="{AEEF3CD8-BF62-091D-D4BB-1BB79085763E}"/>
              </a:ext>
            </a:extLst>
          </p:cNvPr>
          <p:cNvSpPr>
            <a:spLocks noGrp="1"/>
          </p:cNvSpPr>
          <p:nvPr>
            <p:ph type="sldNum" sz="quarter" idx="5"/>
          </p:nvPr>
        </p:nvSpPr>
        <p:spPr/>
        <p:txBody>
          <a:bodyPr/>
          <a:lstStyle/>
          <a:p>
            <a:fld id="{984B96C9-2FC9-45D4-8E28-108B3DF16663}" type="slidenum">
              <a:rPr lang="en-US" smtClean="0"/>
              <a:t>20</a:t>
            </a:fld>
            <a:endParaRPr lang="en-US"/>
          </a:p>
        </p:txBody>
      </p:sp>
    </p:spTree>
    <p:extLst>
      <p:ext uri="{BB962C8B-B14F-4D97-AF65-F5344CB8AC3E}">
        <p14:creationId xmlns:p14="http://schemas.microsoft.com/office/powerpoint/2010/main" val="24305388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7D90329B-970D-3844-AFAB-45A4B68B1C8D}" type="slidenum">
              <a:rPr lang="en-CA" smtClean="0"/>
              <a:t>25</a:t>
            </a:fld>
            <a:endParaRPr lang="en-CA"/>
          </a:p>
        </p:txBody>
      </p:sp>
    </p:spTree>
    <p:extLst>
      <p:ext uri="{BB962C8B-B14F-4D97-AF65-F5344CB8AC3E}">
        <p14:creationId xmlns:p14="http://schemas.microsoft.com/office/powerpoint/2010/main" val="37205473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38763816-ABB5-3845-9E89-9EB4922FAA09}" type="slidenum">
              <a:rPr lang="x-none" smtClean="0"/>
              <a:t>28</a:t>
            </a:fld>
            <a:endParaRPr lang="x-none"/>
          </a:p>
        </p:txBody>
      </p:sp>
    </p:spTree>
    <p:extLst>
      <p:ext uri="{BB962C8B-B14F-4D97-AF65-F5344CB8AC3E}">
        <p14:creationId xmlns:p14="http://schemas.microsoft.com/office/powerpoint/2010/main" val="29139677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106B85-0C02-B6BC-6D8A-6FBBE526F7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68B1BF-BC39-4DE5-BC10-27ED5503EB00}"/>
              </a:ext>
            </a:extLst>
          </p:cNvPr>
          <p:cNvSpPr>
            <a:spLocks noGrp="1" noRot="1" noChangeAspect="1"/>
          </p:cNvSpPr>
          <p:nvPr>
            <p:ph type="sldImg"/>
          </p:nvPr>
        </p:nvSpPr>
        <p:spPr>
          <a:xfrm>
            <a:off x="747713" y="193675"/>
            <a:ext cx="5486400" cy="3086100"/>
          </a:xfrm>
        </p:spPr>
      </p:sp>
      <p:sp>
        <p:nvSpPr>
          <p:cNvPr id="3" name="Notes Placeholder 2">
            <a:extLst>
              <a:ext uri="{FF2B5EF4-FFF2-40B4-BE49-F238E27FC236}">
                <a16:creationId xmlns:a16="http://schemas.microsoft.com/office/drawing/2014/main" id="{73A1F753-6D86-3E03-0466-2F733A011FFF}"/>
              </a:ext>
            </a:extLst>
          </p:cNvPr>
          <p:cNvSpPr>
            <a:spLocks noGrp="1"/>
          </p:cNvSpPr>
          <p:nvPr>
            <p:ph type="body" idx="1"/>
          </p:nvPr>
        </p:nvSpPr>
        <p:spPr>
          <a:xfrm>
            <a:off x="685800" y="3598008"/>
            <a:ext cx="5750169" cy="4532435"/>
          </a:xfrm>
        </p:spPr>
        <p:txBody>
          <a:bodyPr/>
          <a:lstStyle/>
          <a:p>
            <a:pPr marL="0" marR="0" algn="just">
              <a:lnSpc>
                <a:spcPct val="107000"/>
              </a:lnSpc>
              <a:spcBef>
                <a:spcPts val="0"/>
              </a:spcBef>
              <a:spcAft>
                <a:spcPts val="800"/>
              </a:spcAft>
            </a:pPr>
            <a:endParaRPr lang="en-US" dirty="0">
              <a:effectLst/>
              <a:latin typeface="Calibri" panose="020F0502020204030204" pitchFamily="34" charset="0"/>
              <a:ea typeface="Calibri" panose="020F0502020204030204" pitchFamily="34" charset="0"/>
              <a:cs typeface="Arial" panose="020B0604020202020204" pitchFamily="34" charset="0"/>
            </a:endParaRPr>
          </a:p>
          <a:p>
            <a:pPr marL="0" marR="0" algn="just">
              <a:lnSpc>
                <a:spcPct val="107000"/>
              </a:lnSpc>
              <a:spcBef>
                <a:spcPts val="0"/>
              </a:spcBef>
              <a:spcAft>
                <a:spcPts val="0"/>
              </a:spcAft>
            </a:pPr>
            <a:endParaRPr lang="en-US" dirty="0"/>
          </a:p>
        </p:txBody>
      </p:sp>
      <p:sp>
        <p:nvSpPr>
          <p:cNvPr id="4" name="Slide Number Placeholder 3">
            <a:extLst>
              <a:ext uri="{FF2B5EF4-FFF2-40B4-BE49-F238E27FC236}">
                <a16:creationId xmlns:a16="http://schemas.microsoft.com/office/drawing/2014/main" id="{D487B298-A890-5DCF-CCB0-39C7622E95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F96B75-B139-D841-B8F4-F5CD618912D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1933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dirty="0"/>
              <a:t>Somalia experiences one of the world’s most complex protracted displacement situations, fuelled by armed conflict and the impact of climate change-induced droughts and floods. The country now has an estimated three million internally displaced persons (IDPs), with a significant trend in IDPs fleeing rural areas towards IDP settlements in urban areas. </a:t>
            </a:r>
            <a:endParaRPr lang="en-US" sz="1200" spc="5" dirty="0">
              <a:latin typeface="Roboto" panose="02000000000000000000" pitchFamily="2" charset="0"/>
              <a:ea typeface="Roboto" panose="02000000000000000000" pitchFamily="2" charset="0"/>
              <a:cs typeface="Roboto" panose="02000000000000000000" pitchFamily="2" charset="0"/>
            </a:endParaRPr>
          </a:p>
          <a:p>
            <a:endParaRPr lang="en-US" dirty="0"/>
          </a:p>
          <a:p>
            <a:endParaRPr lang="en-US" dirty="0"/>
          </a:p>
          <a:p>
            <a:r>
              <a:rPr lang="en-US" dirty="0"/>
              <a:t>Predominantly an urban phenomenon</a:t>
            </a:r>
          </a:p>
          <a:p>
            <a:endParaRPr lang="en-US" dirty="0"/>
          </a:p>
          <a:p>
            <a:endParaRPr lang="en-US" dirty="0"/>
          </a:p>
        </p:txBody>
      </p:sp>
      <p:sp>
        <p:nvSpPr>
          <p:cNvPr id="4" name="Slide Number Placeholder 3"/>
          <p:cNvSpPr>
            <a:spLocks noGrp="1"/>
          </p:cNvSpPr>
          <p:nvPr>
            <p:ph type="sldNum" sz="quarter" idx="5"/>
          </p:nvPr>
        </p:nvSpPr>
        <p:spPr/>
        <p:txBody>
          <a:bodyPr/>
          <a:lstStyle/>
          <a:p>
            <a:fld id="{38763816-ABB5-3845-9E89-9EB4922FAA09}" type="slidenum">
              <a:rPr lang="x-none" smtClean="0"/>
              <a:t>4</a:t>
            </a:fld>
            <a:endParaRPr lang="x-none"/>
          </a:p>
        </p:txBody>
      </p:sp>
    </p:spTree>
    <p:extLst>
      <p:ext uri="{BB962C8B-B14F-4D97-AF65-F5344CB8AC3E}">
        <p14:creationId xmlns:p14="http://schemas.microsoft.com/office/powerpoint/2010/main" val="3469332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2B4F5-EDCF-4A5B-D043-7B53CA795E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5F37DB-87F4-0091-4461-184D558704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35C173-4A4B-0654-9E37-944FBB89A581}"/>
              </a:ext>
            </a:extLst>
          </p:cNvPr>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CA" sz="1200" dirty="0">
              <a:solidFill>
                <a:schemeClr val="accent6">
                  <a:lumMod val="75000"/>
                </a:schemeClr>
              </a:solidFill>
              <a:latin typeface="SF Pro Display" pitchFamily="2" charset="0"/>
              <a:ea typeface="SF Pro Display" pitchFamily="2" charset="0"/>
              <a:cs typeface="SF Pro Display" pitchFamily="2"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200" dirty="0">
                <a:solidFill>
                  <a:schemeClr val="accent6">
                    <a:lumMod val="75000"/>
                  </a:schemeClr>
                </a:solidFill>
                <a:latin typeface="SF Pro Display" pitchFamily="2" charset="0"/>
                <a:ea typeface="SF Pro Display" pitchFamily="2" charset="0"/>
                <a:cs typeface="SF Pro Display" pitchFamily="2" charset="0"/>
              </a:rPr>
              <a:t>UN Action Agenda</a:t>
            </a:r>
          </a:p>
          <a:p>
            <a:pPr marL="285750" indent="-285750">
              <a:buFont typeface="Arial" panose="020B0604020202020204" pitchFamily="34" charset="0"/>
              <a:buChar char="•"/>
            </a:pPr>
            <a:endParaRPr lang="en-CA" sz="1200" dirty="0">
              <a:latin typeface="SF Pro Display" pitchFamily="2" charset="0"/>
              <a:ea typeface="SF Pro Display" pitchFamily="2" charset="0"/>
              <a:cs typeface="SF Pro Display" pitchFamily="2"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dirty="0">
                <a:latin typeface="SF Pro Display" pitchFamily="2" charset="0"/>
                <a:ea typeface="SF Pro Display" pitchFamily="2" charset="0"/>
                <a:cs typeface="SF Pro Display" pitchFamily="2" charset="0"/>
              </a:rPr>
              <a:t>Provide an integrated, collaborative, multi-sectoral, area-based approach</a:t>
            </a:r>
          </a:p>
          <a:p>
            <a:pPr marL="285750" indent="-285750">
              <a:buFont typeface="Arial" panose="020B0604020202020204" pitchFamily="34" charset="0"/>
              <a:buChar char="•"/>
            </a:pPr>
            <a:endParaRPr lang="en-CA" sz="1200" dirty="0">
              <a:latin typeface="SF Pro Display" pitchFamily="2" charset="0"/>
              <a:ea typeface="SF Pro Display" pitchFamily="2" charset="0"/>
              <a:cs typeface="SF Pro Display" pitchFamily="2" charset="0"/>
            </a:endParaRPr>
          </a:p>
          <a:p>
            <a:pPr marL="285750" indent="-285750">
              <a:buFont typeface="Arial" panose="020B0604020202020204" pitchFamily="34" charset="0"/>
              <a:buChar char="•"/>
            </a:pPr>
            <a:endParaRPr lang="en-CA" sz="1200" dirty="0">
              <a:latin typeface="SF Pro Display" pitchFamily="2" charset="0"/>
              <a:ea typeface="SF Pro Display" pitchFamily="2" charset="0"/>
              <a:cs typeface="SF Pro Display" pitchFamily="2" charset="0"/>
            </a:endParaRPr>
          </a:p>
          <a:p>
            <a:pPr marL="285750" indent="-285750">
              <a:buFont typeface="Arial" panose="020B0604020202020204" pitchFamily="34" charset="0"/>
              <a:buChar char="•"/>
            </a:pPr>
            <a:endParaRPr lang="en-CA" sz="1200" dirty="0">
              <a:latin typeface="SF Pro Display" pitchFamily="2" charset="0"/>
              <a:ea typeface="SF Pro Display" pitchFamily="2" charset="0"/>
              <a:cs typeface="SF Pro Display" pitchFamily="2" charset="0"/>
            </a:endParaRPr>
          </a:p>
          <a:p>
            <a:pPr marL="285750" indent="-285750">
              <a:buFont typeface="Arial" panose="020B0604020202020204" pitchFamily="34" charset="0"/>
              <a:buChar char="•"/>
            </a:pPr>
            <a:r>
              <a:rPr lang="en-CA" sz="1200" dirty="0">
                <a:latin typeface="SF Pro Display" pitchFamily="2" charset="0"/>
                <a:ea typeface="SF Pro Display" pitchFamily="2" charset="0"/>
                <a:cs typeface="SF Pro Display" pitchFamily="2" charset="0"/>
              </a:rPr>
              <a:t>Leadership by national and local authorities</a:t>
            </a:r>
          </a:p>
          <a:p>
            <a:pPr marL="285750" indent="-285750">
              <a:buFont typeface="Arial" panose="020B0604020202020204" pitchFamily="34" charset="0"/>
              <a:buChar char="•"/>
            </a:pPr>
            <a:r>
              <a:rPr lang="en-CA" sz="1200" dirty="0">
                <a:latin typeface="SF Pro Display" pitchFamily="2" charset="0"/>
                <a:ea typeface="SF Pro Display" pitchFamily="2" charset="0"/>
                <a:cs typeface="SF Pro Display" pitchFamily="2" charset="0"/>
              </a:rPr>
              <a:t>UN engagement on solutions at global and country levels</a:t>
            </a:r>
          </a:p>
          <a:p>
            <a:pPr marL="285750" indent="-285750">
              <a:buFont typeface="Arial" panose="020B0604020202020204" pitchFamily="34" charset="0"/>
              <a:buChar char="•"/>
            </a:pPr>
            <a:r>
              <a:rPr lang="en-CA" sz="1200" dirty="0">
                <a:latin typeface="SF Pro Display" pitchFamily="2" charset="0"/>
                <a:ea typeface="SF Pro Display" pitchFamily="2" charset="0"/>
                <a:cs typeface="SF Pro Display" pitchFamily="2" charset="0"/>
              </a:rPr>
              <a:t>Financing for solutions</a:t>
            </a:r>
          </a:p>
          <a:p>
            <a:pPr marL="285750" indent="-285750">
              <a:buFont typeface="Arial" panose="020B0604020202020204" pitchFamily="34" charset="0"/>
              <a:buChar char="•"/>
            </a:pPr>
            <a:r>
              <a:rPr lang="en-CA" sz="1200" dirty="0">
                <a:latin typeface="SF Pro Display" pitchFamily="2" charset="0"/>
                <a:ea typeface="SF Pro Display" pitchFamily="2" charset="0"/>
                <a:cs typeface="SF Pro Display" pitchFamily="2" charset="0"/>
              </a:rPr>
              <a:t>Engaging the private sector on solutions</a:t>
            </a:r>
          </a:p>
          <a:p>
            <a:pPr marL="285750" indent="-285750">
              <a:buFont typeface="Arial" panose="020B0604020202020204" pitchFamily="34" charset="0"/>
              <a:buChar char="•"/>
            </a:pPr>
            <a:r>
              <a:rPr lang="en-CA" sz="1200" dirty="0">
                <a:latin typeface="SF Pro Display" pitchFamily="2" charset="0"/>
                <a:ea typeface="SF Pro Display" pitchFamily="2" charset="0"/>
                <a:cs typeface="SF Pro Display" pitchFamily="2" charset="0"/>
              </a:rPr>
              <a:t>Data for solutions</a:t>
            </a:r>
          </a:p>
        </p:txBody>
      </p:sp>
      <p:sp>
        <p:nvSpPr>
          <p:cNvPr id="4" name="Slide Number Placeholder 3">
            <a:extLst>
              <a:ext uri="{FF2B5EF4-FFF2-40B4-BE49-F238E27FC236}">
                <a16:creationId xmlns:a16="http://schemas.microsoft.com/office/drawing/2014/main" id="{D7A2449B-A626-7AD2-D917-8FFC2759ED77}"/>
              </a:ext>
            </a:extLst>
          </p:cNvPr>
          <p:cNvSpPr>
            <a:spLocks noGrp="1"/>
          </p:cNvSpPr>
          <p:nvPr>
            <p:ph type="sldNum" sz="quarter" idx="5"/>
          </p:nvPr>
        </p:nvSpPr>
        <p:spPr/>
        <p:txBody>
          <a:bodyPr/>
          <a:lstStyle/>
          <a:p>
            <a:fld id="{38763816-ABB5-3845-9E89-9EB4922FAA09}" type="slidenum">
              <a:rPr lang="x-none" smtClean="0"/>
              <a:t>5</a:t>
            </a:fld>
            <a:endParaRPr lang="x-none"/>
          </a:p>
        </p:txBody>
      </p:sp>
    </p:spTree>
    <p:extLst>
      <p:ext uri="{BB962C8B-B14F-4D97-AF65-F5344CB8AC3E}">
        <p14:creationId xmlns:p14="http://schemas.microsoft.com/office/powerpoint/2010/main" val="1421654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1F599-9ADC-7AE7-9465-E6A5142937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77D7A2-3BD7-278A-3EE0-BA9382BFEE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4778B7-C4D1-246E-E060-3C87D094241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dirty="0">
                <a:latin typeface="Roboto" panose="02000000000000000000" pitchFamily="2" charset="0"/>
                <a:ea typeface="Roboto" panose="02000000000000000000" pitchFamily="2" charset="0"/>
                <a:cs typeface="Roboto" panose="02000000000000000000" pitchFamily="2" charset="0"/>
              </a:rPr>
              <a:t>There is no universal, legally binding instrument equivalent to the 1951 Refugee Convention that specifically addresses internally displaced people. </a:t>
            </a:r>
            <a:endParaRPr lang="en-US" sz="1200" spc="5" dirty="0">
              <a:latin typeface="Roboto" panose="02000000000000000000" pitchFamily="2" charset="0"/>
              <a:ea typeface="Roboto" panose="02000000000000000000" pitchFamily="2" charset="0"/>
              <a:cs typeface="Roboto" panose="02000000000000000000" pitchFamily="2" charset="0"/>
            </a:endParaRPr>
          </a:p>
          <a:p>
            <a:endParaRPr lang="en-CA" dirty="0"/>
          </a:p>
          <a:p>
            <a:r>
              <a:rPr lang="en-CA" dirty="0"/>
              <a:t>They are protected by international human rights law and domestic law and, in situations of armed conflict, by international humanitarian law (IHL).</a:t>
            </a:r>
          </a:p>
          <a:p>
            <a:endParaRPr lang="en-CA" dirty="0"/>
          </a:p>
          <a:p>
            <a:endParaRPr lang="en-US" dirty="0"/>
          </a:p>
        </p:txBody>
      </p:sp>
      <p:sp>
        <p:nvSpPr>
          <p:cNvPr id="4" name="Slide Number Placeholder 3">
            <a:extLst>
              <a:ext uri="{FF2B5EF4-FFF2-40B4-BE49-F238E27FC236}">
                <a16:creationId xmlns:a16="http://schemas.microsoft.com/office/drawing/2014/main" id="{748FA471-0B7B-0160-BF6B-A44E3F2C1E70}"/>
              </a:ext>
            </a:extLst>
          </p:cNvPr>
          <p:cNvSpPr>
            <a:spLocks noGrp="1"/>
          </p:cNvSpPr>
          <p:nvPr>
            <p:ph type="sldNum" sz="quarter" idx="5"/>
          </p:nvPr>
        </p:nvSpPr>
        <p:spPr/>
        <p:txBody>
          <a:bodyPr/>
          <a:lstStyle/>
          <a:p>
            <a:fld id="{38763816-ABB5-3845-9E89-9EB4922FAA09}" type="slidenum">
              <a:rPr lang="x-none" smtClean="0"/>
              <a:t>6</a:t>
            </a:fld>
            <a:endParaRPr lang="x-none"/>
          </a:p>
        </p:txBody>
      </p:sp>
    </p:spTree>
    <p:extLst>
      <p:ext uri="{BB962C8B-B14F-4D97-AF65-F5344CB8AC3E}">
        <p14:creationId xmlns:p14="http://schemas.microsoft.com/office/powerpoint/2010/main" val="47424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E1C35-E02A-EC12-5FAE-94C100EA88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DCEA89-3DD3-AD0C-546C-B9519E25D9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030344-2AE3-382E-D9E1-CFBBE0829784}"/>
              </a:ext>
            </a:extLst>
          </p:cNvPr>
          <p:cNvSpPr>
            <a:spLocks noGrp="1"/>
          </p:cNvSpPr>
          <p:nvPr>
            <p:ph type="body" idx="1"/>
          </p:nvPr>
        </p:nvSpPr>
        <p:spPr/>
        <p:txBody>
          <a:bodyPr/>
          <a:lstStyle/>
          <a:p>
            <a:pPr algn="l" rtl="0" fontAlgn="base"/>
            <a:r>
              <a:rPr lang="en-CA" sz="1200" b="1" i="0" u="none" strike="noStrike" dirty="0">
                <a:solidFill>
                  <a:srgbClr val="203864"/>
                </a:solidFill>
                <a:effectLst/>
                <a:latin typeface="Gill Sans Nova" panose="020B0602020104020203" pitchFamily="34" charset="0"/>
              </a:rPr>
              <a:t>Empowering local governments</a:t>
            </a:r>
            <a:endParaRPr lang="it-IT" dirty="0">
              <a:ea typeface="+mn-lt"/>
              <a:cs typeface="+mn-lt"/>
            </a:endParaRPr>
          </a:p>
          <a:p>
            <a:endParaRPr lang="en-CA" dirty="0"/>
          </a:p>
          <a:p>
            <a:r>
              <a:rPr lang="en-CA" dirty="0"/>
              <a:t>Working towards </a:t>
            </a:r>
          </a:p>
          <a:p>
            <a:r>
              <a:rPr lang="en-CA" dirty="0"/>
              <a:t>national land policy</a:t>
            </a:r>
          </a:p>
          <a:p>
            <a:r>
              <a:rPr lang="en-CA" dirty="0"/>
              <a:t>National Housing Policy</a:t>
            </a:r>
          </a:p>
        </p:txBody>
      </p:sp>
      <p:sp>
        <p:nvSpPr>
          <p:cNvPr id="4" name="Slide Number Placeholder 3">
            <a:extLst>
              <a:ext uri="{FF2B5EF4-FFF2-40B4-BE49-F238E27FC236}">
                <a16:creationId xmlns:a16="http://schemas.microsoft.com/office/drawing/2014/main" id="{C0BB2825-CAEF-5B5E-46B9-181AE8D693B8}"/>
              </a:ext>
            </a:extLst>
          </p:cNvPr>
          <p:cNvSpPr>
            <a:spLocks noGrp="1"/>
          </p:cNvSpPr>
          <p:nvPr>
            <p:ph type="sldNum" sz="quarter" idx="5"/>
          </p:nvPr>
        </p:nvSpPr>
        <p:spPr/>
        <p:txBody>
          <a:bodyPr/>
          <a:lstStyle/>
          <a:p>
            <a:fld id="{38763816-ABB5-3845-9E89-9EB4922FAA09}" type="slidenum">
              <a:rPr lang="x-none" smtClean="0"/>
              <a:t>7</a:t>
            </a:fld>
            <a:endParaRPr lang="x-none"/>
          </a:p>
        </p:txBody>
      </p:sp>
    </p:spTree>
    <p:extLst>
      <p:ext uri="{BB962C8B-B14F-4D97-AF65-F5344CB8AC3E}">
        <p14:creationId xmlns:p14="http://schemas.microsoft.com/office/powerpoint/2010/main" val="804522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BFC903-3EC4-EEE5-32AE-D2F5CDFB9F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22D37F-2FA2-C757-CBB5-6A6F41F3D7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8AEF92-3B20-D2CE-CB5A-752290899755}"/>
              </a:ext>
            </a:extLst>
          </p:cNvPr>
          <p:cNvSpPr>
            <a:spLocks noGrp="1"/>
          </p:cNvSpPr>
          <p:nvPr>
            <p:ph type="body" idx="1"/>
          </p:nvPr>
        </p:nvSpPr>
        <p:spPr/>
        <p:txBody>
          <a:bodyPr/>
          <a:lstStyle/>
          <a:p>
            <a:pPr algn="l" rtl="0" fontAlgn="base"/>
            <a:r>
              <a:rPr lang="en-CA" sz="1200" b="1" i="0" u="none" strike="noStrike" dirty="0">
                <a:solidFill>
                  <a:srgbClr val="203864"/>
                </a:solidFill>
                <a:effectLst/>
                <a:latin typeface="Gill Sans Nova" panose="020B0602020104020203" pitchFamily="34" charset="0"/>
              </a:rPr>
              <a:t>Empowering local governments</a:t>
            </a:r>
            <a:endParaRPr lang="it-IT" dirty="0">
              <a:ea typeface="+mn-lt"/>
              <a:cs typeface="+mn-lt"/>
            </a:endParaRPr>
          </a:p>
          <a:p>
            <a:endParaRPr lang="en-CA" dirty="0"/>
          </a:p>
          <a:p>
            <a:r>
              <a:rPr lang="en-CA" dirty="0"/>
              <a:t>Working towards </a:t>
            </a:r>
          </a:p>
          <a:p>
            <a:r>
              <a:rPr lang="en-CA" dirty="0"/>
              <a:t>national land policy</a:t>
            </a:r>
          </a:p>
          <a:p>
            <a:r>
              <a:rPr lang="en-CA" dirty="0"/>
              <a:t>National Housing Policy</a:t>
            </a:r>
          </a:p>
        </p:txBody>
      </p:sp>
      <p:sp>
        <p:nvSpPr>
          <p:cNvPr id="4" name="Slide Number Placeholder 3">
            <a:extLst>
              <a:ext uri="{FF2B5EF4-FFF2-40B4-BE49-F238E27FC236}">
                <a16:creationId xmlns:a16="http://schemas.microsoft.com/office/drawing/2014/main" id="{C71819C6-2FC1-E73C-C7FB-17BF8F526C23}"/>
              </a:ext>
            </a:extLst>
          </p:cNvPr>
          <p:cNvSpPr>
            <a:spLocks noGrp="1"/>
          </p:cNvSpPr>
          <p:nvPr>
            <p:ph type="sldNum" sz="quarter" idx="5"/>
          </p:nvPr>
        </p:nvSpPr>
        <p:spPr/>
        <p:txBody>
          <a:bodyPr/>
          <a:lstStyle/>
          <a:p>
            <a:fld id="{38763816-ABB5-3845-9E89-9EB4922FAA09}" type="slidenum">
              <a:rPr lang="x-none" smtClean="0"/>
              <a:t>8</a:t>
            </a:fld>
            <a:endParaRPr lang="x-none"/>
          </a:p>
        </p:txBody>
      </p:sp>
    </p:spTree>
    <p:extLst>
      <p:ext uri="{BB962C8B-B14F-4D97-AF65-F5344CB8AC3E}">
        <p14:creationId xmlns:p14="http://schemas.microsoft.com/office/powerpoint/2010/main" val="4139554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endParaRPr lang="en-GB" sz="1200" b="1" i="0" u="none" strike="noStrike" dirty="0">
              <a:solidFill>
                <a:srgbClr val="203864"/>
              </a:solidFill>
              <a:effectLst/>
              <a:latin typeface="Gill Sans Nova" panose="020B0602020104020203" pitchFamily="34" charset="0"/>
            </a:endParaRPr>
          </a:p>
          <a:p>
            <a:pPr fontAlgn="base"/>
            <a:r>
              <a:rPr lang="en-GB" sz="1200" dirty="0">
                <a:solidFill>
                  <a:srgbClr val="000000">
                    <a:hueOff val="0"/>
                    <a:satOff val="0"/>
                    <a:lumOff val="0"/>
                    <a:alphaOff val="0"/>
                  </a:srgbClr>
                </a:solidFill>
                <a:latin typeface="Gill Sans Nova"/>
                <a:ea typeface="Roboto"/>
              </a:rPr>
              <a:t>A strategy for </a:t>
            </a:r>
            <a:r>
              <a:rPr lang="en-GB" sz="1200" b="1" dirty="0">
                <a:solidFill>
                  <a:srgbClr val="000000">
                    <a:hueOff val="0"/>
                    <a:satOff val="0"/>
                    <a:lumOff val="0"/>
                    <a:alphaOff val="0"/>
                  </a:srgbClr>
                </a:solidFill>
                <a:latin typeface="Gill Sans Nova"/>
                <a:ea typeface="Roboto"/>
              </a:rPr>
              <a:t>integrated multi-sector development guided by a spatial vision </a:t>
            </a:r>
            <a:r>
              <a:rPr lang="en-GB" sz="1200" dirty="0">
                <a:solidFill>
                  <a:srgbClr val="000000">
                    <a:hueOff val="0"/>
                    <a:satOff val="0"/>
                    <a:lumOff val="0"/>
                    <a:alphaOff val="0"/>
                  </a:srgbClr>
                </a:solidFill>
                <a:latin typeface="Gill Sans Nova"/>
                <a:ea typeface="Roboto"/>
              </a:rPr>
              <a:t>of the desirable future and supported by strategic investments in physical infrastructure and environmental management.​</a:t>
            </a:r>
          </a:p>
          <a:p>
            <a:pPr fontAlgn="base"/>
            <a:endParaRPr lang="en-GB" sz="1200" dirty="0">
              <a:solidFill>
                <a:srgbClr val="000000">
                  <a:hueOff val="0"/>
                  <a:satOff val="0"/>
                  <a:lumOff val="0"/>
                  <a:alphaOff val="0"/>
                </a:srgbClr>
              </a:solidFill>
              <a:latin typeface="Gill Sans Nova"/>
              <a:ea typeface="Roboto"/>
            </a:endParaRPr>
          </a:p>
          <a:p>
            <a:pPr fontAlgn="base"/>
            <a:r>
              <a:rPr lang="en-GB" sz="1200" dirty="0">
                <a:solidFill>
                  <a:srgbClr val="000000">
                    <a:hueOff val="0"/>
                    <a:satOff val="0"/>
                    <a:lumOff val="0"/>
                    <a:alphaOff val="0"/>
                  </a:srgbClr>
                </a:solidFill>
                <a:latin typeface="Gill Sans Nova"/>
                <a:ea typeface="Roboto"/>
              </a:rPr>
              <a:t>The territorial development strategy </a:t>
            </a:r>
            <a:r>
              <a:rPr lang="en-GB" sz="1200" b="1" dirty="0">
                <a:solidFill>
                  <a:srgbClr val="000000">
                    <a:hueOff val="0"/>
                    <a:satOff val="0"/>
                    <a:lumOff val="0"/>
                    <a:alphaOff val="0"/>
                  </a:srgbClr>
                </a:solidFill>
                <a:latin typeface="Gill Sans Nova"/>
                <a:ea typeface="Roboto"/>
              </a:rPr>
              <a:t>conceptualizes the complex operation of economic and social sectors across multiple scales</a:t>
            </a:r>
            <a:r>
              <a:rPr lang="en-GB" sz="1200" dirty="0">
                <a:solidFill>
                  <a:srgbClr val="000000">
                    <a:hueOff val="0"/>
                    <a:satOff val="0"/>
                    <a:lumOff val="0"/>
                    <a:alphaOff val="0"/>
                  </a:srgbClr>
                </a:solidFill>
                <a:latin typeface="Gill Sans Nova"/>
                <a:ea typeface="Roboto"/>
              </a:rPr>
              <a:t>. </a:t>
            </a:r>
          </a:p>
          <a:p>
            <a:pPr fontAlgn="base"/>
            <a:endParaRPr lang="en-GB" sz="1200" dirty="0">
              <a:solidFill>
                <a:srgbClr val="000000">
                  <a:hueOff val="0"/>
                  <a:satOff val="0"/>
                  <a:lumOff val="0"/>
                  <a:alphaOff val="0"/>
                </a:srgbClr>
              </a:solidFill>
              <a:latin typeface="Gill Sans Nova"/>
              <a:ea typeface="Roboto"/>
            </a:endParaRPr>
          </a:p>
          <a:p>
            <a:pPr fontAlgn="base"/>
            <a:r>
              <a:rPr lang="en-GB" sz="1200" dirty="0">
                <a:solidFill>
                  <a:srgbClr val="000000">
                    <a:hueOff val="0"/>
                    <a:satOff val="0"/>
                    <a:lumOff val="0"/>
                    <a:alphaOff val="0"/>
                  </a:srgbClr>
                </a:solidFill>
                <a:latin typeface="Gill Sans Nova"/>
                <a:ea typeface="Roboto"/>
              </a:rPr>
              <a:t>Designates development that is </a:t>
            </a:r>
            <a:r>
              <a:rPr lang="en-GB" sz="1200" b="1" dirty="0">
                <a:solidFill>
                  <a:srgbClr val="000000">
                    <a:hueOff val="0"/>
                    <a:satOff val="0"/>
                    <a:lumOff val="0"/>
                    <a:alphaOff val="0"/>
                  </a:srgbClr>
                </a:solidFill>
                <a:latin typeface="Gill Sans Nova"/>
                <a:ea typeface="Roboto"/>
              </a:rPr>
              <a:t>endogenous and spatially integrated</a:t>
            </a:r>
            <a:r>
              <a:rPr lang="en-GB" sz="1200" dirty="0">
                <a:solidFill>
                  <a:srgbClr val="000000">
                    <a:hueOff val="0"/>
                    <a:satOff val="0"/>
                    <a:lumOff val="0"/>
                    <a:alphaOff val="0"/>
                  </a:srgbClr>
                </a:solidFill>
                <a:latin typeface="Gill Sans Nova"/>
                <a:ea typeface="Roboto"/>
              </a:rPr>
              <a:t>, leverages the contribution of actors operating at multiple scales and brings incremental value to national development efforts.</a:t>
            </a:r>
            <a:endParaRPr lang="en-GB" sz="1200" dirty="0"/>
          </a:p>
          <a:p>
            <a:endParaRPr lang="en-CA" dirty="0"/>
          </a:p>
          <a:p>
            <a:r>
              <a:rPr lang="en-GB" sz="1200" kern="100" dirty="0">
                <a:solidFill>
                  <a:srgbClr val="000000"/>
                </a:solidFill>
                <a:ea typeface="+mn-lt"/>
                <a:cs typeface="+mn-lt"/>
              </a:rPr>
              <a:t>STATUS QUO</a:t>
            </a:r>
          </a:p>
          <a:p>
            <a:r>
              <a:rPr lang="en-GB" sz="1200" kern="100" dirty="0">
                <a:solidFill>
                  <a:srgbClr val="000000"/>
                </a:solidFill>
                <a:ea typeface="+mn-lt"/>
                <a:cs typeface="+mn-lt"/>
              </a:rPr>
              <a:t>During crisis (draught, flood) rural populations are displaced to better serviced main cities</a:t>
            </a:r>
            <a:endParaRPr lang="it-IT" dirty="0">
              <a:cs typeface="Calibri"/>
            </a:endParaRPr>
          </a:p>
          <a:p>
            <a:endParaRPr lang="en-CA" dirty="0"/>
          </a:p>
          <a:p>
            <a:r>
              <a:rPr lang="en-GB" sz="1200" kern="100" dirty="0">
                <a:solidFill>
                  <a:srgbClr val="000000"/>
                </a:solidFill>
                <a:ea typeface="+mn-lt"/>
                <a:cs typeface="+mn-lt"/>
              </a:rPr>
              <a:t>ENHANCED TERRITORIAL SETTING</a:t>
            </a:r>
          </a:p>
          <a:p>
            <a:r>
              <a:rPr lang="en-GB" sz="1200" kern="100" dirty="0">
                <a:solidFill>
                  <a:srgbClr val="000000"/>
                </a:solidFill>
                <a:ea typeface="+mn-lt"/>
                <a:cs typeface="+mn-lt"/>
              </a:rPr>
              <a:t>During drought rural populations are displaced to better serviced, closer intermediary cities</a:t>
            </a:r>
            <a:endParaRPr lang="it-IT" dirty="0">
              <a:ea typeface="+mn-lt"/>
              <a:cs typeface="+mn-lt"/>
            </a:endParaRPr>
          </a:p>
          <a:p>
            <a:endParaRPr lang="en-CA" dirty="0"/>
          </a:p>
        </p:txBody>
      </p:sp>
      <p:sp>
        <p:nvSpPr>
          <p:cNvPr id="4" name="Slide Number Placeholder 3"/>
          <p:cNvSpPr>
            <a:spLocks noGrp="1"/>
          </p:cNvSpPr>
          <p:nvPr>
            <p:ph type="sldNum" sz="quarter" idx="5"/>
          </p:nvPr>
        </p:nvSpPr>
        <p:spPr/>
        <p:txBody>
          <a:bodyPr/>
          <a:lstStyle/>
          <a:p>
            <a:fld id="{38763816-ABB5-3845-9E89-9EB4922FAA09}" type="slidenum">
              <a:rPr lang="x-none" smtClean="0"/>
              <a:t>9</a:t>
            </a:fld>
            <a:endParaRPr lang="x-none"/>
          </a:p>
        </p:txBody>
      </p:sp>
    </p:spTree>
    <p:extLst>
      <p:ext uri="{BB962C8B-B14F-4D97-AF65-F5344CB8AC3E}">
        <p14:creationId xmlns:p14="http://schemas.microsoft.com/office/powerpoint/2010/main" val="5965059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Saameynta Programme</a:t>
            </a:r>
          </a:p>
          <a:p>
            <a:endParaRPr lang="en-CA" dirty="0"/>
          </a:p>
          <a:p>
            <a:r>
              <a:rPr lang="en-CA" dirty="0"/>
              <a:t>Engender:</a:t>
            </a:r>
          </a:p>
          <a:p>
            <a:r>
              <a:rPr lang="en-CA" dirty="0"/>
              <a:t>Efficient Land Management and Urban Governance</a:t>
            </a:r>
          </a:p>
          <a:p>
            <a:r>
              <a:rPr lang="en-CA" dirty="0"/>
              <a:t>Accessibility and Connectivity</a:t>
            </a:r>
          </a:p>
          <a:p>
            <a:r>
              <a:rPr lang="en-CA" dirty="0"/>
              <a:t>Resilient Communities</a:t>
            </a:r>
          </a:p>
          <a:p>
            <a:r>
              <a:rPr lang="en-CA" dirty="0"/>
              <a:t>Connected and Accessible Services</a:t>
            </a:r>
          </a:p>
          <a:p>
            <a:r>
              <a:rPr lang="en-CA" dirty="0"/>
              <a:t>Entrepreneurship and Strong Local Economy</a:t>
            </a:r>
          </a:p>
          <a:p>
            <a:endParaRPr lang="en-CA" dirty="0"/>
          </a:p>
          <a:p>
            <a:endParaRPr lang="en-CA" dirty="0"/>
          </a:p>
          <a:p>
            <a:endParaRPr lang="en-CA" dirty="0"/>
          </a:p>
          <a:p>
            <a:r>
              <a:rPr lang="en-CA" dirty="0"/>
              <a:t>Workflow / process pathways</a:t>
            </a:r>
          </a:p>
          <a:p>
            <a:endParaRPr lang="en-CA" dirty="0"/>
          </a:p>
          <a:p>
            <a:r>
              <a:rPr lang="en-CA" dirty="0"/>
              <a:t>Bossaso</a:t>
            </a:r>
          </a:p>
        </p:txBody>
      </p:sp>
      <p:sp>
        <p:nvSpPr>
          <p:cNvPr id="4" name="Slide Number Placeholder 3"/>
          <p:cNvSpPr>
            <a:spLocks noGrp="1"/>
          </p:cNvSpPr>
          <p:nvPr>
            <p:ph type="sldNum" sz="quarter" idx="5"/>
          </p:nvPr>
        </p:nvSpPr>
        <p:spPr/>
        <p:txBody>
          <a:bodyPr/>
          <a:lstStyle/>
          <a:p>
            <a:fld id="{38763816-ABB5-3845-9E89-9EB4922FAA09}" type="slidenum">
              <a:rPr lang="x-none" smtClean="0"/>
              <a:t>11</a:t>
            </a:fld>
            <a:endParaRPr lang="x-none"/>
          </a:p>
        </p:txBody>
      </p:sp>
    </p:spTree>
    <p:extLst>
      <p:ext uri="{BB962C8B-B14F-4D97-AF65-F5344CB8AC3E}">
        <p14:creationId xmlns:p14="http://schemas.microsoft.com/office/powerpoint/2010/main" val="2529916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C35A4-0433-2A4A-B058-BEC6586AC8C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x-none"/>
          </a:p>
        </p:txBody>
      </p:sp>
      <p:sp>
        <p:nvSpPr>
          <p:cNvPr id="3" name="Subtitle 2">
            <a:extLst>
              <a:ext uri="{FF2B5EF4-FFF2-40B4-BE49-F238E27FC236}">
                <a16:creationId xmlns:a16="http://schemas.microsoft.com/office/drawing/2014/main" id="{B31FD098-C2BA-4041-A2DE-1DD1BA3CEE1A}"/>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x-none"/>
          </a:p>
        </p:txBody>
      </p:sp>
      <p:sp>
        <p:nvSpPr>
          <p:cNvPr id="4" name="Date Placeholder 3">
            <a:extLst>
              <a:ext uri="{FF2B5EF4-FFF2-40B4-BE49-F238E27FC236}">
                <a16:creationId xmlns:a16="http://schemas.microsoft.com/office/drawing/2014/main" id="{1DCCC2AD-2E25-F74B-8E94-3A2792DFC802}"/>
              </a:ext>
            </a:extLst>
          </p:cNvPr>
          <p:cNvSpPr>
            <a:spLocks noGrp="1"/>
          </p:cNvSpPr>
          <p:nvPr>
            <p:ph type="dt" sz="half" idx="10"/>
          </p:nvPr>
        </p:nvSpPr>
        <p:spPr>
          <a:xfrm>
            <a:off x="838200" y="6356350"/>
            <a:ext cx="2743200" cy="365125"/>
          </a:xfrm>
          <a:prstGeom prst="rect">
            <a:avLst/>
          </a:prstGeom>
        </p:spPr>
        <p:txBody>
          <a:bodyPr/>
          <a:lstStyle/>
          <a:p>
            <a:fld id="{2DCACF7F-4582-0042-8B89-5130C75322AC}" type="datetimeFigureOut">
              <a:rPr lang="x-none" smtClean="0"/>
              <a:t>2/4/2024</a:t>
            </a:fld>
            <a:endParaRPr lang="x-none"/>
          </a:p>
        </p:txBody>
      </p:sp>
      <p:sp>
        <p:nvSpPr>
          <p:cNvPr id="5" name="Footer Placeholder 4">
            <a:extLst>
              <a:ext uri="{FF2B5EF4-FFF2-40B4-BE49-F238E27FC236}">
                <a16:creationId xmlns:a16="http://schemas.microsoft.com/office/drawing/2014/main" id="{DCD477DB-43E5-124A-9767-1CC2DB9C1C1A}"/>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6" name="Slide Number Placeholder 5">
            <a:extLst>
              <a:ext uri="{FF2B5EF4-FFF2-40B4-BE49-F238E27FC236}">
                <a16:creationId xmlns:a16="http://schemas.microsoft.com/office/drawing/2014/main" id="{52F408D0-BE33-7149-AC49-9310713A281E}"/>
              </a:ext>
            </a:extLst>
          </p:cNvPr>
          <p:cNvSpPr>
            <a:spLocks noGrp="1"/>
          </p:cNvSpPr>
          <p:nvPr>
            <p:ph type="sldNum" sz="quarter" idx="12"/>
          </p:nvPr>
        </p:nvSpPr>
        <p:spPr>
          <a:xfrm>
            <a:off x="8610600" y="6356350"/>
            <a:ext cx="2743200" cy="365125"/>
          </a:xfrm>
          <a:prstGeom prst="rect">
            <a:avLst/>
          </a:prstGeom>
        </p:spPr>
        <p:txBody>
          <a:bodyPr/>
          <a:lstStyle/>
          <a:p>
            <a:fld id="{E13898BE-C0CA-504E-BBD9-8A5444675426}" type="slidenum">
              <a:rPr lang="x-none" smtClean="0"/>
              <a:t>‹#›</a:t>
            </a:fld>
            <a:endParaRPr lang="x-none"/>
          </a:p>
        </p:txBody>
      </p:sp>
    </p:spTree>
    <p:extLst>
      <p:ext uri="{BB962C8B-B14F-4D97-AF65-F5344CB8AC3E}">
        <p14:creationId xmlns:p14="http://schemas.microsoft.com/office/powerpoint/2010/main" val="3798343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7ACAD-DA8C-DC43-AEB8-92DE99B7971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x-none"/>
          </a:p>
        </p:txBody>
      </p:sp>
      <p:sp>
        <p:nvSpPr>
          <p:cNvPr id="3" name="Vertical Text Placeholder 2">
            <a:extLst>
              <a:ext uri="{FF2B5EF4-FFF2-40B4-BE49-F238E27FC236}">
                <a16:creationId xmlns:a16="http://schemas.microsoft.com/office/drawing/2014/main" id="{B821E21B-EE37-E44C-B205-7B6C1480C11C}"/>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5B6C3F8B-D17D-9944-ACA2-92D9C9CA28C9}"/>
              </a:ext>
            </a:extLst>
          </p:cNvPr>
          <p:cNvSpPr>
            <a:spLocks noGrp="1"/>
          </p:cNvSpPr>
          <p:nvPr>
            <p:ph type="dt" sz="half" idx="10"/>
          </p:nvPr>
        </p:nvSpPr>
        <p:spPr>
          <a:xfrm>
            <a:off x="838200" y="6356350"/>
            <a:ext cx="2743200" cy="365125"/>
          </a:xfrm>
          <a:prstGeom prst="rect">
            <a:avLst/>
          </a:prstGeom>
        </p:spPr>
        <p:txBody>
          <a:bodyPr/>
          <a:lstStyle/>
          <a:p>
            <a:fld id="{2DCACF7F-4582-0042-8B89-5130C75322AC}" type="datetimeFigureOut">
              <a:rPr lang="x-none" smtClean="0"/>
              <a:t>2/4/2024</a:t>
            </a:fld>
            <a:endParaRPr lang="x-none"/>
          </a:p>
        </p:txBody>
      </p:sp>
      <p:sp>
        <p:nvSpPr>
          <p:cNvPr id="5" name="Footer Placeholder 4">
            <a:extLst>
              <a:ext uri="{FF2B5EF4-FFF2-40B4-BE49-F238E27FC236}">
                <a16:creationId xmlns:a16="http://schemas.microsoft.com/office/drawing/2014/main" id="{71203E2B-9C07-2243-B05E-A3F7EE1BCF57}"/>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6" name="Slide Number Placeholder 5">
            <a:extLst>
              <a:ext uri="{FF2B5EF4-FFF2-40B4-BE49-F238E27FC236}">
                <a16:creationId xmlns:a16="http://schemas.microsoft.com/office/drawing/2014/main" id="{293DF05D-9590-D449-8C40-B14BD1028E80}"/>
              </a:ext>
            </a:extLst>
          </p:cNvPr>
          <p:cNvSpPr>
            <a:spLocks noGrp="1"/>
          </p:cNvSpPr>
          <p:nvPr>
            <p:ph type="sldNum" sz="quarter" idx="12"/>
          </p:nvPr>
        </p:nvSpPr>
        <p:spPr>
          <a:xfrm>
            <a:off x="8610600" y="6356350"/>
            <a:ext cx="2743200" cy="365125"/>
          </a:xfrm>
          <a:prstGeom prst="rect">
            <a:avLst/>
          </a:prstGeom>
        </p:spPr>
        <p:txBody>
          <a:bodyPr/>
          <a:lstStyle/>
          <a:p>
            <a:fld id="{E13898BE-C0CA-504E-BBD9-8A5444675426}" type="slidenum">
              <a:rPr lang="x-none" smtClean="0"/>
              <a:t>‹#›</a:t>
            </a:fld>
            <a:endParaRPr lang="x-none"/>
          </a:p>
        </p:txBody>
      </p:sp>
    </p:spTree>
    <p:extLst>
      <p:ext uri="{BB962C8B-B14F-4D97-AF65-F5344CB8AC3E}">
        <p14:creationId xmlns:p14="http://schemas.microsoft.com/office/powerpoint/2010/main" val="3677809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CC3AC37-B2B4-BB43-A322-806DF3364885}"/>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x-none"/>
          </a:p>
        </p:txBody>
      </p:sp>
      <p:sp>
        <p:nvSpPr>
          <p:cNvPr id="3" name="Vertical Text Placeholder 2">
            <a:extLst>
              <a:ext uri="{FF2B5EF4-FFF2-40B4-BE49-F238E27FC236}">
                <a16:creationId xmlns:a16="http://schemas.microsoft.com/office/drawing/2014/main" id="{10688E2A-67D5-BB4D-8E95-7C7893C09DD5}"/>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F0F8D4DF-2C61-3B44-8C32-4150C9CD31BF}"/>
              </a:ext>
            </a:extLst>
          </p:cNvPr>
          <p:cNvSpPr>
            <a:spLocks noGrp="1"/>
          </p:cNvSpPr>
          <p:nvPr>
            <p:ph type="dt" sz="half" idx="10"/>
          </p:nvPr>
        </p:nvSpPr>
        <p:spPr>
          <a:xfrm>
            <a:off x="838200" y="6356350"/>
            <a:ext cx="2743200" cy="365125"/>
          </a:xfrm>
          <a:prstGeom prst="rect">
            <a:avLst/>
          </a:prstGeom>
        </p:spPr>
        <p:txBody>
          <a:bodyPr/>
          <a:lstStyle/>
          <a:p>
            <a:fld id="{2DCACF7F-4582-0042-8B89-5130C75322AC}" type="datetimeFigureOut">
              <a:rPr lang="x-none" smtClean="0"/>
              <a:t>2/4/2024</a:t>
            </a:fld>
            <a:endParaRPr lang="x-none"/>
          </a:p>
        </p:txBody>
      </p:sp>
      <p:sp>
        <p:nvSpPr>
          <p:cNvPr id="5" name="Footer Placeholder 4">
            <a:extLst>
              <a:ext uri="{FF2B5EF4-FFF2-40B4-BE49-F238E27FC236}">
                <a16:creationId xmlns:a16="http://schemas.microsoft.com/office/drawing/2014/main" id="{502A3CDC-06E2-C348-85F2-267F08C0EBF5}"/>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6" name="Slide Number Placeholder 5">
            <a:extLst>
              <a:ext uri="{FF2B5EF4-FFF2-40B4-BE49-F238E27FC236}">
                <a16:creationId xmlns:a16="http://schemas.microsoft.com/office/drawing/2014/main" id="{AA772B93-70E4-8E4C-96C3-D704E491C844}"/>
              </a:ext>
            </a:extLst>
          </p:cNvPr>
          <p:cNvSpPr>
            <a:spLocks noGrp="1"/>
          </p:cNvSpPr>
          <p:nvPr>
            <p:ph type="sldNum" sz="quarter" idx="12"/>
          </p:nvPr>
        </p:nvSpPr>
        <p:spPr>
          <a:xfrm>
            <a:off x="8610600" y="6356350"/>
            <a:ext cx="2743200" cy="365125"/>
          </a:xfrm>
          <a:prstGeom prst="rect">
            <a:avLst/>
          </a:prstGeom>
        </p:spPr>
        <p:txBody>
          <a:bodyPr/>
          <a:lstStyle/>
          <a:p>
            <a:fld id="{E13898BE-C0CA-504E-BBD9-8A5444675426}" type="slidenum">
              <a:rPr lang="x-none" smtClean="0"/>
              <a:t>‹#›</a:t>
            </a:fld>
            <a:endParaRPr lang="x-none"/>
          </a:p>
        </p:txBody>
      </p:sp>
    </p:spTree>
    <p:extLst>
      <p:ext uri="{BB962C8B-B14F-4D97-AF65-F5344CB8AC3E}">
        <p14:creationId xmlns:p14="http://schemas.microsoft.com/office/powerpoint/2010/main" val="6506444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838200" y="365125"/>
            <a:ext cx="10515600" cy="1325563"/>
          </a:xfrm>
          <a:prstGeom prst="rect">
            <a:avLst/>
          </a:prstGeom>
        </p:spPr>
        <p:txBody>
          <a:bodyPr lIns="0" tIns="0" rIns="0" bIns="0"/>
          <a:lstStyle>
            <a:lvl1pPr>
              <a:defRPr sz="2500" b="1" i="0">
                <a:solidFill>
                  <a:srgbClr val="231F20"/>
                </a:solidFill>
                <a:latin typeface="Calibri"/>
                <a:cs typeface="Calibri"/>
              </a:defRPr>
            </a:lvl1pPr>
          </a:lstStyle>
          <a:p>
            <a:r>
              <a:rPr lang="en-US"/>
              <a:t>Click to edit Master title style</a:t>
            </a:r>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pPr lvl="0"/>
            <a:r>
              <a:rPr lang="en-US"/>
              <a:t>Click to edit Master text styles</a:t>
            </a: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pPr lvl="0"/>
            <a:r>
              <a:rPr lang="en-US"/>
              <a:t>Click to edit Master text styles</a:t>
            </a:r>
          </a:p>
        </p:txBody>
      </p:sp>
      <p:sp>
        <p:nvSpPr>
          <p:cNvPr id="5" name="Holder 5"/>
          <p:cNvSpPr>
            <a:spLocks noGrp="1"/>
          </p:cNvSpPr>
          <p:nvPr>
            <p:ph type="ftr" sz="quarter" idx="5"/>
          </p:nvPr>
        </p:nvSpPr>
        <p:spPr>
          <a:xfrm>
            <a:off x="4038600" y="6356350"/>
            <a:ext cx="4114800" cy="365125"/>
          </a:xfrm>
          <a:prstGeom prst="rect">
            <a:avLst/>
          </a:prstGeom>
        </p:spPr>
        <p:txBody>
          <a:bodyPr lIns="0" tIns="0" rIns="0" bIns="0"/>
          <a:lstStyle>
            <a:lvl1pPr algn="ctr">
              <a:defRPr>
                <a:solidFill>
                  <a:schemeClr val="tx1">
                    <a:tint val="75000"/>
                  </a:schemeClr>
                </a:solidFill>
              </a:defRPr>
            </a:lvl1pPr>
          </a:lstStyle>
          <a:p>
            <a:endParaRPr dirty="0"/>
          </a:p>
        </p:txBody>
      </p:sp>
      <p:sp>
        <p:nvSpPr>
          <p:cNvPr id="6" name="Holder 6"/>
          <p:cNvSpPr>
            <a:spLocks noGrp="1"/>
          </p:cNvSpPr>
          <p:nvPr>
            <p:ph type="dt" sz="half" idx="6"/>
          </p:nvPr>
        </p:nvSpPr>
        <p:spPr>
          <a:xfrm>
            <a:off x="838200" y="6356350"/>
            <a:ext cx="2743200" cy="365125"/>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2/4/2024</a:t>
            </a:fld>
            <a:endParaRPr lang="en-US" dirty="0"/>
          </a:p>
        </p:txBody>
      </p:sp>
      <p:sp>
        <p:nvSpPr>
          <p:cNvPr id="7" name="Holder 7"/>
          <p:cNvSpPr>
            <a:spLocks noGrp="1"/>
          </p:cNvSpPr>
          <p:nvPr>
            <p:ph type="sldNum" sz="quarter" idx="7"/>
          </p:nvPr>
        </p:nvSpPr>
        <p:spPr>
          <a:xfrm>
            <a:off x="8610600" y="6356350"/>
            <a:ext cx="2743200" cy="365125"/>
          </a:xfrm>
          <a:prstGeom prst="rect">
            <a:avLst/>
          </a:prstGeom>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extLst>
      <p:ext uri="{BB962C8B-B14F-4D97-AF65-F5344CB8AC3E}">
        <p14:creationId xmlns:p14="http://schemas.microsoft.com/office/powerpoint/2010/main" val="27113779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39437"/>
      </p:ext>
    </p:extLst>
  </p:cSld>
  <p:clrMapOvr>
    <a:masterClrMapping/>
  </p:clrMapOvr>
  <p:extLst>
    <p:ext uri="{DCECCB84-F9BA-43D5-87BE-67443E8EF086}">
      <p15:sldGuideLst xmlns:p15="http://schemas.microsoft.com/office/powerpoint/2012/main">
        <p15:guide id="1" orient="horz" pos="232">
          <p15:clr>
            <a:srgbClr val="FBAE40"/>
          </p15:clr>
        </p15:guide>
        <p15:guide id="2" pos="211">
          <p15:clr>
            <a:srgbClr val="FBAE40"/>
          </p15:clr>
        </p15:guide>
        <p15:guide id="3" orient="horz" pos="79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91272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6B3C1-E413-9241-B6A3-B56B3B7685AB}"/>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x-none"/>
          </a:p>
        </p:txBody>
      </p:sp>
      <p:sp>
        <p:nvSpPr>
          <p:cNvPr id="3" name="Text Placeholder 2">
            <a:extLst>
              <a:ext uri="{FF2B5EF4-FFF2-40B4-BE49-F238E27FC236}">
                <a16:creationId xmlns:a16="http://schemas.microsoft.com/office/drawing/2014/main" id="{A620E5F2-0E2B-0E47-8B38-FD933D3DE494}"/>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0050B5A-7D87-354F-960B-4ADDDB3309F9}"/>
              </a:ext>
            </a:extLst>
          </p:cNvPr>
          <p:cNvSpPr>
            <a:spLocks noGrp="1"/>
          </p:cNvSpPr>
          <p:nvPr>
            <p:ph type="dt" sz="half" idx="10"/>
          </p:nvPr>
        </p:nvSpPr>
        <p:spPr>
          <a:xfrm>
            <a:off x="838200" y="6356350"/>
            <a:ext cx="2743200" cy="365125"/>
          </a:xfrm>
          <a:prstGeom prst="rect">
            <a:avLst/>
          </a:prstGeom>
        </p:spPr>
        <p:txBody>
          <a:bodyPr/>
          <a:lstStyle/>
          <a:p>
            <a:fld id="{2DCACF7F-4582-0042-8B89-5130C75322AC}" type="datetimeFigureOut">
              <a:rPr lang="x-none" smtClean="0"/>
              <a:t>2/4/2024</a:t>
            </a:fld>
            <a:endParaRPr lang="x-none"/>
          </a:p>
        </p:txBody>
      </p:sp>
      <p:sp>
        <p:nvSpPr>
          <p:cNvPr id="5" name="Footer Placeholder 4">
            <a:extLst>
              <a:ext uri="{FF2B5EF4-FFF2-40B4-BE49-F238E27FC236}">
                <a16:creationId xmlns:a16="http://schemas.microsoft.com/office/drawing/2014/main" id="{833E2A80-7E3B-5440-BD5F-438569685D21}"/>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6" name="Slide Number Placeholder 5">
            <a:extLst>
              <a:ext uri="{FF2B5EF4-FFF2-40B4-BE49-F238E27FC236}">
                <a16:creationId xmlns:a16="http://schemas.microsoft.com/office/drawing/2014/main" id="{F827E9F5-51EA-EA4B-B112-B8DC31C2347B}"/>
              </a:ext>
            </a:extLst>
          </p:cNvPr>
          <p:cNvSpPr>
            <a:spLocks noGrp="1"/>
          </p:cNvSpPr>
          <p:nvPr>
            <p:ph type="sldNum" sz="quarter" idx="12"/>
          </p:nvPr>
        </p:nvSpPr>
        <p:spPr>
          <a:xfrm>
            <a:off x="8610600" y="6356350"/>
            <a:ext cx="2743200" cy="365125"/>
          </a:xfrm>
          <a:prstGeom prst="rect">
            <a:avLst/>
          </a:prstGeom>
        </p:spPr>
        <p:txBody>
          <a:bodyPr/>
          <a:lstStyle/>
          <a:p>
            <a:fld id="{E13898BE-C0CA-504E-BBD9-8A5444675426}" type="slidenum">
              <a:rPr lang="x-none" smtClean="0"/>
              <a:t>‹#›</a:t>
            </a:fld>
            <a:endParaRPr lang="x-none"/>
          </a:p>
        </p:txBody>
      </p:sp>
    </p:spTree>
    <p:extLst>
      <p:ext uri="{BB962C8B-B14F-4D97-AF65-F5344CB8AC3E}">
        <p14:creationId xmlns:p14="http://schemas.microsoft.com/office/powerpoint/2010/main" val="3523120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EAC65-52C0-634F-8BC1-C034C79B465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id="{88DF67AC-7DD3-FF4B-86AC-636DEF749A1B}"/>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Content Placeholder 3">
            <a:extLst>
              <a:ext uri="{FF2B5EF4-FFF2-40B4-BE49-F238E27FC236}">
                <a16:creationId xmlns:a16="http://schemas.microsoft.com/office/drawing/2014/main" id="{CDD81DD1-E371-DF41-995E-9D287968C855}"/>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Date Placeholder 4">
            <a:extLst>
              <a:ext uri="{FF2B5EF4-FFF2-40B4-BE49-F238E27FC236}">
                <a16:creationId xmlns:a16="http://schemas.microsoft.com/office/drawing/2014/main" id="{2F257ECF-D5F1-004C-ABC2-67B07B10D270}"/>
              </a:ext>
            </a:extLst>
          </p:cNvPr>
          <p:cNvSpPr>
            <a:spLocks noGrp="1"/>
          </p:cNvSpPr>
          <p:nvPr>
            <p:ph type="dt" sz="half" idx="10"/>
          </p:nvPr>
        </p:nvSpPr>
        <p:spPr>
          <a:xfrm>
            <a:off x="838200" y="6356350"/>
            <a:ext cx="2743200" cy="365125"/>
          </a:xfrm>
          <a:prstGeom prst="rect">
            <a:avLst/>
          </a:prstGeom>
        </p:spPr>
        <p:txBody>
          <a:bodyPr/>
          <a:lstStyle/>
          <a:p>
            <a:fld id="{2DCACF7F-4582-0042-8B89-5130C75322AC}" type="datetimeFigureOut">
              <a:rPr lang="x-none" smtClean="0"/>
              <a:t>2/4/2024</a:t>
            </a:fld>
            <a:endParaRPr lang="x-none"/>
          </a:p>
        </p:txBody>
      </p:sp>
      <p:sp>
        <p:nvSpPr>
          <p:cNvPr id="6" name="Footer Placeholder 5">
            <a:extLst>
              <a:ext uri="{FF2B5EF4-FFF2-40B4-BE49-F238E27FC236}">
                <a16:creationId xmlns:a16="http://schemas.microsoft.com/office/drawing/2014/main" id="{E690540D-38A7-C54E-B0B3-81C8F809340B}"/>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7" name="Slide Number Placeholder 6">
            <a:extLst>
              <a:ext uri="{FF2B5EF4-FFF2-40B4-BE49-F238E27FC236}">
                <a16:creationId xmlns:a16="http://schemas.microsoft.com/office/drawing/2014/main" id="{07CB399B-9406-D942-830A-6E378105853E}"/>
              </a:ext>
            </a:extLst>
          </p:cNvPr>
          <p:cNvSpPr>
            <a:spLocks noGrp="1"/>
          </p:cNvSpPr>
          <p:nvPr>
            <p:ph type="sldNum" sz="quarter" idx="12"/>
          </p:nvPr>
        </p:nvSpPr>
        <p:spPr>
          <a:xfrm>
            <a:off x="8610600" y="6356350"/>
            <a:ext cx="2743200" cy="365125"/>
          </a:xfrm>
          <a:prstGeom prst="rect">
            <a:avLst/>
          </a:prstGeom>
        </p:spPr>
        <p:txBody>
          <a:bodyPr/>
          <a:lstStyle/>
          <a:p>
            <a:fld id="{E13898BE-C0CA-504E-BBD9-8A5444675426}" type="slidenum">
              <a:rPr lang="x-none" smtClean="0"/>
              <a:t>‹#›</a:t>
            </a:fld>
            <a:endParaRPr lang="x-none"/>
          </a:p>
        </p:txBody>
      </p:sp>
    </p:spTree>
    <p:extLst>
      <p:ext uri="{BB962C8B-B14F-4D97-AF65-F5344CB8AC3E}">
        <p14:creationId xmlns:p14="http://schemas.microsoft.com/office/powerpoint/2010/main" val="1465559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0E598-0A39-2A43-AEA2-47D9B0156F1F}"/>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x-none"/>
          </a:p>
        </p:txBody>
      </p:sp>
      <p:sp>
        <p:nvSpPr>
          <p:cNvPr id="3" name="Text Placeholder 2">
            <a:extLst>
              <a:ext uri="{FF2B5EF4-FFF2-40B4-BE49-F238E27FC236}">
                <a16:creationId xmlns:a16="http://schemas.microsoft.com/office/drawing/2014/main" id="{22C6D397-AF08-9C41-892A-C79045FAADA0}"/>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37A8CFB-CBCD-734A-8728-E46254C15FFC}"/>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Text Placeholder 4">
            <a:extLst>
              <a:ext uri="{FF2B5EF4-FFF2-40B4-BE49-F238E27FC236}">
                <a16:creationId xmlns:a16="http://schemas.microsoft.com/office/drawing/2014/main" id="{6CA8461A-428C-334F-AC26-543CB7AC2131}"/>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097C4FB-6BB4-C143-AE1D-A0065932E429}"/>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7" name="Date Placeholder 6">
            <a:extLst>
              <a:ext uri="{FF2B5EF4-FFF2-40B4-BE49-F238E27FC236}">
                <a16:creationId xmlns:a16="http://schemas.microsoft.com/office/drawing/2014/main" id="{FC4F2E19-B135-154A-BA37-84D571E9912F}"/>
              </a:ext>
            </a:extLst>
          </p:cNvPr>
          <p:cNvSpPr>
            <a:spLocks noGrp="1"/>
          </p:cNvSpPr>
          <p:nvPr>
            <p:ph type="dt" sz="half" idx="10"/>
          </p:nvPr>
        </p:nvSpPr>
        <p:spPr>
          <a:xfrm>
            <a:off x="838200" y="6356350"/>
            <a:ext cx="2743200" cy="365125"/>
          </a:xfrm>
          <a:prstGeom prst="rect">
            <a:avLst/>
          </a:prstGeom>
        </p:spPr>
        <p:txBody>
          <a:bodyPr/>
          <a:lstStyle/>
          <a:p>
            <a:fld id="{2DCACF7F-4582-0042-8B89-5130C75322AC}" type="datetimeFigureOut">
              <a:rPr lang="x-none" smtClean="0"/>
              <a:t>2/4/2024</a:t>
            </a:fld>
            <a:endParaRPr lang="x-none"/>
          </a:p>
        </p:txBody>
      </p:sp>
      <p:sp>
        <p:nvSpPr>
          <p:cNvPr id="8" name="Footer Placeholder 7">
            <a:extLst>
              <a:ext uri="{FF2B5EF4-FFF2-40B4-BE49-F238E27FC236}">
                <a16:creationId xmlns:a16="http://schemas.microsoft.com/office/drawing/2014/main" id="{7F56AFE8-0A53-4A4F-8BDA-7EA8AE8205ED}"/>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9" name="Slide Number Placeholder 8">
            <a:extLst>
              <a:ext uri="{FF2B5EF4-FFF2-40B4-BE49-F238E27FC236}">
                <a16:creationId xmlns:a16="http://schemas.microsoft.com/office/drawing/2014/main" id="{63B88DAE-EB22-2E4C-8964-36AE2C659A89}"/>
              </a:ext>
            </a:extLst>
          </p:cNvPr>
          <p:cNvSpPr>
            <a:spLocks noGrp="1"/>
          </p:cNvSpPr>
          <p:nvPr>
            <p:ph type="sldNum" sz="quarter" idx="12"/>
          </p:nvPr>
        </p:nvSpPr>
        <p:spPr>
          <a:xfrm>
            <a:off x="8610600" y="6356350"/>
            <a:ext cx="2743200" cy="365125"/>
          </a:xfrm>
          <a:prstGeom prst="rect">
            <a:avLst/>
          </a:prstGeom>
        </p:spPr>
        <p:txBody>
          <a:bodyPr/>
          <a:lstStyle/>
          <a:p>
            <a:fld id="{E13898BE-C0CA-504E-BBD9-8A5444675426}" type="slidenum">
              <a:rPr lang="x-none" smtClean="0"/>
              <a:t>‹#›</a:t>
            </a:fld>
            <a:endParaRPr lang="x-none"/>
          </a:p>
        </p:txBody>
      </p:sp>
    </p:spTree>
    <p:extLst>
      <p:ext uri="{BB962C8B-B14F-4D97-AF65-F5344CB8AC3E}">
        <p14:creationId xmlns:p14="http://schemas.microsoft.com/office/powerpoint/2010/main" val="777754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76774-BBAD-3540-9C2C-BE64806FB9B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x-none"/>
          </a:p>
        </p:txBody>
      </p:sp>
      <p:sp>
        <p:nvSpPr>
          <p:cNvPr id="3" name="Date Placeholder 2">
            <a:extLst>
              <a:ext uri="{FF2B5EF4-FFF2-40B4-BE49-F238E27FC236}">
                <a16:creationId xmlns:a16="http://schemas.microsoft.com/office/drawing/2014/main" id="{883A0D12-7282-EE49-837F-D356146B5BA2}"/>
              </a:ext>
            </a:extLst>
          </p:cNvPr>
          <p:cNvSpPr>
            <a:spLocks noGrp="1"/>
          </p:cNvSpPr>
          <p:nvPr>
            <p:ph type="dt" sz="half" idx="10"/>
          </p:nvPr>
        </p:nvSpPr>
        <p:spPr>
          <a:xfrm>
            <a:off x="838200" y="6356350"/>
            <a:ext cx="2743200" cy="365125"/>
          </a:xfrm>
          <a:prstGeom prst="rect">
            <a:avLst/>
          </a:prstGeom>
        </p:spPr>
        <p:txBody>
          <a:bodyPr/>
          <a:lstStyle/>
          <a:p>
            <a:fld id="{2DCACF7F-4582-0042-8B89-5130C75322AC}" type="datetimeFigureOut">
              <a:rPr lang="x-none" smtClean="0"/>
              <a:t>2/4/2024</a:t>
            </a:fld>
            <a:endParaRPr lang="x-none"/>
          </a:p>
        </p:txBody>
      </p:sp>
      <p:sp>
        <p:nvSpPr>
          <p:cNvPr id="4" name="Footer Placeholder 3">
            <a:extLst>
              <a:ext uri="{FF2B5EF4-FFF2-40B4-BE49-F238E27FC236}">
                <a16:creationId xmlns:a16="http://schemas.microsoft.com/office/drawing/2014/main" id="{5232CA1B-D9D6-9A4D-B2AC-8FA0D2317844}"/>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5" name="Slide Number Placeholder 4">
            <a:extLst>
              <a:ext uri="{FF2B5EF4-FFF2-40B4-BE49-F238E27FC236}">
                <a16:creationId xmlns:a16="http://schemas.microsoft.com/office/drawing/2014/main" id="{0F4454BD-B46E-614D-BAD9-14D6882B805E}"/>
              </a:ext>
            </a:extLst>
          </p:cNvPr>
          <p:cNvSpPr>
            <a:spLocks noGrp="1"/>
          </p:cNvSpPr>
          <p:nvPr>
            <p:ph type="sldNum" sz="quarter" idx="12"/>
          </p:nvPr>
        </p:nvSpPr>
        <p:spPr>
          <a:xfrm>
            <a:off x="8610600" y="6356350"/>
            <a:ext cx="2743200" cy="365125"/>
          </a:xfrm>
          <a:prstGeom prst="rect">
            <a:avLst/>
          </a:prstGeom>
        </p:spPr>
        <p:txBody>
          <a:bodyPr/>
          <a:lstStyle/>
          <a:p>
            <a:fld id="{E13898BE-C0CA-504E-BBD9-8A5444675426}" type="slidenum">
              <a:rPr lang="x-none" smtClean="0"/>
              <a:t>‹#›</a:t>
            </a:fld>
            <a:endParaRPr lang="x-none"/>
          </a:p>
        </p:txBody>
      </p:sp>
    </p:spTree>
    <p:extLst>
      <p:ext uri="{BB962C8B-B14F-4D97-AF65-F5344CB8AC3E}">
        <p14:creationId xmlns:p14="http://schemas.microsoft.com/office/powerpoint/2010/main" val="12797446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5230A3-DFCA-EF4C-BE24-ED7D3DD5E445}"/>
              </a:ext>
            </a:extLst>
          </p:cNvPr>
          <p:cNvSpPr>
            <a:spLocks noGrp="1"/>
          </p:cNvSpPr>
          <p:nvPr>
            <p:ph type="dt" sz="half" idx="10"/>
          </p:nvPr>
        </p:nvSpPr>
        <p:spPr>
          <a:xfrm>
            <a:off x="838200" y="6356350"/>
            <a:ext cx="2743200" cy="365125"/>
          </a:xfrm>
          <a:prstGeom prst="rect">
            <a:avLst/>
          </a:prstGeom>
        </p:spPr>
        <p:txBody>
          <a:bodyPr/>
          <a:lstStyle/>
          <a:p>
            <a:fld id="{2DCACF7F-4582-0042-8B89-5130C75322AC}" type="datetimeFigureOut">
              <a:rPr lang="x-none" smtClean="0"/>
              <a:t>2/4/2024</a:t>
            </a:fld>
            <a:endParaRPr lang="x-none"/>
          </a:p>
        </p:txBody>
      </p:sp>
      <p:sp>
        <p:nvSpPr>
          <p:cNvPr id="3" name="Footer Placeholder 2">
            <a:extLst>
              <a:ext uri="{FF2B5EF4-FFF2-40B4-BE49-F238E27FC236}">
                <a16:creationId xmlns:a16="http://schemas.microsoft.com/office/drawing/2014/main" id="{F239CDE4-DE50-C140-8247-A7A8A1812180}"/>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4" name="Slide Number Placeholder 3">
            <a:extLst>
              <a:ext uri="{FF2B5EF4-FFF2-40B4-BE49-F238E27FC236}">
                <a16:creationId xmlns:a16="http://schemas.microsoft.com/office/drawing/2014/main" id="{A6BEE4D4-D6FB-B94F-A075-457D8D7A54FC}"/>
              </a:ext>
            </a:extLst>
          </p:cNvPr>
          <p:cNvSpPr>
            <a:spLocks noGrp="1"/>
          </p:cNvSpPr>
          <p:nvPr>
            <p:ph type="sldNum" sz="quarter" idx="12"/>
          </p:nvPr>
        </p:nvSpPr>
        <p:spPr>
          <a:xfrm>
            <a:off x="8610600" y="6356350"/>
            <a:ext cx="2743200" cy="365125"/>
          </a:xfrm>
          <a:prstGeom prst="rect">
            <a:avLst/>
          </a:prstGeom>
        </p:spPr>
        <p:txBody>
          <a:bodyPr/>
          <a:lstStyle/>
          <a:p>
            <a:fld id="{E13898BE-C0CA-504E-BBD9-8A5444675426}" type="slidenum">
              <a:rPr lang="x-none" smtClean="0"/>
              <a:t>‹#›</a:t>
            </a:fld>
            <a:endParaRPr lang="x-none"/>
          </a:p>
        </p:txBody>
      </p:sp>
    </p:spTree>
    <p:extLst>
      <p:ext uri="{BB962C8B-B14F-4D97-AF65-F5344CB8AC3E}">
        <p14:creationId xmlns:p14="http://schemas.microsoft.com/office/powerpoint/2010/main" val="22616612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9C6D1-AC0C-334D-A90B-55DEC5B815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x-none"/>
          </a:p>
        </p:txBody>
      </p:sp>
      <p:sp>
        <p:nvSpPr>
          <p:cNvPr id="3" name="Content Placeholder 2">
            <a:extLst>
              <a:ext uri="{FF2B5EF4-FFF2-40B4-BE49-F238E27FC236}">
                <a16:creationId xmlns:a16="http://schemas.microsoft.com/office/drawing/2014/main" id="{4FD970D1-0579-3F4A-A98F-1B34290F6254}"/>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Text Placeholder 3">
            <a:extLst>
              <a:ext uri="{FF2B5EF4-FFF2-40B4-BE49-F238E27FC236}">
                <a16:creationId xmlns:a16="http://schemas.microsoft.com/office/drawing/2014/main" id="{64F7BDE2-197B-DE4B-BFD4-826A0C7D091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2D66E1-21F8-3440-B216-D3CA10FCC84E}"/>
              </a:ext>
            </a:extLst>
          </p:cNvPr>
          <p:cNvSpPr>
            <a:spLocks noGrp="1"/>
          </p:cNvSpPr>
          <p:nvPr>
            <p:ph type="dt" sz="half" idx="10"/>
          </p:nvPr>
        </p:nvSpPr>
        <p:spPr>
          <a:xfrm>
            <a:off x="838200" y="6356350"/>
            <a:ext cx="2743200" cy="365125"/>
          </a:xfrm>
          <a:prstGeom prst="rect">
            <a:avLst/>
          </a:prstGeom>
        </p:spPr>
        <p:txBody>
          <a:bodyPr/>
          <a:lstStyle/>
          <a:p>
            <a:fld id="{2DCACF7F-4582-0042-8B89-5130C75322AC}" type="datetimeFigureOut">
              <a:rPr lang="x-none" smtClean="0"/>
              <a:t>2/4/2024</a:t>
            </a:fld>
            <a:endParaRPr lang="x-none"/>
          </a:p>
        </p:txBody>
      </p:sp>
      <p:sp>
        <p:nvSpPr>
          <p:cNvPr id="6" name="Footer Placeholder 5">
            <a:extLst>
              <a:ext uri="{FF2B5EF4-FFF2-40B4-BE49-F238E27FC236}">
                <a16:creationId xmlns:a16="http://schemas.microsoft.com/office/drawing/2014/main" id="{B8FC68FA-2807-D543-A03A-270A7F60519E}"/>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7" name="Slide Number Placeholder 6">
            <a:extLst>
              <a:ext uri="{FF2B5EF4-FFF2-40B4-BE49-F238E27FC236}">
                <a16:creationId xmlns:a16="http://schemas.microsoft.com/office/drawing/2014/main" id="{72EFDAA1-6E72-9348-81B5-C1C48DC3B1F2}"/>
              </a:ext>
            </a:extLst>
          </p:cNvPr>
          <p:cNvSpPr>
            <a:spLocks noGrp="1"/>
          </p:cNvSpPr>
          <p:nvPr>
            <p:ph type="sldNum" sz="quarter" idx="12"/>
          </p:nvPr>
        </p:nvSpPr>
        <p:spPr>
          <a:xfrm>
            <a:off x="8610600" y="6356350"/>
            <a:ext cx="2743200" cy="365125"/>
          </a:xfrm>
          <a:prstGeom prst="rect">
            <a:avLst/>
          </a:prstGeom>
        </p:spPr>
        <p:txBody>
          <a:bodyPr/>
          <a:lstStyle/>
          <a:p>
            <a:fld id="{E13898BE-C0CA-504E-BBD9-8A5444675426}" type="slidenum">
              <a:rPr lang="x-none" smtClean="0"/>
              <a:t>‹#›</a:t>
            </a:fld>
            <a:endParaRPr lang="x-none"/>
          </a:p>
        </p:txBody>
      </p:sp>
    </p:spTree>
    <p:extLst>
      <p:ext uri="{BB962C8B-B14F-4D97-AF65-F5344CB8AC3E}">
        <p14:creationId xmlns:p14="http://schemas.microsoft.com/office/powerpoint/2010/main" val="24869732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E0433-799F-0241-81EC-2321F4E4CF6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x-none"/>
          </a:p>
        </p:txBody>
      </p:sp>
      <p:sp>
        <p:nvSpPr>
          <p:cNvPr id="3" name="Picture Placeholder 2">
            <a:extLst>
              <a:ext uri="{FF2B5EF4-FFF2-40B4-BE49-F238E27FC236}">
                <a16:creationId xmlns:a16="http://schemas.microsoft.com/office/drawing/2014/main" id="{F5CA3A99-B03A-ED43-A14B-E3BAFC20907C}"/>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x-none"/>
          </a:p>
        </p:txBody>
      </p:sp>
      <p:sp>
        <p:nvSpPr>
          <p:cNvPr id="4" name="Text Placeholder 3">
            <a:extLst>
              <a:ext uri="{FF2B5EF4-FFF2-40B4-BE49-F238E27FC236}">
                <a16:creationId xmlns:a16="http://schemas.microsoft.com/office/drawing/2014/main" id="{3C99240A-EEE1-CC44-884D-DE36AFFF9E0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023F3B-5F7A-AD4D-862D-0CFDEE0C6D59}"/>
              </a:ext>
            </a:extLst>
          </p:cNvPr>
          <p:cNvSpPr>
            <a:spLocks noGrp="1"/>
          </p:cNvSpPr>
          <p:nvPr>
            <p:ph type="dt" sz="half" idx="10"/>
          </p:nvPr>
        </p:nvSpPr>
        <p:spPr>
          <a:xfrm>
            <a:off x="838200" y="6356350"/>
            <a:ext cx="2743200" cy="365125"/>
          </a:xfrm>
          <a:prstGeom prst="rect">
            <a:avLst/>
          </a:prstGeom>
        </p:spPr>
        <p:txBody>
          <a:bodyPr/>
          <a:lstStyle/>
          <a:p>
            <a:fld id="{2DCACF7F-4582-0042-8B89-5130C75322AC}" type="datetimeFigureOut">
              <a:rPr lang="x-none" smtClean="0"/>
              <a:t>2/4/2024</a:t>
            </a:fld>
            <a:endParaRPr lang="x-none"/>
          </a:p>
        </p:txBody>
      </p:sp>
      <p:sp>
        <p:nvSpPr>
          <p:cNvPr id="6" name="Footer Placeholder 5">
            <a:extLst>
              <a:ext uri="{FF2B5EF4-FFF2-40B4-BE49-F238E27FC236}">
                <a16:creationId xmlns:a16="http://schemas.microsoft.com/office/drawing/2014/main" id="{CCC7C5A4-F031-944A-AA27-A37A0184B22C}"/>
              </a:ext>
            </a:extLst>
          </p:cNvPr>
          <p:cNvSpPr>
            <a:spLocks noGrp="1"/>
          </p:cNvSpPr>
          <p:nvPr>
            <p:ph type="ftr" sz="quarter" idx="11"/>
          </p:nvPr>
        </p:nvSpPr>
        <p:spPr>
          <a:xfrm>
            <a:off x="4038600" y="6356350"/>
            <a:ext cx="4114800" cy="365125"/>
          </a:xfrm>
          <a:prstGeom prst="rect">
            <a:avLst/>
          </a:prstGeom>
        </p:spPr>
        <p:txBody>
          <a:bodyPr/>
          <a:lstStyle/>
          <a:p>
            <a:endParaRPr lang="x-none"/>
          </a:p>
        </p:txBody>
      </p:sp>
      <p:sp>
        <p:nvSpPr>
          <p:cNvPr id="7" name="Slide Number Placeholder 6">
            <a:extLst>
              <a:ext uri="{FF2B5EF4-FFF2-40B4-BE49-F238E27FC236}">
                <a16:creationId xmlns:a16="http://schemas.microsoft.com/office/drawing/2014/main" id="{3B201493-CEC6-1E47-9416-6C43FD75004D}"/>
              </a:ext>
            </a:extLst>
          </p:cNvPr>
          <p:cNvSpPr>
            <a:spLocks noGrp="1"/>
          </p:cNvSpPr>
          <p:nvPr>
            <p:ph type="sldNum" sz="quarter" idx="12"/>
          </p:nvPr>
        </p:nvSpPr>
        <p:spPr>
          <a:xfrm>
            <a:off x="8610600" y="6356350"/>
            <a:ext cx="2743200" cy="365125"/>
          </a:xfrm>
          <a:prstGeom prst="rect">
            <a:avLst/>
          </a:prstGeom>
        </p:spPr>
        <p:txBody>
          <a:bodyPr/>
          <a:lstStyle/>
          <a:p>
            <a:fld id="{E13898BE-C0CA-504E-BBD9-8A5444675426}" type="slidenum">
              <a:rPr lang="x-none" smtClean="0"/>
              <a:t>‹#›</a:t>
            </a:fld>
            <a:endParaRPr lang="x-none"/>
          </a:p>
        </p:txBody>
      </p:sp>
    </p:spTree>
    <p:extLst>
      <p:ext uri="{BB962C8B-B14F-4D97-AF65-F5344CB8AC3E}">
        <p14:creationId xmlns:p14="http://schemas.microsoft.com/office/powerpoint/2010/main" val="432704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49900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3.xml"/><Relationship Id="rId6" Type="http://schemas.openxmlformats.org/officeDocument/2006/relationships/image" Target="../media/image36.jpg"/><Relationship Id="rId5" Type="http://schemas.openxmlformats.org/officeDocument/2006/relationships/image" Target="../media/image35.png"/><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hyperlink" Target="https://docs.google.com/spreadsheets/d/1rFV5GSGpJGhb-cSGUsDgBvPZKqakiR2diwupMr0-emA/edit#gid=1654990677&amp;range=A133"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8.emf"/><Relationship Id="rId5" Type="http://schemas.openxmlformats.org/officeDocument/2006/relationships/image" Target="../media/image2.emf"/><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6.emf"/><Relationship Id="rId4" Type="http://schemas.openxmlformats.org/officeDocument/2006/relationships/image" Target="../media/image15.emf"/></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70DB13B-CC8C-EEBA-929D-3ED2A0AE9B7C}"/>
              </a:ext>
            </a:extLst>
          </p:cNvPr>
          <p:cNvPicPr>
            <a:picLocks noChangeAspect="1"/>
          </p:cNvPicPr>
          <p:nvPr/>
        </p:nvPicPr>
        <p:blipFill>
          <a:blip r:embed="rId3"/>
          <a:stretch>
            <a:fillRect/>
          </a:stretch>
        </p:blipFill>
        <p:spPr>
          <a:xfrm>
            <a:off x="7341964" y="0"/>
            <a:ext cx="4850036" cy="6858000"/>
          </a:xfrm>
          <a:prstGeom prst="rect">
            <a:avLst/>
          </a:prstGeom>
        </p:spPr>
      </p:pic>
      <p:pic>
        <p:nvPicPr>
          <p:cNvPr id="6" name="Picture 5">
            <a:extLst>
              <a:ext uri="{FF2B5EF4-FFF2-40B4-BE49-F238E27FC236}">
                <a16:creationId xmlns:a16="http://schemas.microsoft.com/office/drawing/2014/main" id="{36FC898B-9E0F-D744-8A64-6CAEAE1C4334}"/>
              </a:ext>
            </a:extLst>
          </p:cNvPr>
          <p:cNvPicPr>
            <a:picLocks noChangeAspect="1"/>
          </p:cNvPicPr>
          <p:nvPr/>
        </p:nvPicPr>
        <p:blipFill>
          <a:blip r:embed="rId4"/>
          <a:stretch>
            <a:fillRect/>
          </a:stretch>
        </p:blipFill>
        <p:spPr>
          <a:xfrm>
            <a:off x="868384" y="794184"/>
            <a:ext cx="1743466" cy="1709279"/>
          </a:xfrm>
          <a:prstGeom prst="rect">
            <a:avLst/>
          </a:prstGeom>
        </p:spPr>
      </p:pic>
      <p:sp>
        <p:nvSpPr>
          <p:cNvPr id="7" name="TextBox 6">
            <a:extLst>
              <a:ext uri="{FF2B5EF4-FFF2-40B4-BE49-F238E27FC236}">
                <a16:creationId xmlns:a16="http://schemas.microsoft.com/office/drawing/2014/main" id="{07702528-0E41-DD42-B094-BD32F8491C03}"/>
              </a:ext>
            </a:extLst>
          </p:cNvPr>
          <p:cNvSpPr txBox="1"/>
          <p:nvPr/>
        </p:nvSpPr>
        <p:spPr>
          <a:xfrm>
            <a:off x="743121" y="3223748"/>
            <a:ext cx="11448879" cy="1323439"/>
          </a:xfrm>
          <a:prstGeom prst="rect">
            <a:avLst/>
          </a:prstGeom>
          <a:noFill/>
        </p:spPr>
        <p:txBody>
          <a:bodyPr wrap="square" rtlCol="0">
            <a:spAutoFit/>
          </a:bodyPr>
          <a:lstStyle/>
          <a:p>
            <a:r>
              <a:rPr lang="en-US" sz="4000" b="1" dirty="0">
                <a:solidFill>
                  <a:schemeClr val="bg1"/>
                </a:solidFill>
                <a:latin typeface="Roboto" pitchFamily="2" charset="0"/>
                <a:ea typeface="Roboto" pitchFamily="2" charset="0"/>
              </a:rPr>
              <a:t>Durable Solutions to Displacement</a:t>
            </a:r>
          </a:p>
          <a:p>
            <a:r>
              <a:rPr lang="en-US" sz="4000" dirty="0">
                <a:solidFill>
                  <a:schemeClr val="bg1"/>
                </a:solidFill>
                <a:latin typeface="Roboto" pitchFamily="2" charset="0"/>
                <a:ea typeface="Roboto" pitchFamily="2" charset="0"/>
              </a:rPr>
              <a:t>Somalia</a:t>
            </a:r>
          </a:p>
        </p:txBody>
      </p:sp>
      <p:cxnSp>
        <p:nvCxnSpPr>
          <p:cNvPr id="8" name="Straight Connector 7">
            <a:extLst>
              <a:ext uri="{FF2B5EF4-FFF2-40B4-BE49-F238E27FC236}">
                <a16:creationId xmlns:a16="http://schemas.microsoft.com/office/drawing/2014/main" id="{5E78657D-1BFD-4A44-9DF6-438F71C7E42D}"/>
              </a:ext>
            </a:extLst>
          </p:cNvPr>
          <p:cNvCxnSpPr/>
          <p:nvPr/>
        </p:nvCxnSpPr>
        <p:spPr>
          <a:xfrm>
            <a:off x="868384" y="4656853"/>
            <a:ext cx="504000" cy="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C628FAB-6ABE-8742-8A9B-398E52A96610}"/>
              </a:ext>
            </a:extLst>
          </p:cNvPr>
          <p:cNvSpPr txBox="1"/>
          <p:nvPr/>
        </p:nvSpPr>
        <p:spPr>
          <a:xfrm>
            <a:off x="743122" y="5756039"/>
            <a:ext cx="4698827" cy="307777"/>
          </a:xfrm>
          <a:prstGeom prst="rect">
            <a:avLst/>
          </a:prstGeom>
          <a:noFill/>
        </p:spPr>
        <p:txBody>
          <a:bodyPr wrap="square" rtlCol="0">
            <a:spAutoFit/>
          </a:bodyPr>
          <a:lstStyle/>
          <a:p>
            <a:r>
              <a:rPr lang="en-US" sz="1400" dirty="0">
                <a:solidFill>
                  <a:schemeClr val="bg1"/>
                </a:solidFill>
                <a:latin typeface="Roboto" pitchFamily="2" charset="0"/>
                <a:ea typeface="Roboto" pitchFamily="2" charset="0"/>
              </a:rPr>
              <a:t>Presented by: Sebastian May</a:t>
            </a:r>
          </a:p>
        </p:txBody>
      </p:sp>
      <p:sp>
        <p:nvSpPr>
          <p:cNvPr id="10" name="TextBox 9">
            <a:extLst>
              <a:ext uri="{FF2B5EF4-FFF2-40B4-BE49-F238E27FC236}">
                <a16:creationId xmlns:a16="http://schemas.microsoft.com/office/drawing/2014/main" id="{963FF66F-1278-7148-AABA-6A84890342E5}"/>
              </a:ext>
            </a:extLst>
          </p:cNvPr>
          <p:cNvSpPr txBox="1"/>
          <p:nvPr/>
        </p:nvSpPr>
        <p:spPr>
          <a:xfrm>
            <a:off x="743122" y="6114576"/>
            <a:ext cx="4698827" cy="276999"/>
          </a:xfrm>
          <a:prstGeom prst="rect">
            <a:avLst/>
          </a:prstGeom>
          <a:noFill/>
        </p:spPr>
        <p:txBody>
          <a:bodyPr wrap="square" rtlCol="0">
            <a:spAutoFit/>
          </a:bodyPr>
          <a:lstStyle/>
          <a:p>
            <a:r>
              <a:rPr lang="en-US" sz="1200" dirty="0">
                <a:solidFill>
                  <a:schemeClr val="bg1"/>
                </a:solidFill>
                <a:latin typeface="Roboto" pitchFamily="2" charset="0"/>
                <a:ea typeface="Roboto" pitchFamily="2" charset="0"/>
              </a:rPr>
              <a:t>Date:  18 Jan 2023</a:t>
            </a:r>
          </a:p>
        </p:txBody>
      </p:sp>
    </p:spTree>
    <p:extLst>
      <p:ext uri="{BB962C8B-B14F-4D97-AF65-F5344CB8AC3E}">
        <p14:creationId xmlns:p14="http://schemas.microsoft.com/office/powerpoint/2010/main" val="1198882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C02DD5B-ED0D-9795-EC1D-71281F28E13E}"/>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513471" y="0"/>
            <a:ext cx="9707519" cy="6858000"/>
          </a:xfrm>
          <a:prstGeom prst="rect">
            <a:avLst/>
          </a:prstGeom>
        </p:spPr>
      </p:pic>
      <p:sp>
        <p:nvSpPr>
          <p:cNvPr id="4" name="Title 1">
            <a:extLst>
              <a:ext uri="{FF2B5EF4-FFF2-40B4-BE49-F238E27FC236}">
                <a16:creationId xmlns:a16="http://schemas.microsoft.com/office/drawing/2014/main" id="{017F41D2-0AA8-8D14-6E5C-D1FF8C5E4433}"/>
              </a:ext>
            </a:extLst>
          </p:cNvPr>
          <p:cNvSpPr txBox="1">
            <a:spLocks/>
          </p:cNvSpPr>
          <p:nvPr/>
        </p:nvSpPr>
        <p:spPr>
          <a:xfrm>
            <a:off x="720000" y="360000"/>
            <a:ext cx="11076851" cy="815458"/>
          </a:xfrm>
          <a:prstGeom prst="rect">
            <a:avLst/>
          </a:prstGeom>
        </p:spPr>
        <p:txBody>
          <a:bodyPr l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accent1"/>
                </a:solidFill>
                <a:latin typeface="Roboto" pitchFamily="2" charset="0"/>
                <a:ea typeface="Roboto" pitchFamily="2" charset="0"/>
                <a:cs typeface="Segoe UI Semibold" panose="020B0702040204020203" pitchFamily="34" charset="0"/>
              </a:rPr>
              <a:t>City Strategies</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sp>
        <p:nvSpPr>
          <p:cNvPr id="5" name="TextBox 4">
            <a:extLst>
              <a:ext uri="{FF2B5EF4-FFF2-40B4-BE49-F238E27FC236}">
                <a16:creationId xmlns:a16="http://schemas.microsoft.com/office/drawing/2014/main" id="{D182E17F-9AE5-E731-5BF8-7F09B8CC256E}"/>
              </a:ext>
            </a:extLst>
          </p:cNvPr>
          <p:cNvSpPr txBox="1"/>
          <p:nvPr/>
        </p:nvSpPr>
        <p:spPr>
          <a:xfrm>
            <a:off x="695325" y="1268413"/>
            <a:ext cx="4464545" cy="707886"/>
          </a:xfrm>
          <a:prstGeom prst="rect">
            <a:avLst/>
          </a:prstGeom>
          <a:solidFill>
            <a:schemeClr val="bg1">
              <a:alpha val="35000"/>
            </a:schemeClr>
          </a:solidFill>
        </p:spPr>
        <p:txBody>
          <a:bodyPr wrap="square" rtlCol="0">
            <a:noAutofit/>
          </a:bodyPr>
          <a:lstStyle/>
          <a:p>
            <a:r>
              <a:rPr lang="en-CA" sz="20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Displacement is Shaping the City</a:t>
            </a:r>
          </a:p>
        </p:txBody>
      </p:sp>
      <p:cxnSp>
        <p:nvCxnSpPr>
          <p:cNvPr id="6" name="Straight Connector 5">
            <a:extLst>
              <a:ext uri="{FF2B5EF4-FFF2-40B4-BE49-F238E27FC236}">
                <a16:creationId xmlns:a16="http://schemas.microsoft.com/office/drawing/2014/main" id="{00DA1F69-840E-4B16-F045-CC57D932E166}"/>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57377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FBC3A22-F8F6-3FD0-BE68-2F26A9715D7B}"/>
              </a:ext>
            </a:extLst>
          </p:cNvPr>
          <p:cNvPicPr>
            <a:picLocks noChangeAspect="1"/>
          </p:cNvPicPr>
          <p:nvPr/>
        </p:nvPicPr>
        <p:blipFill rotWithShape="1">
          <a:blip r:embed="rId3">
            <a:extLst>
              <a:ext uri="{28A0092B-C50C-407E-A947-70E740481C1C}">
                <a14:useLocalDpi xmlns:a14="http://schemas.microsoft.com/office/drawing/2010/main" val="0"/>
              </a:ext>
            </a:extLst>
          </a:blip>
          <a:srcRect r="21173"/>
          <a:stretch/>
        </p:blipFill>
        <p:spPr>
          <a:xfrm>
            <a:off x="4538727" y="0"/>
            <a:ext cx="7653273" cy="6858000"/>
          </a:xfrm>
          <a:prstGeom prst="rect">
            <a:avLst/>
          </a:prstGeom>
        </p:spPr>
      </p:pic>
      <p:sp>
        <p:nvSpPr>
          <p:cNvPr id="4" name="Title 1">
            <a:extLst>
              <a:ext uri="{FF2B5EF4-FFF2-40B4-BE49-F238E27FC236}">
                <a16:creationId xmlns:a16="http://schemas.microsoft.com/office/drawing/2014/main" id="{EA944CB5-F01C-5CA2-CD40-C8388D919F77}"/>
              </a:ext>
            </a:extLst>
          </p:cNvPr>
          <p:cNvSpPr>
            <a:spLocks noGrp="1"/>
          </p:cNvSpPr>
          <p:nvPr>
            <p:ph type="title" idx="4294967295"/>
          </p:nvPr>
        </p:nvSpPr>
        <p:spPr>
          <a:xfrm>
            <a:off x="720000" y="360000"/>
            <a:ext cx="11076851" cy="815458"/>
          </a:xfrm>
          <a:prstGeom prst="rect">
            <a:avLst/>
          </a:prstGeom>
        </p:spPr>
        <p:txBody>
          <a:bodyPr lIns="0">
            <a:noAutofit/>
          </a:bodyPr>
          <a:lstStyle/>
          <a:p>
            <a:r>
              <a:rPr lang="en-US" sz="2400" b="1" dirty="0">
                <a:solidFill>
                  <a:schemeClr val="accent1"/>
                </a:solidFill>
                <a:latin typeface="Roboto" pitchFamily="2" charset="0"/>
                <a:ea typeface="Roboto" pitchFamily="2" charset="0"/>
                <a:cs typeface="Segoe UI Semibold" panose="020B0702040204020203" pitchFamily="34" charset="0"/>
              </a:rPr>
              <a:t>City Strategies</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sp>
        <p:nvSpPr>
          <p:cNvPr id="6" name="TextBox 5">
            <a:extLst>
              <a:ext uri="{FF2B5EF4-FFF2-40B4-BE49-F238E27FC236}">
                <a16:creationId xmlns:a16="http://schemas.microsoft.com/office/drawing/2014/main" id="{BFF776A9-90D8-7E02-BE15-7BF5CA7548CA}"/>
              </a:ext>
            </a:extLst>
          </p:cNvPr>
          <p:cNvSpPr txBox="1"/>
          <p:nvPr/>
        </p:nvSpPr>
        <p:spPr>
          <a:xfrm>
            <a:off x="695325" y="6466294"/>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11</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sp>
        <p:nvSpPr>
          <p:cNvPr id="11" name="Content Placeholder 2">
            <a:extLst>
              <a:ext uri="{FF2B5EF4-FFF2-40B4-BE49-F238E27FC236}">
                <a16:creationId xmlns:a16="http://schemas.microsoft.com/office/drawing/2014/main" id="{63C4B855-B6F7-A903-3A5C-9A8BBBB39C19}"/>
              </a:ext>
            </a:extLst>
          </p:cNvPr>
          <p:cNvSpPr txBox="1">
            <a:spLocks/>
          </p:cNvSpPr>
          <p:nvPr/>
        </p:nvSpPr>
        <p:spPr>
          <a:xfrm>
            <a:off x="718457" y="2145849"/>
            <a:ext cx="4206240" cy="46963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lnSpc>
                <a:spcPct val="120000"/>
              </a:lnSpc>
              <a:spcBef>
                <a:spcPts val="600"/>
              </a:spcBef>
              <a:spcAft>
                <a:spcPts val="1200"/>
              </a:spcAft>
            </a:pPr>
            <a:r>
              <a:rPr lang="en-US" sz="18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Aims at the </a:t>
            </a:r>
            <a:r>
              <a:rPr lang="en-US" sz="18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physical, social, juridical and economic INTEGRATION </a:t>
            </a:r>
            <a:r>
              <a:rPr lang="en-US" sz="18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of all settlements into the </a:t>
            </a:r>
            <a:r>
              <a:rPr lang="en-US" sz="18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official planning and urban systems </a:t>
            </a:r>
            <a:r>
              <a:rPr lang="en-US" sz="18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that govern the city. </a:t>
            </a:r>
          </a:p>
          <a:p>
            <a:pPr fontAlgn="base">
              <a:lnSpc>
                <a:spcPct val="120000"/>
              </a:lnSpc>
              <a:spcBef>
                <a:spcPts val="600"/>
              </a:spcBef>
              <a:spcAft>
                <a:spcPts val="1200"/>
              </a:spcAft>
            </a:pPr>
            <a:r>
              <a:rPr lang="en-US" sz="18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By knitting </a:t>
            </a:r>
            <a:r>
              <a:rPr lang="en-US" sz="18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IDP</a:t>
            </a:r>
            <a:r>
              <a:rPr lang="en-US" sz="18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r>
              <a:rPr lang="en-US" sz="18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settlements into their surrounding urban fabric</a:t>
            </a:r>
            <a:r>
              <a:rPr lang="en-US" sz="18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dwellers become - </a:t>
            </a:r>
            <a:r>
              <a:rPr lang="en-US" sz="18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physically, legally </a:t>
            </a:r>
            <a:r>
              <a:rPr lang="en-US" sz="180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and</a:t>
            </a:r>
            <a:r>
              <a:rPr lang="en-US" sz="18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socially </a:t>
            </a:r>
            <a:r>
              <a:rPr lang="en-US" sz="18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part of the city</a:t>
            </a:r>
          </a:p>
        </p:txBody>
      </p:sp>
      <p:sp>
        <p:nvSpPr>
          <p:cNvPr id="12" name="TextBox 11">
            <a:extLst>
              <a:ext uri="{FF2B5EF4-FFF2-40B4-BE49-F238E27FC236}">
                <a16:creationId xmlns:a16="http://schemas.microsoft.com/office/drawing/2014/main" id="{72C53BBC-051D-A57F-CBBE-8F2818E635E6}"/>
              </a:ext>
            </a:extLst>
          </p:cNvPr>
          <p:cNvSpPr txBox="1"/>
          <p:nvPr/>
        </p:nvSpPr>
        <p:spPr>
          <a:xfrm>
            <a:off x="695325" y="1268413"/>
            <a:ext cx="4464545" cy="707886"/>
          </a:xfrm>
          <a:prstGeom prst="rect">
            <a:avLst/>
          </a:prstGeom>
          <a:solidFill>
            <a:schemeClr val="bg1">
              <a:alpha val="35000"/>
            </a:schemeClr>
          </a:solidFill>
        </p:spPr>
        <p:txBody>
          <a:bodyPr wrap="square" rtlCol="0">
            <a:noAutofit/>
          </a:bodyPr>
          <a:lstStyle/>
          <a:p>
            <a:r>
              <a:rPr lang="en-CA" sz="20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Supporting integration and attracting infrastructure investment</a:t>
            </a:r>
          </a:p>
        </p:txBody>
      </p:sp>
      <p:cxnSp>
        <p:nvCxnSpPr>
          <p:cNvPr id="13" name="Straight Connector 12">
            <a:extLst>
              <a:ext uri="{FF2B5EF4-FFF2-40B4-BE49-F238E27FC236}">
                <a16:creationId xmlns:a16="http://schemas.microsoft.com/office/drawing/2014/main" id="{AF61DD35-F426-ED56-C85B-51E96C56BCD4}"/>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81552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7A382BBD-1460-D46F-68FF-3CA5C0377E0F}"/>
              </a:ext>
            </a:extLst>
          </p:cNvPr>
          <p:cNvSpPr txBox="1">
            <a:spLocks/>
          </p:cNvSpPr>
          <p:nvPr/>
        </p:nvSpPr>
        <p:spPr>
          <a:xfrm>
            <a:off x="695325" y="2348850"/>
            <a:ext cx="4406763" cy="3673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20000"/>
              </a:lnSpc>
              <a:spcBef>
                <a:spcPts val="600"/>
              </a:spcBef>
              <a:spcAft>
                <a:spcPts val="1200"/>
              </a:spcAft>
              <a:buNone/>
            </a:pPr>
            <a:r>
              <a:rPr lang="en-GB" sz="1800" dirty="0">
                <a:latin typeface="Open Sans" panose="020B0606030504020204" pitchFamily="34" charset="0"/>
                <a:ea typeface="Open Sans" panose="020B0606030504020204" pitchFamily="34" charset="0"/>
                <a:cs typeface="Open Sans" panose="020B0606030504020204" pitchFamily="34" charset="0"/>
              </a:rPr>
              <a:t>Identifies short, medium and long term programmes for the capacity building and incremental upgrading of a City, merging:</a:t>
            </a:r>
          </a:p>
          <a:p>
            <a:pPr fontAlgn="base">
              <a:lnSpc>
                <a:spcPct val="120000"/>
              </a:lnSpc>
              <a:spcBef>
                <a:spcPts val="600"/>
              </a:spcBef>
              <a:spcAft>
                <a:spcPts val="1200"/>
              </a:spcAft>
            </a:pPr>
            <a:r>
              <a:rPr lang="en-US" sz="1800" b="1" dirty="0">
                <a:latin typeface="Open Sans" panose="020B0606030504020204" pitchFamily="34" charset="0"/>
                <a:ea typeface="Open Sans" panose="020B0606030504020204" pitchFamily="34" charset="0"/>
                <a:cs typeface="Open Sans" panose="020B0606030504020204" pitchFamily="34" charset="0"/>
              </a:rPr>
              <a:t>Social integration</a:t>
            </a:r>
          </a:p>
          <a:p>
            <a:pPr fontAlgn="base">
              <a:lnSpc>
                <a:spcPct val="120000"/>
              </a:lnSpc>
              <a:spcBef>
                <a:spcPts val="600"/>
              </a:spcBef>
              <a:spcAft>
                <a:spcPts val="1200"/>
              </a:spcAft>
            </a:pPr>
            <a:r>
              <a:rPr lang="en-US" sz="1800" b="1" dirty="0">
                <a:latin typeface="Open Sans" panose="020B0606030504020204" pitchFamily="34" charset="0"/>
                <a:ea typeface="Open Sans" panose="020B0606030504020204" pitchFamily="34" charset="0"/>
                <a:cs typeface="Open Sans" panose="020B0606030504020204" pitchFamily="34" charset="0"/>
              </a:rPr>
              <a:t>Local </a:t>
            </a:r>
            <a:r>
              <a:rPr lang="et-EE" sz="1800" b="1" dirty="0">
                <a:latin typeface="Open Sans" panose="020B0606030504020204" pitchFamily="34" charset="0"/>
                <a:ea typeface="Open Sans" panose="020B0606030504020204" pitchFamily="34" charset="0"/>
                <a:cs typeface="Open Sans" panose="020B0606030504020204" pitchFamily="34" charset="0"/>
              </a:rPr>
              <a:t>E</a:t>
            </a:r>
            <a:r>
              <a:rPr lang="en-US" sz="1800" b="1" dirty="0">
                <a:latin typeface="Open Sans" panose="020B0606030504020204" pitchFamily="34" charset="0"/>
                <a:ea typeface="Open Sans" panose="020B0606030504020204" pitchFamily="34" charset="0"/>
                <a:cs typeface="Open Sans" panose="020B0606030504020204" pitchFamily="34" charset="0"/>
              </a:rPr>
              <a:t>conomic </a:t>
            </a:r>
            <a:r>
              <a:rPr lang="et-EE" sz="1800" b="1" dirty="0">
                <a:latin typeface="Open Sans" panose="020B0606030504020204" pitchFamily="34" charset="0"/>
                <a:ea typeface="Open Sans" panose="020B0606030504020204" pitchFamily="34" charset="0"/>
                <a:cs typeface="Open Sans" panose="020B0606030504020204" pitchFamily="34" charset="0"/>
              </a:rPr>
              <a:t>D</a:t>
            </a:r>
            <a:r>
              <a:rPr lang="en-US" sz="1800" b="1" dirty="0">
                <a:latin typeface="Open Sans" panose="020B0606030504020204" pitchFamily="34" charset="0"/>
                <a:ea typeface="Open Sans" panose="020B0606030504020204" pitchFamily="34" charset="0"/>
                <a:cs typeface="Open Sans" panose="020B0606030504020204" pitchFamily="34" charset="0"/>
              </a:rPr>
              <a:t>evelopment</a:t>
            </a:r>
          </a:p>
          <a:p>
            <a:pPr fontAlgn="base">
              <a:lnSpc>
                <a:spcPct val="120000"/>
              </a:lnSpc>
              <a:spcBef>
                <a:spcPts val="600"/>
              </a:spcBef>
              <a:spcAft>
                <a:spcPts val="1200"/>
              </a:spcAft>
            </a:pPr>
            <a:r>
              <a:rPr lang="en-US" sz="1800" b="1" dirty="0">
                <a:latin typeface="Open Sans" panose="020B0606030504020204" pitchFamily="34" charset="0"/>
                <a:ea typeface="Open Sans" panose="020B0606030504020204" pitchFamily="34" charset="0"/>
                <a:cs typeface="Open Sans" panose="020B0606030504020204" pitchFamily="34" charset="0"/>
              </a:rPr>
              <a:t>Sound Urban Planning</a:t>
            </a:r>
          </a:p>
          <a:p>
            <a:pPr fontAlgn="base">
              <a:lnSpc>
                <a:spcPct val="120000"/>
              </a:lnSpc>
              <a:spcBef>
                <a:spcPts val="600"/>
              </a:spcBef>
              <a:spcAft>
                <a:spcPts val="1200"/>
              </a:spcAft>
            </a:pPr>
            <a:r>
              <a:rPr lang="en-US" sz="1800" b="1" dirty="0">
                <a:latin typeface="Open Sans" panose="020B0606030504020204" pitchFamily="34" charset="0"/>
                <a:ea typeface="Open Sans" panose="020B0606030504020204" pitchFamily="34" charset="0"/>
                <a:cs typeface="Open Sans" panose="020B0606030504020204" pitchFamily="34" charset="0"/>
              </a:rPr>
              <a:t>Environmental </a:t>
            </a:r>
            <a:r>
              <a:rPr lang="et-EE" sz="1800" b="1" dirty="0">
                <a:latin typeface="Open Sans" panose="020B0606030504020204" pitchFamily="34" charset="0"/>
                <a:ea typeface="Open Sans" panose="020B0606030504020204" pitchFamily="34" charset="0"/>
                <a:cs typeface="Open Sans" panose="020B0606030504020204" pitchFamily="34" charset="0"/>
              </a:rPr>
              <a:t>R</a:t>
            </a:r>
            <a:r>
              <a:rPr lang="en-US" sz="1800" b="1" dirty="0">
                <a:latin typeface="Open Sans" panose="020B0606030504020204" pitchFamily="34" charset="0"/>
                <a:ea typeface="Open Sans" panose="020B0606030504020204" pitchFamily="34" charset="0"/>
                <a:cs typeface="Open Sans" panose="020B0606030504020204" pitchFamily="34" charset="0"/>
              </a:rPr>
              <a:t>esilience</a:t>
            </a:r>
            <a:endParaRPr lang="en-US" sz="18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5" name="Group 4">
            <a:extLst>
              <a:ext uri="{FF2B5EF4-FFF2-40B4-BE49-F238E27FC236}">
                <a16:creationId xmlns:a16="http://schemas.microsoft.com/office/drawing/2014/main" id="{EA587D6B-E238-4A9B-B379-7D1340E0F8C0}"/>
              </a:ext>
            </a:extLst>
          </p:cNvPr>
          <p:cNvGrpSpPr/>
          <p:nvPr/>
        </p:nvGrpSpPr>
        <p:grpSpPr>
          <a:xfrm>
            <a:off x="5092394" y="0"/>
            <a:ext cx="7099606" cy="6857999"/>
            <a:chOff x="6989454" y="1081875"/>
            <a:chExt cx="5202546" cy="5025498"/>
          </a:xfrm>
        </p:grpSpPr>
        <p:pic>
          <p:nvPicPr>
            <p:cNvPr id="4" name="Picture 3">
              <a:extLst>
                <a:ext uri="{FF2B5EF4-FFF2-40B4-BE49-F238E27FC236}">
                  <a16:creationId xmlns:a16="http://schemas.microsoft.com/office/drawing/2014/main" id="{327B9694-F9D8-42F4-8DF8-2EC0E1DE5870}"/>
                </a:ext>
              </a:extLst>
            </p:cNvPr>
            <p:cNvPicPr>
              <a:picLocks noChangeAspect="1"/>
            </p:cNvPicPr>
            <p:nvPr/>
          </p:nvPicPr>
          <p:blipFill rotWithShape="1">
            <a:blip r:embed="rId3"/>
            <a:srcRect l="54808"/>
            <a:stretch/>
          </p:blipFill>
          <p:spPr>
            <a:xfrm>
              <a:off x="8577618" y="1081875"/>
              <a:ext cx="3614382" cy="5025498"/>
            </a:xfrm>
            <a:prstGeom prst="rect">
              <a:avLst/>
            </a:prstGeom>
          </p:spPr>
        </p:pic>
        <p:pic>
          <p:nvPicPr>
            <p:cNvPr id="12" name="Picture 11">
              <a:extLst>
                <a:ext uri="{FF2B5EF4-FFF2-40B4-BE49-F238E27FC236}">
                  <a16:creationId xmlns:a16="http://schemas.microsoft.com/office/drawing/2014/main" id="{B56956D9-E2EA-461C-910F-48EDED231161}"/>
                </a:ext>
              </a:extLst>
            </p:cNvPr>
            <p:cNvPicPr>
              <a:picLocks noChangeAspect="1"/>
            </p:cNvPicPr>
            <p:nvPr/>
          </p:nvPicPr>
          <p:blipFill rotWithShape="1">
            <a:blip r:embed="rId3"/>
            <a:srcRect l="41956" r="53949"/>
            <a:stretch/>
          </p:blipFill>
          <p:spPr>
            <a:xfrm>
              <a:off x="8250072" y="1081875"/>
              <a:ext cx="327546" cy="5025498"/>
            </a:xfrm>
            <a:prstGeom prst="rect">
              <a:avLst/>
            </a:prstGeom>
          </p:spPr>
        </p:pic>
        <p:pic>
          <p:nvPicPr>
            <p:cNvPr id="17" name="Picture 16">
              <a:extLst>
                <a:ext uri="{FF2B5EF4-FFF2-40B4-BE49-F238E27FC236}">
                  <a16:creationId xmlns:a16="http://schemas.microsoft.com/office/drawing/2014/main" id="{7684BA91-6E42-4516-9EA8-04853036FB55}"/>
                </a:ext>
              </a:extLst>
            </p:cNvPr>
            <p:cNvPicPr>
              <a:picLocks noChangeAspect="1"/>
            </p:cNvPicPr>
            <p:nvPr/>
          </p:nvPicPr>
          <p:blipFill rotWithShape="1">
            <a:blip r:embed="rId3"/>
            <a:srcRect r="84238"/>
            <a:stretch/>
          </p:blipFill>
          <p:spPr>
            <a:xfrm>
              <a:off x="6989454" y="1081875"/>
              <a:ext cx="1260618" cy="5025498"/>
            </a:xfrm>
            <a:prstGeom prst="rect">
              <a:avLst/>
            </a:prstGeom>
          </p:spPr>
        </p:pic>
      </p:grpSp>
      <p:sp>
        <p:nvSpPr>
          <p:cNvPr id="2" name="Title 1">
            <a:extLst>
              <a:ext uri="{FF2B5EF4-FFF2-40B4-BE49-F238E27FC236}">
                <a16:creationId xmlns:a16="http://schemas.microsoft.com/office/drawing/2014/main" id="{8B37917C-34DE-9309-5F4F-644D1CC1FF73}"/>
              </a:ext>
            </a:extLst>
          </p:cNvPr>
          <p:cNvSpPr txBox="1">
            <a:spLocks/>
          </p:cNvSpPr>
          <p:nvPr/>
        </p:nvSpPr>
        <p:spPr>
          <a:xfrm>
            <a:off x="720000" y="360000"/>
            <a:ext cx="11076851" cy="862627"/>
          </a:xfrm>
          <a:prstGeom prst="rect">
            <a:avLst/>
          </a:prstGeom>
        </p:spPr>
        <p:txBody>
          <a:bodyPr l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accent1"/>
                </a:solidFill>
                <a:latin typeface="Roboto" pitchFamily="2" charset="0"/>
                <a:ea typeface="Roboto" pitchFamily="2" charset="0"/>
                <a:cs typeface="Segoe UI Semibold" panose="020B0702040204020203" pitchFamily="34" charset="0"/>
              </a:rPr>
              <a:t>City Strategies</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cxnSp>
        <p:nvCxnSpPr>
          <p:cNvPr id="8" name="Straight Connector 7">
            <a:extLst>
              <a:ext uri="{FF2B5EF4-FFF2-40B4-BE49-F238E27FC236}">
                <a16:creationId xmlns:a16="http://schemas.microsoft.com/office/drawing/2014/main" id="{400E7E4D-CE1C-4A64-DEE2-DD94B114AECE}"/>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4F5450C-1B68-58A5-D277-F345675112BD}"/>
              </a:ext>
            </a:extLst>
          </p:cNvPr>
          <p:cNvSpPr txBox="1"/>
          <p:nvPr/>
        </p:nvSpPr>
        <p:spPr>
          <a:xfrm>
            <a:off x="695325" y="1268413"/>
            <a:ext cx="4464545" cy="707886"/>
          </a:xfrm>
          <a:prstGeom prst="rect">
            <a:avLst/>
          </a:prstGeom>
          <a:solidFill>
            <a:schemeClr val="bg1">
              <a:alpha val="35000"/>
            </a:schemeClr>
          </a:solidFill>
        </p:spPr>
        <p:txBody>
          <a:bodyPr wrap="square" rtlCol="0">
            <a:noAutofit/>
          </a:bodyPr>
          <a:lstStyle/>
          <a:p>
            <a:r>
              <a:rPr lang="en-CA" sz="20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Supporting integration and attracting infrastructure investment</a:t>
            </a:r>
          </a:p>
        </p:txBody>
      </p:sp>
      <p:sp>
        <p:nvSpPr>
          <p:cNvPr id="10" name="TextBox 9">
            <a:extLst>
              <a:ext uri="{FF2B5EF4-FFF2-40B4-BE49-F238E27FC236}">
                <a16:creationId xmlns:a16="http://schemas.microsoft.com/office/drawing/2014/main" id="{148E5AD8-6798-2763-C316-2196403F5D5B}"/>
              </a:ext>
            </a:extLst>
          </p:cNvPr>
          <p:cNvSpPr txBox="1"/>
          <p:nvPr/>
        </p:nvSpPr>
        <p:spPr>
          <a:xfrm>
            <a:off x="695325" y="6466294"/>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12</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spTree>
    <p:extLst>
      <p:ext uri="{BB962C8B-B14F-4D97-AF65-F5344CB8AC3E}">
        <p14:creationId xmlns:p14="http://schemas.microsoft.com/office/powerpoint/2010/main" val="33475152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8EB5F-C48E-20D9-26A6-3D427FE593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A00A1B-787D-1A0D-C2F7-BD21B9F72F03}"/>
              </a:ext>
            </a:extLst>
          </p:cNvPr>
          <p:cNvSpPr txBox="1">
            <a:spLocks/>
          </p:cNvSpPr>
          <p:nvPr/>
        </p:nvSpPr>
        <p:spPr>
          <a:xfrm>
            <a:off x="720000" y="360000"/>
            <a:ext cx="11076851" cy="862627"/>
          </a:xfrm>
          <a:prstGeom prst="rect">
            <a:avLst/>
          </a:prstGeom>
        </p:spPr>
        <p:txBody>
          <a:bodyPr l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accent1"/>
                </a:solidFill>
                <a:latin typeface="Roboto" pitchFamily="2" charset="0"/>
                <a:ea typeface="Roboto" pitchFamily="2" charset="0"/>
                <a:cs typeface="Segoe UI Semibold" panose="020B0702040204020203" pitchFamily="34" charset="0"/>
              </a:rPr>
              <a:t>Settlement Planning</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cxnSp>
        <p:nvCxnSpPr>
          <p:cNvPr id="8" name="Straight Connector 7">
            <a:extLst>
              <a:ext uri="{FF2B5EF4-FFF2-40B4-BE49-F238E27FC236}">
                <a16:creationId xmlns:a16="http://schemas.microsoft.com/office/drawing/2014/main" id="{0E63A4AE-9A5F-5315-2A1E-518BABA9D6A8}"/>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A5981D6-D497-F960-1AA4-A03FB340DEBB}"/>
              </a:ext>
            </a:extLst>
          </p:cNvPr>
          <p:cNvSpPr txBox="1"/>
          <p:nvPr/>
        </p:nvSpPr>
        <p:spPr>
          <a:xfrm>
            <a:off x="695325" y="6466294"/>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13</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sp>
        <p:nvSpPr>
          <p:cNvPr id="3" name="TextBox 2">
            <a:extLst>
              <a:ext uri="{FF2B5EF4-FFF2-40B4-BE49-F238E27FC236}">
                <a16:creationId xmlns:a16="http://schemas.microsoft.com/office/drawing/2014/main" id="{B83647D7-7C0A-D3E2-1D7A-3FC86895A8CF}"/>
              </a:ext>
            </a:extLst>
          </p:cNvPr>
          <p:cNvSpPr txBox="1"/>
          <p:nvPr/>
        </p:nvSpPr>
        <p:spPr>
          <a:xfrm>
            <a:off x="695325" y="1268413"/>
            <a:ext cx="5832735" cy="707886"/>
          </a:xfrm>
          <a:prstGeom prst="rect">
            <a:avLst/>
          </a:prstGeom>
          <a:solidFill>
            <a:schemeClr val="bg1">
              <a:alpha val="35000"/>
            </a:schemeClr>
          </a:solidFill>
        </p:spPr>
        <p:txBody>
          <a:bodyPr wrap="square" rtlCol="0">
            <a:noAutofit/>
          </a:bodyPr>
          <a:lstStyle/>
          <a:p>
            <a:r>
              <a:rPr lang="en-CA" sz="20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Promoting Sustainable Communities</a:t>
            </a:r>
          </a:p>
        </p:txBody>
      </p:sp>
      <p:pic>
        <p:nvPicPr>
          <p:cNvPr id="5" name="Picture 4">
            <a:extLst>
              <a:ext uri="{FF2B5EF4-FFF2-40B4-BE49-F238E27FC236}">
                <a16:creationId xmlns:a16="http://schemas.microsoft.com/office/drawing/2014/main" id="{91D02BCF-101F-FC7F-6863-18E361F2A8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4140" y="0"/>
            <a:ext cx="4850995" cy="6858000"/>
          </a:xfrm>
          <a:prstGeom prst="rect">
            <a:avLst/>
          </a:prstGeom>
        </p:spPr>
      </p:pic>
      <p:sp>
        <p:nvSpPr>
          <p:cNvPr id="10" name="Oval 9">
            <a:extLst>
              <a:ext uri="{FF2B5EF4-FFF2-40B4-BE49-F238E27FC236}">
                <a16:creationId xmlns:a16="http://schemas.microsoft.com/office/drawing/2014/main" id="{40A71A97-C161-F852-F5D5-0385B8C5B3F6}"/>
              </a:ext>
            </a:extLst>
          </p:cNvPr>
          <p:cNvSpPr/>
          <p:nvPr/>
        </p:nvSpPr>
        <p:spPr>
          <a:xfrm>
            <a:off x="10488610" y="686806"/>
            <a:ext cx="551230" cy="551307"/>
          </a:xfrm>
          <a:prstGeom prst="ellipse">
            <a:avLst/>
          </a:prstGeom>
          <a:solidFill>
            <a:schemeClr val="accent1">
              <a:alpha val="37000"/>
            </a:schemeClr>
          </a:solid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Content Placeholder 2">
            <a:extLst>
              <a:ext uri="{FF2B5EF4-FFF2-40B4-BE49-F238E27FC236}">
                <a16:creationId xmlns:a16="http://schemas.microsoft.com/office/drawing/2014/main" id="{D699FDF5-9DD9-9047-63F8-241C19C98175}"/>
              </a:ext>
            </a:extLst>
          </p:cNvPr>
          <p:cNvSpPr txBox="1">
            <a:spLocks/>
          </p:cNvSpPr>
          <p:nvPr/>
        </p:nvSpPr>
        <p:spPr>
          <a:xfrm>
            <a:off x="718456" y="1916790"/>
            <a:ext cx="5665583" cy="46963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lnSpc>
                <a:spcPct val="120000"/>
              </a:lnSpc>
              <a:spcBef>
                <a:spcPts val="600"/>
              </a:spcBef>
              <a:spcAft>
                <a:spcPts val="1200"/>
              </a:spcAft>
            </a:pPr>
            <a:r>
              <a:rPr lang="en-US" sz="20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Creating a balanced, responsive, sustainable settlement plan with access to urban services</a:t>
            </a:r>
          </a:p>
          <a:p>
            <a:pPr fontAlgn="base">
              <a:lnSpc>
                <a:spcPct val="120000"/>
              </a:lnSpc>
              <a:spcBef>
                <a:spcPts val="600"/>
              </a:spcBef>
              <a:spcAft>
                <a:spcPts val="1200"/>
              </a:spcAft>
            </a:pPr>
            <a:r>
              <a:rPr lang="en-US" sz="20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Ideally need to be integrated in the city, but due to land and social pressure this does not always happen.</a:t>
            </a:r>
          </a:p>
        </p:txBody>
      </p:sp>
    </p:spTree>
    <p:extLst>
      <p:ext uri="{BB962C8B-B14F-4D97-AF65-F5344CB8AC3E}">
        <p14:creationId xmlns:p14="http://schemas.microsoft.com/office/powerpoint/2010/main" val="3483906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E200CA-C8E9-0225-168B-D85825E92B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056230-B566-CD14-2E3B-B7D48DD14D04}"/>
              </a:ext>
            </a:extLst>
          </p:cNvPr>
          <p:cNvSpPr txBox="1">
            <a:spLocks/>
          </p:cNvSpPr>
          <p:nvPr/>
        </p:nvSpPr>
        <p:spPr>
          <a:xfrm>
            <a:off x="720000" y="360000"/>
            <a:ext cx="11076851" cy="862627"/>
          </a:xfrm>
          <a:prstGeom prst="rect">
            <a:avLst/>
          </a:prstGeom>
        </p:spPr>
        <p:txBody>
          <a:bodyPr l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accent1"/>
                </a:solidFill>
                <a:latin typeface="Roboto" pitchFamily="2" charset="0"/>
                <a:ea typeface="Roboto" pitchFamily="2" charset="0"/>
                <a:cs typeface="Segoe UI Semibold" panose="020B0702040204020203" pitchFamily="34" charset="0"/>
              </a:rPr>
              <a:t>Settlement Planning</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cxnSp>
        <p:nvCxnSpPr>
          <p:cNvPr id="8" name="Straight Connector 7">
            <a:extLst>
              <a:ext uri="{FF2B5EF4-FFF2-40B4-BE49-F238E27FC236}">
                <a16:creationId xmlns:a16="http://schemas.microsoft.com/office/drawing/2014/main" id="{92F85338-21D8-4581-2870-9FE6CA46D9C0}"/>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4CA7851-AF39-29DA-AB72-2F853C3544B4}"/>
              </a:ext>
            </a:extLst>
          </p:cNvPr>
          <p:cNvSpPr txBox="1"/>
          <p:nvPr/>
        </p:nvSpPr>
        <p:spPr>
          <a:xfrm>
            <a:off x="695325" y="6466294"/>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14</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pic>
        <p:nvPicPr>
          <p:cNvPr id="19" name="Picture 18">
            <a:extLst>
              <a:ext uri="{FF2B5EF4-FFF2-40B4-BE49-F238E27FC236}">
                <a16:creationId xmlns:a16="http://schemas.microsoft.com/office/drawing/2014/main" id="{DA8F1F16-DE67-5FBF-52A7-B7D3ADD118FF}"/>
              </a:ext>
            </a:extLst>
          </p:cNvPr>
          <p:cNvPicPr>
            <a:picLocks noChangeAspect="1"/>
          </p:cNvPicPr>
          <p:nvPr/>
        </p:nvPicPr>
        <p:blipFill rotWithShape="1">
          <a:blip r:embed="rId3"/>
          <a:srcRect r="8125"/>
          <a:stretch/>
        </p:blipFill>
        <p:spPr>
          <a:xfrm>
            <a:off x="3575650" y="8185"/>
            <a:ext cx="8987411" cy="6858000"/>
          </a:xfrm>
          <a:prstGeom prst="rect">
            <a:avLst/>
          </a:prstGeom>
        </p:spPr>
      </p:pic>
      <p:sp>
        <p:nvSpPr>
          <p:cNvPr id="20" name="Oval 19">
            <a:extLst>
              <a:ext uri="{FF2B5EF4-FFF2-40B4-BE49-F238E27FC236}">
                <a16:creationId xmlns:a16="http://schemas.microsoft.com/office/drawing/2014/main" id="{FD454883-DA87-2FB5-AE41-D7D574BCB53F}"/>
              </a:ext>
            </a:extLst>
          </p:cNvPr>
          <p:cNvSpPr/>
          <p:nvPr/>
        </p:nvSpPr>
        <p:spPr>
          <a:xfrm>
            <a:off x="10416600" y="2996940"/>
            <a:ext cx="911280" cy="911407"/>
          </a:xfrm>
          <a:prstGeom prst="ellipse">
            <a:avLst/>
          </a:prstGeom>
          <a:solidFill>
            <a:schemeClr val="accent1">
              <a:alpha val="37000"/>
            </a:schemeClr>
          </a:solid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964383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2615A-D976-6F46-0D83-10B2A1D2A7E6}"/>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B054272A-C9C8-8257-0665-8BA431CB005C}"/>
              </a:ext>
            </a:extLst>
          </p:cNvPr>
          <p:cNvPicPr>
            <a:picLocks noChangeAspect="1"/>
          </p:cNvPicPr>
          <p:nvPr/>
        </p:nvPicPr>
        <p:blipFill>
          <a:blip r:embed="rId3"/>
          <a:stretch>
            <a:fillRect/>
          </a:stretch>
        </p:blipFill>
        <p:spPr>
          <a:xfrm>
            <a:off x="0" y="1"/>
            <a:ext cx="12192000" cy="6858000"/>
          </a:xfrm>
          <a:prstGeom prst="rect">
            <a:avLst/>
          </a:prstGeom>
        </p:spPr>
      </p:pic>
      <p:sp>
        <p:nvSpPr>
          <p:cNvPr id="2" name="Title 1">
            <a:extLst>
              <a:ext uri="{FF2B5EF4-FFF2-40B4-BE49-F238E27FC236}">
                <a16:creationId xmlns:a16="http://schemas.microsoft.com/office/drawing/2014/main" id="{C73C32E4-82AF-A973-BD6B-54B56CB179F2}"/>
              </a:ext>
            </a:extLst>
          </p:cNvPr>
          <p:cNvSpPr txBox="1">
            <a:spLocks/>
          </p:cNvSpPr>
          <p:nvPr/>
        </p:nvSpPr>
        <p:spPr>
          <a:xfrm>
            <a:off x="720000" y="360000"/>
            <a:ext cx="11076851" cy="862627"/>
          </a:xfrm>
          <a:prstGeom prst="rect">
            <a:avLst/>
          </a:prstGeom>
        </p:spPr>
        <p:txBody>
          <a:bodyPr l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bg1"/>
                </a:solidFill>
                <a:latin typeface="Roboto" pitchFamily="2" charset="0"/>
                <a:ea typeface="Roboto" pitchFamily="2" charset="0"/>
                <a:cs typeface="Segoe UI Semibold" panose="020B0702040204020203" pitchFamily="34" charset="0"/>
              </a:rPr>
              <a:t>Settlement Planning</a:t>
            </a:r>
            <a:endParaRPr lang="x-none" sz="2400" b="1" dirty="0">
              <a:solidFill>
                <a:schemeClr val="bg1"/>
              </a:solidFill>
              <a:latin typeface="Roboto" pitchFamily="2" charset="0"/>
              <a:ea typeface="Roboto" pitchFamily="2" charset="0"/>
              <a:cs typeface="Segoe UI Semibold" panose="020B0702040204020203" pitchFamily="34" charset="0"/>
            </a:endParaRPr>
          </a:p>
        </p:txBody>
      </p:sp>
      <p:cxnSp>
        <p:nvCxnSpPr>
          <p:cNvPr id="8" name="Straight Connector 7">
            <a:extLst>
              <a:ext uri="{FF2B5EF4-FFF2-40B4-BE49-F238E27FC236}">
                <a16:creationId xmlns:a16="http://schemas.microsoft.com/office/drawing/2014/main" id="{3668CFFF-8B5E-B950-EEF8-F2B54A8C95DD}"/>
              </a:ext>
            </a:extLst>
          </p:cNvPr>
          <p:cNvCxnSpPr/>
          <p:nvPr/>
        </p:nvCxnSpPr>
        <p:spPr>
          <a:xfrm>
            <a:off x="720000" y="1008000"/>
            <a:ext cx="504000" cy="0"/>
          </a:xfrm>
          <a:prstGeom prst="line">
            <a:avLst/>
          </a:prstGeom>
          <a:ln w="889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DCB34F9-A015-C341-DF28-D8E59B3F3304}"/>
              </a:ext>
            </a:extLst>
          </p:cNvPr>
          <p:cNvSpPr txBox="1"/>
          <p:nvPr/>
        </p:nvSpPr>
        <p:spPr>
          <a:xfrm>
            <a:off x="695325" y="6466294"/>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15</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spTree>
    <p:extLst>
      <p:ext uri="{BB962C8B-B14F-4D97-AF65-F5344CB8AC3E}">
        <p14:creationId xmlns:p14="http://schemas.microsoft.com/office/powerpoint/2010/main" val="21791211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94F358B-6F1F-E4B5-3DB9-E1B79C978AB8}"/>
              </a:ext>
            </a:extLst>
          </p:cNvPr>
          <p:cNvPicPr>
            <a:picLocks noChangeAspect="1"/>
          </p:cNvPicPr>
          <p:nvPr/>
        </p:nvPicPr>
        <p:blipFill>
          <a:blip r:embed="rId2"/>
          <a:stretch>
            <a:fillRect/>
          </a:stretch>
        </p:blipFill>
        <p:spPr>
          <a:xfrm>
            <a:off x="0" y="0"/>
            <a:ext cx="12192000" cy="6757170"/>
          </a:xfrm>
          <a:prstGeom prst="rect">
            <a:avLst/>
          </a:prstGeom>
        </p:spPr>
      </p:pic>
    </p:spTree>
    <p:extLst>
      <p:ext uri="{BB962C8B-B14F-4D97-AF65-F5344CB8AC3E}">
        <p14:creationId xmlns:p14="http://schemas.microsoft.com/office/powerpoint/2010/main" val="29349450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FB767-BA64-8E0C-8279-C09F08F87D5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23ECA9-B6C2-E4B5-A593-01AC7EA68B23}"/>
              </a:ext>
            </a:extLst>
          </p:cNvPr>
          <p:cNvSpPr txBox="1">
            <a:spLocks/>
          </p:cNvSpPr>
          <p:nvPr/>
        </p:nvSpPr>
        <p:spPr>
          <a:xfrm>
            <a:off x="720000" y="360000"/>
            <a:ext cx="11076851" cy="862627"/>
          </a:xfrm>
          <a:prstGeom prst="rect">
            <a:avLst/>
          </a:prstGeom>
        </p:spPr>
        <p:txBody>
          <a:bodyPr l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accent1"/>
                </a:solidFill>
                <a:latin typeface="Roboto" pitchFamily="2" charset="0"/>
                <a:ea typeface="Roboto" pitchFamily="2" charset="0"/>
                <a:cs typeface="Segoe UI Semibold" panose="020B0702040204020203" pitchFamily="34" charset="0"/>
              </a:rPr>
              <a:t>City Strategies</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cxnSp>
        <p:nvCxnSpPr>
          <p:cNvPr id="8" name="Straight Connector 7">
            <a:extLst>
              <a:ext uri="{FF2B5EF4-FFF2-40B4-BE49-F238E27FC236}">
                <a16:creationId xmlns:a16="http://schemas.microsoft.com/office/drawing/2014/main" id="{E1D490C7-279C-77F0-75EF-42892F697662}"/>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 name="Content Placeholder 4" descr="A map of different shapes and colors&#10;&#10;Description automatically generated">
            <a:extLst>
              <a:ext uri="{FF2B5EF4-FFF2-40B4-BE49-F238E27FC236}">
                <a16:creationId xmlns:a16="http://schemas.microsoft.com/office/drawing/2014/main" id="{2D9BDF70-6484-E57C-314A-A36D591B674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331206" y="0"/>
            <a:ext cx="4848225" cy="6858770"/>
          </a:xfrm>
          <a:prstGeom prst="rect">
            <a:avLst/>
          </a:prstGeom>
        </p:spPr>
      </p:pic>
      <p:cxnSp>
        <p:nvCxnSpPr>
          <p:cNvPr id="7" name="Straight Connector 6">
            <a:extLst>
              <a:ext uri="{FF2B5EF4-FFF2-40B4-BE49-F238E27FC236}">
                <a16:creationId xmlns:a16="http://schemas.microsoft.com/office/drawing/2014/main" id="{D7933FAD-0207-B472-5ED3-1676A00407BC}"/>
              </a:ext>
            </a:extLst>
          </p:cNvPr>
          <p:cNvCxnSpPr>
            <a:cxnSpLocks/>
            <a:stCxn id="10" idx="3"/>
          </p:cNvCxnSpPr>
          <p:nvPr/>
        </p:nvCxnSpPr>
        <p:spPr>
          <a:xfrm flipV="1">
            <a:off x="7115176" y="1148152"/>
            <a:ext cx="1867409" cy="305697"/>
          </a:xfrm>
          <a:prstGeom prst="line">
            <a:avLst/>
          </a:prstGeom>
          <a:ln w="22225">
            <a:solidFill>
              <a:srgbClr val="FF66FF"/>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672F3CE-74E9-60D6-4E59-F9C7A34BBC82}"/>
              </a:ext>
            </a:extLst>
          </p:cNvPr>
          <p:cNvSpPr txBox="1"/>
          <p:nvPr/>
        </p:nvSpPr>
        <p:spPr>
          <a:xfrm>
            <a:off x="5314926" y="1269183"/>
            <a:ext cx="1800250" cy="369332"/>
          </a:xfrm>
          <a:prstGeom prst="rect">
            <a:avLst/>
          </a:prstGeom>
          <a:noFill/>
        </p:spPr>
        <p:txBody>
          <a:bodyPr wrap="square" rtlCol="0">
            <a:spAutoFit/>
          </a:bodyPr>
          <a:lstStyle/>
          <a:p>
            <a:r>
              <a:rPr lang="en-CA" dirty="0">
                <a:latin typeface="+mj-lt"/>
              </a:rPr>
              <a:t>Public Beach</a:t>
            </a:r>
          </a:p>
        </p:txBody>
      </p:sp>
      <p:cxnSp>
        <p:nvCxnSpPr>
          <p:cNvPr id="11" name="Straight Connector 10">
            <a:extLst>
              <a:ext uri="{FF2B5EF4-FFF2-40B4-BE49-F238E27FC236}">
                <a16:creationId xmlns:a16="http://schemas.microsoft.com/office/drawing/2014/main" id="{EF8DA6FC-EE60-5B2E-6AE0-74C72DB237D1}"/>
              </a:ext>
            </a:extLst>
          </p:cNvPr>
          <p:cNvCxnSpPr>
            <a:cxnSpLocks/>
            <a:stCxn id="20" idx="3"/>
          </p:cNvCxnSpPr>
          <p:nvPr/>
        </p:nvCxnSpPr>
        <p:spPr>
          <a:xfrm>
            <a:off x="7115176" y="5625196"/>
            <a:ext cx="3254505" cy="302448"/>
          </a:xfrm>
          <a:prstGeom prst="line">
            <a:avLst/>
          </a:prstGeom>
          <a:ln w="22225">
            <a:solidFill>
              <a:srgbClr val="FF66F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B9B3BC0-C314-54D2-0326-D0A975A15278}"/>
              </a:ext>
            </a:extLst>
          </p:cNvPr>
          <p:cNvCxnSpPr>
            <a:cxnSpLocks/>
            <a:stCxn id="16" idx="3"/>
          </p:cNvCxnSpPr>
          <p:nvPr/>
        </p:nvCxnSpPr>
        <p:spPr>
          <a:xfrm flipV="1">
            <a:off x="7115176" y="2005222"/>
            <a:ext cx="3541078" cy="385044"/>
          </a:xfrm>
          <a:prstGeom prst="line">
            <a:avLst/>
          </a:prstGeom>
          <a:ln w="22225">
            <a:solidFill>
              <a:srgbClr val="FF66F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AF31AE4-4869-F298-4277-1363C10910E6}"/>
              </a:ext>
            </a:extLst>
          </p:cNvPr>
          <p:cNvCxnSpPr>
            <a:cxnSpLocks/>
            <a:stCxn id="19" idx="3"/>
          </p:cNvCxnSpPr>
          <p:nvPr/>
        </p:nvCxnSpPr>
        <p:spPr>
          <a:xfrm flipV="1">
            <a:off x="7115176" y="4206732"/>
            <a:ext cx="3735175" cy="50274"/>
          </a:xfrm>
          <a:prstGeom prst="line">
            <a:avLst/>
          </a:prstGeom>
          <a:ln w="22225">
            <a:solidFill>
              <a:srgbClr val="FF66FF"/>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1BA768B-6196-6433-1F8A-3E5E729572CE}"/>
              </a:ext>
            </a:extLst>
          </p:cNvPr>
          <p:cNvCxnSpPr>
            <a:cxnSpLocks/>
            <a:stCxn id="18" idx="3"/>
          </p:cNvCxnSpPr>
          <p:nvPr/>
        </p:nvCxnSpPr>
        <p:spPr>
          <a:xfrm flipV="1">
            <a:off x="7043167" y="2758297"/>
            <a:ext cx="2297814" cy="562579"/>
          </a:xfrm>
          <a:prstGeom prst="line">
            <a:avLst/>
          </a:prstGeom>
          <a:ln w="22225">
            <a:solidFill>
              <a:srgbClr val="FF66FF"/>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531A062E-BE54-E056-C183-E34F34883563}"/>
              </a:ext>
            </a:extLst>
          </p:cNvPr>
          <p:cNvSpPr txBox="1"/>
          <p:nvPr/>
        </p:nvSpPr>
        <p:spPr>
          <a:xfrm>
            <a:off x="5314926" y="2205600"/>
            <a:ext cx="1800250" cy="369332"/>
          </a:xfrm>
          <a:prstGeom prst="rect">
            <a:avLst/>
          </a:prstGeom>
          <a:noFill/>
        </p:spPr>
        <p:txBody>
          <a:bodyPr wrap="square" rtlCol="0">
            <a:spAutoFit/>
          </a:bodyPr>
          <a:lstStyle/>
          <a:p>
            <a:r>
              <a:rPr lang="en-CA" dirty="0">
                <a:latin typeface="+mj-lt"/>
              </a:rPr>
              <a:t>Landfill upgrade</a:t>
            </a:r>
          </a:p>
        </p:txBody>
      </p:sp>
      <p:sp>
        <p:nvSpPr>
          <p:cNvPr id="18" name="TextBox 17">
            <a:extLst>
              <a:ext uri="{FF2B5EF4-FFF2-40B4-BE49-F238E27FC236}">
                <a16:creationId xmlns:a16="http://schemas.microsoft.com/office/drawing/2014/main" id="{679A964A-1F6D-47E2-0288-2757BE8BB714}"/>
              </a:ext>
            </a:extLst>
          </p:cNvPr>
          <p:cNvSpPr txBox="1"/>
          <p:nvPr/>
        </p:nvSpPr>
        <p:spPr>
          <a:xfrm>
            <a:off x="5314927" y="2997710"/>
            <a:ext cx="1728240" cy="646331"/>
          </a:xfrm>
          <a:prstGeom prst="rect">
            <a:avLst/>
          </a:prstGeom>
          <a:noFill/>
        </p:spPr>
        <p:txBody>
          <a:bodyPr wrap="square" rtlCol="0">
            <a:spAutoFit/>
          </a:bodyPr>
          <a:lstStyle/>
          <a:p>
            <a:r>
              <a:rPr lang="en-CA" dirty="0">
                <a:latin typeface="+mj-lt"/>
              </a:rPr>
              <a:t>IDP township redevelopment</a:t>
            </a:r>
          </a:p>
        </p:txBody>
      </p:sp>
      <p:sp>
        <p:nvSpPr>
          <p:cNvPr id="19" name="TextBox 18">
            <a:extLst>
              <a:ext uri="{FF2B5EF4-FFF2-40B4-BE49-F238E27FC236}">
                <a16:creationId xmlns:a16="http://schemas.microsoft.com/office/drawing/2014/main" id="{E6636D1F-B874-5519-C686-266EC4D5E9F3}"/>
              </a:ext>
            </a:extLst>
          </p:cNvPr>
          <p:cNvSpPr txBox="1"/>
          <p:nvPr/>
        </p:nvSpPr>
        <p:spPr>
          <a:xfrm>
            <a:off x="5314926" y="3933840"/>
            <a:ext cx="1800250" cy="646331"/>
          </a:xfrm>
          <a:prstGeom prst="rect">
            <a:avLst/>
          </a:prstGeom>
          <a:noFill/>
        </p:spPr>
        <p:txBody>
          <a:bodyPr wrap="square" rtlCol="0">
            <a:spAutoFit/>
          </a:bodyPr>
          <a:lstStyle/>
          <a:p>
            <a:r>
              <a:rPr lang="en-CA" dirty="0">
                <a:latin typeface="+mj-lt"/>
              </a:rPr>
              <a:t>Gribble Planned Extension</a:t>
            </a:r>
          </a:p>
        </p:txBody>
      </p:sp>
      <p:sp>
        <p:nvSpPr>
          <p:cNvPr id="20" name="TextBox 19">
            <a:extLst>
              <a:ext uri="{FF2B5EF4-FFF2-40B4-BE49-F238E27FC236}">
                <a16:creationId xmlns:a16="http://schemas.microsoft.com/office/drawing/2014/main" id="{81F4532E-50A8-18C6-0873-9766A5BB3F5D}"/>
              </a:ext>
            </a:extLst>
          </p:cNvPr>
          <p:cNvSpPr txBox="1"/>
          <p:nvPr/>
        </p:nvSpPr>
        <p:spPr>
          <a:xfrm>
            <a:off x="5314926" y="5302030"/>
            <a:ext cx="1800250" cy="646331"/>
          </a:xfrm>
          <a:prstGeom prst="rect">
            <a:avLst/>
          </a:prstGeom>
          <a:noFill/>
        </p:spPr>
        <p:txBody>
          <a:bodyPr wrap="square" rtlCol="0">
            <a:spAutoFit/>
          </a:bodyPr>
          <a:lstStyle/>
          <a:p>
            <a:r>
              <a:rPr lang="en-CA" dirty="0">
                <a:latin typeface="+mj-lt"/>
              </a:rPr>
              <a:t>Flood Harvesting and Storage </a:t>
            </a:r>
          </a:p>
        </p:txBody>
      </p:sp>
      <p:sp>
        <p:nvSpPr>
          <p:cNvPr id="35" name="TextBox 34">
            <a:extLst>
              <a:ext uri="{FF2B5EF4-FFF2-40B4-BE49-F238E27FC236}">
                <a16:creationId xmlns:a16="http://schemas.microsoft.com/office/drawing/2014/main" id="{D5674773-8077-B495-7A4E-903C74ACF735}"/>
              </a:ext>
            </a:extLst>
          </p:cNvPr>
          <p:cNvSpPr txBox="1"/>
          <p:nvPr/>
        </p:nvSpPr>
        <p:spPr>
          <a:xfrm>
            <a:off x="695325" y="1268413"/>
            <a:ext cx="4464545" cy="707886"/>
          </a:xfrm>
          <a:prstGeom prst="rect">
            <a:avLst/>
          </a:prstGeom>
          <a:solidFill>
            <a:schemeClr val="bg1">
              <a:alpha val="35000"/>
            </a:schemeClr>
          </a:solidFill>
        </p:spPr>
        <p:txBody>
          <a:bodyPr wrap="square" rtlCol="0">
            <a:noAutofit/>
          </a:bodyPr>
          <a:lstStyle/>
          <a:p>
            <a:r>
              <a:rPr lang="en-CA" sz="20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Bossaso</a:t>
            </a:r>
          </a:p>
        </p:txBody>
      </p:sp>
    </p:spTree>
    <p:extLst>
      <p:ext uri="{BB962C8B-B14F-4D97-AF65-F5344CB8AC3E}">
        <p14:creationId xmlns:p14="http://schemas.microsoft.com/office/powerpoint/2010/main" val="2939280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8"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2BD7A8-9051-704D-823C-60DFD3B577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B2FFA1-DB8B-74C6-6968-824EB0DAD8B9}"/>
              </a:ext>
            </a:extLst>
          </p:cNvPr>
          <p:cNvSpPr txBox="1">
            <a:spLocks/>
          </p:cNvSpPr>
          <p:nvPr/>
        </p:nvSpPr>
        <p:spPr>
          <a:xfrm>
            <a:off x="720000" y="360000"/>
            <a:ext cx="11076851" cy="862627"/>
          </a:xfrm>
          <a:prstGeom prst="rect">
            <a:avLst/>
          </a:prstGeom>
        </p:spPr>
        <p:txBody>
          <a:bodyPr l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accent1"/>
                </a:solidFill>
                <a:latin typeface="Roboto" pitchFamily="2" charset="0"/>
                <a:ea typeface="Roboto" pitchFamily="2" charset="0"/>
                <a:cs typeface="Segoe UI Semibold" panose="020B0702040204020203" pitchFamily="34" charset="0"/>
              </a:rPr>
              <a:t>Settlement Planning</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cxnSp>
        <p:nvCxnSpPr>
          <p:cNvPr id="8" name="Straight Connector 7">
            <a:extLst>
              <a:ext uri="{FF2B5EF4-FFF2-40B4-BE49-F238E27FC236}">
                <a16:creationId xmlns:a16="http://schemas.microsoft.com/office/drawing/2014/main" id="{C0FFCCC6-FB94-AC1B-3DD2-CCE5283F3C0A}"/>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EEDF124-94DC-9198-EDA8-F9FE2AF424A7}"/>
              </a:ext>
            </a:extLst>
          </p:cNvPr>
          <p:cNvSpPr txBox="1"/>
          <p:nvPr/>
        </p:nvSpPr>
        <p:spPr>
          <a:xfrm>
            <a:off x="695325" y="1268413"/>
            <a:ext cx="5832735" cy="707886"/>
          </a:xfrm>
          <a:prstGeom prst="rect">
            <a:avLst/>
          </a:prstGeom>
          <a:solidFill>
            <a:schemeClr val="bg1">
              <a:alpha val="35000"/>
            </a:schemeClr>
          </a:solidFill>
        </p:spPr>
        <p:txBody>
          <a:bodyPr wrap="square" rtlCol="0">
            <a:noAutofit/>
          </a:bodyPr>
          <a:lstStyle/>
          <a:p>
            <a:r>
              <a:rPr lang="en-CA" sz="20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Promoting Sustainable Communities</a:t>
            </a:r>
          </a:p>
        </p:txBody>
      </p:sp>
      <p:pic>
        <p:nvPicPr>
          <p:cNvPr id="10" name="Picture 9">
            <a:extLst>
              <a:ext uri="{FF2B5EF4-FFF2-40B4-BE49-F238E27FC236}">
                <a16:creationId xmlns:a16="http://schemas.microsoft.com/office/drawing/2014/main" id="{B3F217AF-1A08-3196-D73B-9A31C93C3B9E}"/>
              </a:ext>
            </a:extLst>
          </p:cNvPr>
          <p:cNvPicPr>
            <a:picLocks noChangeAspect="1"/>
          </p:cNvPicPr>
          <p:nvPr/>
        </p:nvPicPr>
        <p:blipFill>
          <a:blip r:embed="rId3"/>
          <a:stretch>
            <a:fillRect/>
          </a:stretch>
        </p:blipFill>
        <p:spPr>
          <a:xfrm>
            <a:off x="7337201" y="0"/>
            <a:ext cx="4851974" cy="6858000"/>
          </a:xfrm>
          <a:prstGeom prst="rect">
            <a:avLst/>
          </a:prstGeom>
        </p:spPr>
      </p:pic>
      <p:sp>
        <p:nvSpPr>
          <p:cNvPr id="11" name="TextBox 10">
            <a:extLst>
              <a:ext uri="{FF2B5EF4-FFF2-40B4-BE49-F238E27FC236}">
                <a16:creationId xmlns:a16="http://schemas.microsoft.com/office/drawing/2014/main" id="{5C6291AB-5E8E-7D58-7409-FC051E3DFFDA}"/>
              </a:ext>
            </a:extLst>
          </p:cNvPr>
          <p:cNvSpPr txBox="1"/>
          <p:nvPr/>
        </p:nvSpPr>
        <p:spPr>
          <a:xfrm>
            <a:off x="695325" y="6466294"/>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18</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pic>
        <p:nvPicPr>
          <p:cNvPr id="5" name="Picture 4" descr="A diagram of a house&#10;&#10;Description automatically generated">
            <a:extLst>
              <a:ext uri="{FF2B5EF4-FFF2-40B4-BE49-F238E27FC236}">
                <a16:creationId xmlns:a16="http://schemas.microsoft.com/office/drawing/2014/main" id="{07044415-7809-7A70-C7AB-115B06216FA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1377" y="4149100"/>
            <a:ext cx="6113042" cy="2316867"/>
          </a:xfrm>
          <a:prstGeom prst="rect">
            <a:avLst/>
          </a:prstGeom>
        </p:spPr>
      </p:pic>
    </p:spTree>
    <p:extLst>
      <p:ext uri="{BB962C8B-B14F-4D97-AF65-F5344CB8AC3E}">
        <p14:creationId xmlns:p14="http://schemas.microsoft.com/office/powerpoint/2010/main" val="4039757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2CB4C46-3E75-C1AE-2F47-83266FBA086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326648" y="0"/>
            <a:ext cx="4848300" cy="6857999"/>
          </a:xfrm>
          <a:prstGeom prst="rect">
            <a:avLst/>
          </a:prstGeom>
        </p:spPr>
      </p:pic>
      <p:sp>
        <p:nvSpPr>
          <p:cNvPr id="3" name="TextBox 2">
            <a:extLst>
              <a:ext uri="{FF2B5EF4-FFF2-40B4-BE49-F238E27FC236}">
                <a16:creationId xmlns:a16="http://schemas.microsoft.com/office/drawing/2014/main" id="{2469AC42-60E2-9B72-9866-A6B0FBC663FA}"/>
              </a:ext>
            </a:extLst>
          </p:cNvPr>
          <p:cNvSpPr txBox="1"/>
          <p:nvPr/>
        </p:nvSpPr>
        <p:spPr>
          <a:xfrm>
            <a:off x="4884506" y="4239818"/>
            <a:ext cx="1643554" cy="584775"/>
          </a:xfrm>
          <a:prstGeom prst="rect">
            <a:avLst/>
          </a:prstGeom>
          <a:noFill/>
        </p:spPr>
        <p:txBody>
          <a:bodyPr wrap="square" rtlCol="0">
            <a:spAutoFit/>
          </a:bodyPr>
          <a:lstStyle/>
          <a:p>
            <a:pPr algn="r"/>
            <a:r>
              <a:rPr lang="en-CA" sz="1600" dirty="0">
                <a:latin typeface="Open Sans" panose="020B0606030504020204" pitchFamily="34" charset="0"/>
                <a:ea typeface="Open Sans" panose="020B0606030504020204" pitchFamily="34" charset="0"/>
                <a:cs typeface="Open Sans" panose="020B0606030504020204" pitchFamily="34" charset="0"/>
              </a:rPr>
              <a:t>Child friendly Space</a:t>
            </a:r>
          </a:p>
        </p:txBody>
      </p:sp>
      <p:cxnSp>
        <p:nvCxnSpPr>
          <p:cNvPr id="4" name="Straight Connector 3">
            <a:extLst>
              <a:ext uri="{FF2B5EF4-FFF2-40B4-BE49-F238E27FC236}">
                <a16:creationId xmlns:a16="http://schemas.microsoft.com/office/drawing/2014/main" id="{1E153305-62A1-0970-2FF9-2C5377ACC31E}"/>
              </a:ext>
            </a:extLst>
          </p:cNvPr>
          <p:cNvCxnSpPr>
            <a:cxnSpLocks/>
            <a:stCxn id="5" idx="3"/>
          </p:cNvCxnSpPr>
          <p:nvPr/>
        </p:nvCxnSpPr>
        <p:spPr>
          <a:xfrm>
            <a:off x="6528060" y="1820535"/>
            <a:ext cx="3065538" cy="882424"/>
          </a:xfrm>
          <a:prstGeom prst="line">
            <a:avLst/>
          </a:prstGeom>
          <a:ln w="22225">
            <a:solidFill>
              <a:srgbClr val="FF66FF"/>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034A1E02-354C-3A4C-831B-1E2A96BD5741}"/>
              </a:ext>
            </a:extLst>
          </p:cNvPr>
          <p:cNvSpPr txBox="1"/>
          <p:nvPr/>
        </p:nvSpPr>
        <p:spPr>
          <a:xfrm>
            <a:off x="4884506" y="1651258"/>
            <a:ext cx="1643554" cy="338554"/>
          </a:xfrm>
          <a:prstGeom prst="rect">
            <a:avLst/>
          </a:prstGeom>
          <a:noFill/>
        </p:spPr>
        <p:txBody>
          <a:bodyPr wrap="square" rtlCol="0">
            <a:spAutoFit/>
          </a:bodyPr>
          <a:lstStyle/>
          <a:p>
            <a:pPr algn="r"/>
            <a:r>
              <a:rPr lang="en-CA" sz="1600" dirty="0">
                <a:latin typeface="Open Sans" panose="020B0606030504020204" pitchFamily="34" charset="0"/>
                <a:ea typeface="Open Sans" panose="020B0606030504020204" pitchFamily="34" charset="0"/>
                <a:cs typeface="Open Sans" panose="020B0606030504020204" pitchFamily="34" charset="0"/>
              </a:rPr>
              <a:t>Bus station</a:t>
            </a:r>
          </a:p>
        </p:txBody>
      </p:sp>
      <p:cxnSp>
        <p:nvCxnSpPr>
          <p:cNvPr id="6" name="Straight Connector 5">
            <a:extLst>
              <a:ext uri="{FF2B5EF4-FFF2-40B4-BE49-F238E27FC236}">
                <a16:creationId xmlns:a16="http://schemas.microsoft.com/office/drawing/2014/main" id="{4A0D128B-B7C5-2CA5-1459-D517D925C0D4}"/>
              </a:ext>
            </a:extLst>
          </p:cNvPr>
          <p:cNvCxnSpPr>
            <a:cxnSpLocks/>
            <a:stCxn id="7" idx="3"/>
          </p:cNvCxnSpPr>
          <p:nvPr/>
        </p:nvCxnSpPr>
        <p:spPr>
          <a:xfrm flipV="1">
            <a:off x="6528060" y="3534888"/>
            <a:ext cx="3303663" cy="63389"/>
          </a:xfrm>
          <a:prstGeom prst="line">
            <a:avLst/>
          </a:prstGeom>
          <a:ln w="22225">
            <a:solidFill>
              <a:srgbClr val="FF66FF"/>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905332B-3033-BD2A-65A9-4266A407A160}"/>
              </a:ext>
            </a:extLst>
          </p:cNvPr>
          <p:cNvSpPr txBox="1"/>
          <p:nvPr/>
        </p:nvSpPr>
        <p:spPr>
          <a:xfrm>
            <a:off x="4884506" y="3429000"/>
            <a:ext cx="1643554" cy="338554"/>
          </a:xfrm>
          <a:prstGeom prst="rect">
            <a:avLst/>
          </a:prstGeom>
          <a:noFill/>
        </p:spPr>
        <p:txBody>
          <a:bodyPr wrap="square" rtlCol="0">
            <a:spAutoFit/>
          </a:bodyPr>
          <a:lstStyle/>
          <a:p>
            <a:pPr algn="r"/>
            <a:r>
              <a:rPr lang="en-CA" sz="1600" dirty="0">
                <a:latin typeface="Open Sans" panose="020B0606030504020204" pitchFamily="34" charset="0"/>
                <a:ea typeface="Open Sans" panose="020B0606030504020204" pitchFamily="34" charset="0"/>
                <a:cs typeface="Open Sans" panose="020B0606030504020204" pitchFamily="34" charset="0"/>
              </a:rPr>
              <a:t>School</a:t>
            </a:r>
          </a:p>
        </p:txBody>
      </p:sp>
      <p:cxnSp>
        <p:nvCxnSpPr>
          <p:cNvPr id="8" name="Straight Connector 7">
            <a:extLst>
              <a:ext uri="{FF2B5EF4-FFF2-40B4-BE49-F238E27FC236}">
                <a16:creationId xmlns:a16="http://schemas.microsoft.com/office/drawing/2014/main" id="{6F7E3B92-E84A-7033-9EAF-0C5FD023CE53}"/>
              </a:ext>
            </a:extLst>
          </p:cNvPr>
          <p:cNvCxnSpPr>
            <a:cxnSpLocks/>
            <a:stCxn id="3" idx="3"/>
          </p:cNvCxnSpPr>
          <p:nvPr/>
        </p:nvCxnSpPr>
        <p:spPr>
          <a:xfrm flipV="1">
            <a:off x="6528060" y="3869034"/>
            <a:ext cx="3303663" cy="663172"/>
          </a:xfrm>
          <a:prstGeom prst="line">
            <a:avLst/>
          </a:prstGeom>
          <a:ln w="22225">
            <a:solidFill>
              <a:srgbClr val="FF66FF"/>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5F8CD1C-4749-8F07-D844-BA49F103DC36}"/>
              </a:ext>
            </a:extLst>
          </p:cNvPr>
          <p:cNvCxnSpPr>
            <a:cxnSpLocks/>
            <a:stCxn id="10" idx="3"/>
          </p:cNvCxnSpPr>
          <p:nvPr/>
        </p:nvCxnSpPr>
        <p:spPr>
          <a:xfrm>
            <a:off x="6528060" y="2397016"/>
            <a:ext cx="3627513" cy="420420"/>
          </a:xfrm>
          <a:prstGeom prst="line">
            <a:avLst/>
          </a:prstGeom>
          <a:ln w="22225">
            <a:solidFill>
              <a:srgbClr val="FF66FF"/>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54B19A2-1822-6D2F-BFB0-BBF0DC229228}"/>
              </a:ext>
            </a:extLst>
          </p:cNvPr>
          <p:cNvSpPr txBox="1"/>
          <p:nvPr/>
        </p:nvSpPr>
        <p:spPr>
          <a:xfrm>
            <a:off x="4884506" y="2227739"/>
            <a:ext cx="1643554" cy="338554"/>
          </a:xfrm>
          <a:prstGeom prst="rect">
            <a:avLst/>
          </a:prstGeom>
          <a:noFill/>
        </p:spPr>
        <p:txBody>
          <a:bodyPr wrap="square" rtlCol="0">
            <a:spAutoFit/>
          </a:bodyPr>
          <a:lstStyle/>
          <a:p>
            <a:pPr algn="r"/>
            <a:r>
              <a:rPr lang="en-CA" sz="1600" dirty="0">
                <a:latin typeface="Open Sans" panose="020B0606030504020204" pitchFamily="34" charset="0"/>
                <a:ea typeface="Open Sans" panose="020B0606030504020204" pitchFamily="34" charset="0"/>
                <a:cs typeface="Open Sans" panose="020B0606030504020204" pitchFamily="34" charset="0"/>
              </a:rPr>
              <a:t>Mosque</a:t>
            </a:r>
          </a:p>
        </p:txBody>
      </p:sp>
      <p:sp>
        <p:nvSpPr>
          <p:cNvPr id="11" name="TextBox 10">
            <a:extLst>
              <a:ext uri="{FF2B5EF4-FFF2-40B4-BE49-F238E27FC236}">
                <a16:creationId xmlns:a16="http://schemas.microsoft.com/office/drawing/2014/main" id="{83AE7883-9880-C3A3-931D-E60F7AE5FC52}"/>
              </a:ext>
            </a:extLst>
          </p:cNvPr>
          <p:cNvSpPr txBox="1"/>
          <p:nvPr/>
        </p:nvSpPr>
        <p:spPr>
          <a:xfrm>
            <a:off x="4884506" y="2705177"/>
            <a:ext cx="1643554" cy="338554"/>
          </a:xfrm>
          <a:prstGeom prst="rect">
            <a:avLst/>
          </a:prstGeom>
          <a:noFill/>
        </p:spPr>
        <p:txBody>
          <a:bodyPr wrap="square" rtlCol="0">
            <a:spAutoFit/>
          </a:bodyPr>
          <a:lstStyle/>
          <a:p>
            <a:pPr algn="r"/>
            <a:r>
              <a:rPr lang="en-CA" sz="1600" dirty="0">
                <a:latin typeface="Open Sans" panose="020B0606030504020204" pitchFamily="34" charset="0"/>
                <a:ea typeface="Open Sans" panose="020B0606030504020204" pitchFamily="34" charset="0"/>
                <a:cs typeface="Open Sans" panose="020B0606030504020204" pitchFamily="34" charset="0"/>
              </a:rPr>
              <a:t>Water tower</a:t>
            </a:r>
          </a:p>
        </p:txBody>
      </p:sp>
      <p:cxnSp>
        <p:nvCxnSpPr>
          <p:cNvPr id="12" name="Straight Connector 11">
            <a:extLst>
              <a:ext uri="{FF2B5EF4-FFF2-40B4-BE49-F238E27FC236}">
                <a16:creationId xmlns:a16="http://schemas.microsoft.com/office/drawing/2014/main" id="{F0814387-7706-CA48-59E0-EBB96D051D16}"/>
              </a:ext>
            </a:extLst>
          </p:cNvPr>
          <p:cNvCxnSpPr>
            <a:cxnSpLocks/>
            <a:stCxn id="11" idx="3"/>
          </p:cNvCxnSpPr>
          <p:nvPr/>
        </p:nvCxnSpPr>
        <p:spPr>
          <a:xfrm>
            <a:off x="6528060" y="2874454"/>
            <a:ext cx="2788151" cy="426862"/>
          </a:xfrm>
          <a:prstGeom prst="line">
            <a:avLst/>
          </a:prstGeom>
          <a:ln w="22225">
            <a:solidFill>
              <a:srgbClr val="FF66FF"/>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B6A1834-CF81-AD4E-C6B8-5E41D3699D5A}"/>
              </a:ext>
            </a:extLst>
          </p:cNvPr>
          <p:cNvSpPr txBox="1"/>
          <p:nvPr/>
        </p:nvSpPr>
        <p:spPr>
          <a:xfrm>
            <a:off x="4655800" y="5223470"/>
            <a:ext cx="1872260" cy="584775"/>
          </a:xfrm>
          <a:prstGeom prst="rect">
            <a:avLst/>
          </a:prstGeom>
          <a:noFill/>
        </p:spPr>
        <p:txBody>
          <a:bodyPr wrap="square" rtlCol="0">
            <a:spAutoFit/>
          </a:bodyPr>
          <a:lstStyle/>
          <a:p>
            <a:pPr algn="r"/>
            <a:r>
              <a:rPr lang="en-CA" sz="1600" dirty="0">
                <a:latin typeface="Open Sans" panose="020B0606030504020204" pitchFamily="34" charset="0"/>
                <a:ea typeface="Open Sans" panose="020B0606030504020204" pitchFamily="34" charset="0"/>
                <a:cs typeface="Open Sans" panose="020B0606030504020204" pitchFamily="34" charset="0"/>
              </a:rPr>
              <a:t>Public Yards and waterpoints</a:t>
            </a:r>
          </a:p>
        </p:txBody>
      </p:sp>
      <p:cxnSp>
        <p:nvCxnSpPr>
          <p:cNvPr id="14" name="Straight Connector 13">
            <a:extLst>
              <a:ext uri="{FF2B5EF4-FFF2-40B4-BE49-F238E27FC236}">
                <a16:creationId xmlns:a16="http://schemas.microsoft.com/office/drawing/2014/main" id="{1968F9EA-3B05-3292-24F2-D15B1CF591A7}"/>
              </a:ext>
            </a:extLst>
          </p:cNvPr>
          <p:cNvCxnSpPr>
            <a:cxnSpLocks/>
            <a:stCxn id="13" idx="3"/>
          </p:cNvCxnSpPr>
          <p:nvPr/>
        </p:nvCxnSpPr>
        <p:spPr>
          <a:xfrm flipV="1">
            <a:off x="6528060" y="4703284"/>
            <a:ext cx="4183214" cy="812574"/>
          </a:xfrm>
          <a:prstGeom prst="line">
            <a:avLst/>
          </a:prstGeom>
          <a:ln w="22225">
            <a:solidFill>
              <a:srgbClr val="FF66FF"/>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A383461A-918E-8BC6-8F17-B39DEE253D4E}"/>
              </a:ext>
            </a:extLst>
          </p:cNvPr>
          <p:cNvSpPr txBox="1"/>
          <p:nvPr/>
        </p:nvSpPr>
        <p:spPr>
          <a:xfrm>
            <a:off x="695325" y="6466294"/>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19</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sp>
        <p:nvSpPr>
          <p:cNvPr id="22" name="Title 1">
            <a:extLst>
              <a:ext uri="{FF2B5EF4-FFF2-40B4-BE49-F238E27FC236}">
                <a16:creationId xmlns:a16="http://schemas.microsoft.com/office/drawing/2014/main" id="{FE48EE85-E00C-83B6-6F7D-8BA6DA09A5E8}"/>
              </a:ext>
            </a:extLst>
          </p:cNvPr>
          <p:cNvSpPr txBox="1">
            <a:spLocks/>
          </p:cNvSpPr>
          <p:nvPr/>
        </p:nvSpPr>
        <p:spPr>
          <a:xfrm>
            <a:off x="720000" y="360000"/>
            <a:ext cx="11076851" cy="862627"/>
          </a:xfrm>
          <a:prstGeom prst="rect">
            <a:avLst/>
          </a:prstGeom>
        </p:spPr>
        <p:txBody>
          <a:bodyPr l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accent1"/>
                </a:solidFill>
                <a:latin typeface="Roboto" pitchFamily="2" charset="0"/>
                <a:ea typeface="Roboto" pitchFamily="2" charset="0"/>
                <a:cs typeface="Segoe UI Semibold" panose="020B0702040204020203" pitchFamily="34" charset="0"/>
              </a:rPr>
              <a:t>Settlement Planning</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cxnSp>
        <p:nvCxnSpPr>
          <p:cNvPr id="23" name="Straight Connector 22">
            <a:extLst>
              <a:ext uri="{FF2B5EF4-FFF2-40B4-BE49-F238E27FC236}">
                <a16:creationId xmlns:a16="http://schemas.microsoft.com/office/drawing/2014/main" id="{0AB5145D-637D-EE34-9066-D4CD3B229DE7}"/>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6AFE0A6-E37A-7174-9ADF-142643FE1E8E}"/>
              </a:ext>
            </a:extLst>
          </p:cNvPr>
          <p:cNvSpPr txBox="1"/>
          <p:nvPr/>
        </p:nvSpPr>
        <p:spPr>
          <a:xfrm>
            <a:off x="695325" y="1268413"/>
            <a:ext cx="4896605" cy="707886"/>
          </a:xfrm>
          <a:prstGeom prst="rect">
            <a:avLst/>
          </a:prstGeom>
          <a:solidFill>
            <a:schemeClr val="bg1">
              <a:alpha val="35000"/>
            </a:schemeClr>
          </a:solidFill>
        </p:spPr>
        <p:txBody>
          <a:bodyPr wrap="square" rtlCol="0">
            <a:noAutofit/>
          </a:bodyPr>
          <a:lstStyle/>
          <a:p>
            <a:r>
              <a:rPr lang="en-CA" sz="20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Promoting Sustainable Communities</a:t>
            </a:r>
          </a:p>
        </p:txBody>
      </p:sp>
    </p:spTree>
    <p:extLst>
      <p:ext uri="{BB962C8B-B14F-4D97-AF65-F5344CB8AC3E}">
        <p14:creationId xmlns:p14="http://schemas.microsoft.com/office/powerpoint/2010/main" val="2939308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10" grpId="0"/>
      <p:bldP spid="11"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tents in a field&#10;&#10;Description automatically generated">
            <a:extLst>
              <a:ext uri="{FF2B5EF4-FFF2-40B4-BE49-F238E27FC236}">
                <a16:creationId xmlns:a16="http://schemas.microsoft.com/office/drawing/2014/main" id="{C775C9DA-6D1A-84CB-2A7A-C188047BB75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97144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585F2-8E95-4F4A-4EDA-FBE479D145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43BED0-B644-7FCC-3F8E-CDEF4C469F61}"/>
              </a:ext>
            </a:extLst>
          </p:cNvPr>
          <p:cNvSpPr txBox="1">
            <a:spLocks/>
          </p:cNvSpPr>
          <p:nvPr/>
        </p:nvSpPr>
        <p:spPr>
          <a:xfrm>
            <a:off x="720000" y="360000"/>
            <a:ext cx="11076851" cy="862627"/>
          </a:xfrm>
          <a:prstGeom prst="rect">
            <a:avLst/>
          </a:prstGeom>
        </p:spPr>
        <p:txBody>
          <a:bodyPr l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accent1"/>
                </a:solidFill>
                <a:latin typeface="Roboto" pitchFamily="2" charset="0"/>
                <a:ea typeface="Roboto" pitchFamily="2" charset="0"/>
                <a:cs typeface="Segoe UI Semibold" panose="020B0702040204020203" pitchFamily="34" charset="0"/>
              </a:rPr>
              <a:t>Housing</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cxnSp>
        <p:nvCxnSpPr>
          <p:cNvPr id="8" name="Straight Connector 7">
            <a:extLst>
              <a:ext uri="{FF2B5EF4-FFF2-40B4-BE49-F238E27FC236}">
                <a16:creationId xmlns:a16="http://schemas.microsoft.com/office/drawing/2014/main" id="{CCA29FB2-5DDF-459D-C69C-8D219261F714}"/>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73FF78B9-19DC-A4F6-8B0F-7EF7BF2283FF}"/>
              </a:ext>
            </a:extLst>
          </p:cNvPr>
          <p:cNvPicPr>
            <a:picLocks noChangeAspect="1"/>
          </p:cNvPicPr>
          <p:nvPr/>
        </p:nvPicPr>
        <p:blipFill rotWithShape="1">
          <a:blip r:embed="rId3"/>
          <a:srcRect l="17477" r="23232"/>
          <a:stretch/>
        </p:blipFill>
        <p:spPr>
          <a:xfrm>
            <a:off x="6094733" y="0"/>
            <a:ext cx="6088010" cy="6850594"/>
          </a:xfrm>
          <a:prstGeom prst="rect">
            <a:avLst/>
          </a:prstGeom>
        </p:spPr>
      </p:pic>
      <p:sp>
        <p:nvSpPr>
          <p:cNvPr id="3" name="TextBox 2">
            <a:extLst>
              <a:ext uri="{FF2B5EF4-FFF2-40B4-BE49-F238E27FC236}">
                <a16:creationId xmlns:a16="http://schemas.microsoft.com/office/drawing/2014/main" id="{8B698B1D-850D-B86A-C72D-FFB7105107C1}"/>
              </a:ext>
            </a:extLst>
          </p:cNvPr>
          <p:cNvSpPr txBox="1"/>
          <p:nvPr/>
        </p:nvSpPr>
        <p:spPr>
          <a:xfrm>
            <a:off x="695325" y="1268413"/>
            <a:ext cx="4896605" cy="707886"/>
          </a:xfrm>
          <a:prstGeom prst="rect">
            <a:avLst/>
          </a:prstGeom>
          <a:solidFill>
            <a:schemeClr val="bg1">
              <a:alpha val="35000"/>
            </a:schemeClr>
          </a:solidFill>
        </p:spPr>
        <p:txBody>
          <a:bodyPr wrap="square" rtlCol="0">
            <a:noAutofit/>
          </a:bodyPr>
          <a:lstStyle/>
          <a:p>
            <a:r>
              <a:rPr lang="en-CA" sz="20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Affordable and Adequate Housing</a:t>
            </a:r>
          </a:p>
        </p:txBody>
      </p:sp>
      <p:sp>
        <p:nvSpPr>
          <p:cNvPr id="4" name="Content Placeholder 2">
            <a:extLst>
              <a:ext uri="{FF2B5EF4-FFF2-40B4-BE49-F238E27FC236}">
                <a16:creationId xmlns:a16="http://schemas.microsoft.com/office/drawing/2014/main" id="{5BB1AE5A-25A1-0D05-84F7-A82F84A431D0}"/>
              </a:ext>
            </a:extLst>
          </p:cNvPr>
          <p:cNvSpPr txBox="1">
            <a:spLocks/>
          </p:cNvSpPr>
          <p:nvPr/>
        </p:nvSpPr>
        <p:spPr>
          <a:xfrm>
            <a:off x="718456" y="2145849"/>
            <a:ext cx="5377543" cy="46963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lnSpc>
                <a:spcPct val="120000"/>
              </a:lnSpc>
              <a:spcBef>
                <a:spcPts val="600"/>
              </a:spcBef>
              <a:spcAft>
                <a:spcPts val="1200"/>
              </a:spcAft>
            </a:pPr>
            <a:r>
              <a:rPr lang="en-US" sz="20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Housing is an enabler</a:t>
            </a:r>
          </a:p>
          <a:p>
            <a:pPr fontAlgn="base">
              <a:lnSpc>
                <a:spcPct val="120000"/>
              </a:lnSpc>
              <a:spcBef>
                <a:spcPts val="600"/>
              </a:spcBef>
              <a:spcAft>
                <a:spcPts val="1200"/>
              </a:spcAft>
            </a:pPr>
            <a:r>
              <a:rPr lang="en-US" sz="20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Consider the entire housing value chain fro</a:t>
            </a:r>
            <a:r>
              <a:rPr lang="en-US"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m land tenure, finance, development, green supply chains</a:t>
            </a:r>
          </a:p>
          <a:p>
            <a:pPr fontAlgn="base">
              <a:lnSpc>
                <a:spcPct val="120000"/>
              </a:lnSpc>
              <a:spcBef>
                <a:spcPts val="600"/>
              </a:spcBef>
              <a:spcAft>
                <a:spcPts val="1200"/>
              </a:spcAft>
            </a:pPr>
            <a:r>
              <a:rPr lang="en-US"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Tenure is a continuum</a:t>
            </a:r>
            <a:endParaRPr lang="en-US" sz="20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62531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33;p26">
            <a:extLst>
              <a:ext uri="{FF2B5EF4-FFF2-40B4-BE49-F238E27FC236}">
                <a16:creationId xmlns:a16="http://schemas.microsoft.com/office/drawing/2014/main" id="{F133B7F4-348A-D760-D084-437598ED9202}"/>
              </a:ext>
            </a:extLst>
          </p:cNvPr>
          <p:cNvSpPr/>
          <p:nvPr/>
        </p:nvSpPr>
        <p:spPr>
          <a:xfrm>
            <a:off x="4299119" y="3783746"/>
            <a:ext cx="1315692" cy="1131048"/>
          </a:xfrm>
          <a:prstGeom prst="rect">
            <a:avLst/>
          </a:prstGeom>
          <a:solidFill>
            <a:srgbClr val="D9D9D9">
              <a:alpha val="44050"/>
            </a:srgbClr>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1600"/>
          </a:p>
        </p:txBody>
      </p:sp>
      <p:sp>
        <p:nvSpPr>
          <p:cNvPr id="3" name="Google Shape;134;p26">
            <a:extLst>
              <a:ext uri="{FF2B5EF4-FFF2-40B4-BE49-F238E27FC236}">
                <a16:creationId xmlns:a16="http://schemas.microsoft.com/office/drawing/2014/main" id="{1339C700-95E9-6D8B-7B6B-DCF75C40A18E}"/>
              </a:ext>
            </a:extLst>
          </p:cNvPr>
          <p:cNvSpPr/>
          <p:nvPr/>
        </p:nvSpPr>
        <p:spPr>
          <a:xfrm>
            <a:off x="4299114" y="4577320"/>
            <a:ext cx="1315692" cy="336446"/>
          </a:xfrm>
          <a:prstGeom prst="rect">
            <a:avLst/>
          </a:prstGeom>
          <a:solidFill>
            <a:srgbClr val="D9D9D9">
              <a:alpha val="44050"/>
            </a:srgbClr>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1600"/>
          </a:p>
        </p:txBody>
      </p:sp>
      <p:sp>
        <p:nvSpPr>
          <p:cNvPr id="4" name="Google Shape;135;p26">
            <a:extLst>
              <a:ext uri="{FF2B5EF4-FFF2-40B4-BE49-F238E27FC236}">
                <a16:creationId xmlns:a16="http://schemas.microsoft.com/office/drawing/2014/main" id="{A0061D9E-9645-9C65-8CBD-0F38FF6487BD}"/>
              </a:ext>
            </a:extLst>
          </p:cNvPr>
          <p:cNvSpPr/>
          <p:nvPr/>
        </p:nvSpPr>
        <p:spPr>
          <a:xfrm>
            <a:off x="2740847" y="882362"/>
            <a:ext cx="288880" cy="264731"/>
          </a:xfrm>
          <a:prstGeom prst="ellipse">
            <a:avLst/>
          </a:prstGeom>
          <a:solidFill>
            <a:srgbClr val="595959"/>
          </a:solidFill>
          <a:ln>
            <a:noFill/>
          </a:ln>
        </p:spPr>
        <p:txBody>
          <a:bodyPr spcFirstLastPara="1" wrap="square" lIns="72450" tIns="72450" rIns="72450" bIns="72450" anchor="ctr" anchorCtr="0">
            <a:noAutofit/>
          </a:bodyPr>
          <a:lstStyle/>
          <a:p>
            <a:pPr marL="0" lvl="0" indent="0" algn="ctr" rtl="0">
              <a:spcBef>
                <a:spcPts val="0"/>
              </a:spcBef>
              <a:spcAft>
                <a:spcPts val="0"/>
              </a:spcAft>
              <a:buNone/>
            </a:pPr>
            <a:r>
              <a:rPr lang="en-GB" sz="1600">
                <a:solidFill>
                  <a:srgbClr val="FFFFFF"/>
                </a:solidFill>
                <a:latin typeface="Open Sans"/>
                <a:ea typeface="Open Sans"/>
                <a:cs typeface="Open Sans"/>
                <a:sym typeface="Open Sans"/>
              </a:rPr>
              <a:t>1</a:t>
            </a:r>
            <a:endParaRPr sz="1600">
              <a:solidFill>
                <a:srgbClr val="FFFFFF"/>
              </a:solidFill>
              <a:latin typeface="Open Sans"/>
              <a:ea typeface="Open Sans"/>
              <a:cs typeface="Open Sans"/>
              <a:sym typeface="Open Sans"/>
            </a:endParaRPr>
          </a:p>
        </p:txBody>
      </p:sp>
      <p:sp>
        <p:nvSpPr>
          <p:cNvPr id="5" name="Google Shape;136;p26">
            <a:extLst>
              <a:ext uri="{FF2B5EF4-FFF2-40B4-BE49-F238E27FC236}">
                <a16:creationId xmlns:a16="http://schemas.microsoft.com/office/drawing/2014/main" id="{D21E9037-746A-08F9-AE55-EFB692A16CFA}"/>
              </a:ext>
            </a:extLst>
          </p:cNvPr>
          <p:cNvSpPr txBox="1"/>
          <p:nvPr/>
        </p:nvSpPr>
        <p:spPr>
          <a:xfrm>
            <a:off x="2639520" y="390602"/>
            <a:ext cx="4575843" cy="264731"/>
          </a:xfrm>
          <a:prstGeom prst="rect">
            <a:avLst/>
          </a:prstGeom>
          <a:noFill/>
          <a:ln>
            <a:noFill/>
          </a:ln>
        </p:spPr>
        <p:txBody>
          <a:bodyPr spcFirstLastPara="1" wrap="square" lIns="72000" tIns="72000" rIns="72000" bIns="72000" anchor="ctr" anchorCtr="0">
            <a:noAutofit/>
          </a:bodyPr>
          <a:lstStyle/>
          <a:p>
            <a:pPr marL="0" lvl="0" indent="0" algn="l" rtl="0">
              <a:spcBef>
                <a:spcPts val="0"/>
              </a:spcBef>
              <a:spcAft>
                <a:spcPts val="0"/>
              </a:spcAft>
              <a:buNone/>
            </a:pPr>
            <a:r>
              <a:rPr lang="en-GB" sz="1800" b="1" i="1" dirty="0">
                <a:solidFill>
                  <a:srgbClr val="1155CC"/>
                </a:solidFill>
                <a:latin typeface="Open Sans"/>
                <a:ea typeface="Open Sans"/>
                <a:cs typeface="Open Sans"/>
                <a:sym typeface="Open Sans"/>
              </a:rPr>
              <a:t>Improvement</a:t>
            </a:r>
            <a:r>
              <a:rPr lang="en-GB" sz="1800" i="1" dirty="0">
                <a:solidFill>
                  <a:srgbClr val="343434"/>
                </a:solidFill>
                <a:latin typeface="Open Sans"/>
                <a:ea typeface="Open Sans"/>
                <a:cs typeface="Open Sans"/>
                <a:sym typeface="Open Sans"/>
              </a:rPr>
              <a:t> of existing settlements</a:t>
            </a:r>
            <a:endParaRPr sz="1800" i="1" dirty="0">
              <a:solidFill>
                <a:srgbClr val="343434"/>
              </a:solidFill>
              <a:latin typeface="Open Sans"/>
              <a:ea typeface="Open Sans"/>
              <a:cs typeface="Open Sans"/>
              <a:sym typeface="Open Sans"/>
            </a:endParaRPr>
          </a:p>
        </p:txBody>
      </p:sp>
      <p:sp>
        <p:nvSpPr>
          <p:cNvPr id="6" name="Google Shape;137;p26">
            <a:extLst>
              <a:ext uri="{FF2B5EF4-FFF2-40B4-BE49-F238E27FC236}">
                <a16:creationId xmlns:a16="http://schemas.microsoft.com/office/drawing/2014/main" id="{A1CE7530-0534-51BF-B715-46E9F9055A14}"/>
              </a:ext>
            </a:extLst>
          </p:cNvPr>
          <p:cNvSpPr txBox="1"/>
          <p:nvPr/>
        </p:nvSpPr>
        <p:spPr>
          <a:xfrm>
            <a:off x="7317505" y="390602"/>
            <a:ext cx="4540800" cy="264600"/>
          </a:xfrm>
          <a:prstGeom prst="rect">
            <a:avLst/>
          </a:prstGeom>
          <a:noFill/>
          <a:ln>
            <a:noFill/>
          </a:ln>
        </p:spPr>
        <p:txBody>
          <a:bodyPr spcFirstLastPara="1" wrap="square" lIns="72000" tIns="72000" rIns="72000" bIns="72000" anchor="ctr" anchorCtr="0">
            <a:noAutofit/>
          </a:bodyPr>
          <a:lstStyle/>
          <a:p>
            <a:pPr marL="0" lvl="0" indent="0" algn="l" rtl="0">
              <a:spcBef>
                <a:spcPts val="0"/>
              </a:spcBef>
              <a:spcAft>
                <a:spcPts val="0"/>
              </a:spcAft>
              <a:buNone/>
            </a:pPr>
            <a:r>
              <a:rPr lang="en-GB" sz="1800" b="1" i="1">
                <a:solidFill>
                  <a:srgbClr val="1155CC"/>
                </a:solidFill>
                <a:latin typeface="Open Sans"/>
                <a:ea typeface="Open Sans"/>
                <a:cs typeface="Open Sans"/>
                <a:sym typeface="Open Sans"/>
              </a:rPr>
              <a:t>Prevention</a:t>
            </a:r>
            <a:r>
              <a:rPr lang="en-GB" sz="1800" i="1">
                <a:solidFill>
                  <a:srgbClr val="1155CC"/>
                </a:solidFill>
                <a:latin typeface="Open Sans"/>
                <a:ea typeface="Open Sans"/>
                <a:cs typeface="Open Sans"/>
                <a:sym typeface="Open Sans"/>
              </a:rPr>
              <a:t> </a:t>
            </a:r>
            <a:r>
              <a:rPr lang="en-GB" sz="1800" i="1">
                <a:solidFill>
                  <a:srgbClr val="343434"/>
                </a:solidFill>
                <a:latin typeface="Open Sans"/>
                <a:ea typeface="Open Sans"/>
                <a:cs typeface="Open Sans"/>
                <a:sym typeface="Open Sans"/>
              </a:rPr>
              <a:t>of new inadequate settlements</a:t>
            </a:r>
            <a:endParaRPr sz="1800" i="1">
              <a:solidFill>
                <a:srgbClr val="343434"/>
              </a:solidFill>
              <a:latin typeface="Open Sans"/>
              <a:ea typeface="Open Sans"/>
              <a:cs typeface="Open Sans"/>
              <a:sym typeface="Open Sans"/>
            </a:endParaRPr>
          </a:p>
        </p:txBody>
      </p:sp>
      <p:sp>
        <p:nvSpPr>
          <p:cNvPr id="7" name="Google Shape;138;p26">
            <a:extLst>
              <a:ext uri="{FF2B5EF4-FFF2-40B4-BE49-F238E27FC236}">
                <a16:creationId xmlns:a16="http://schemas.microsoft.com/office/drawing/2014/main" id="{E130720E-21F7-B66F-D729-9A381FE38BA9}"/>
              </a:ext>
            </a:extLst>
          </p:cNvPr>
          <p:cNvSpPr/>
          <p:nvPr/>
        </p:nvSpPr>
        <p:spPr>
          <a:xfrm>
            <a:off x="10569700" y="882362"/>
            <a:ext cx="316052" cy="278664"/>
          </a:xfrm>
          <a:prstGeom prst="ellipse">
            <a:avLst/>
          </a:prstGeom>
          <a:solidFill>
            <a:srgbClr val="595959"/>
          </a:solidFill>
          <a:ln>
            <a:noFill/>
          </a:ln>
        </p:spPr>
        <p:txBody>
          <a:bodyPr spcFirstLastPara="1" wrap="square" lIns="72450" tIns="72450" rIns="72450" bIns="72450" anchor="ctr" anchorCtr="0">
            <a:noAutofit/>
          </a:bodyPr>
          <a:lstStyle/>
          <a:p>
            <a:pPr marL="0" lvl="0" indent="0" algn="ctr" rtl="0">
              <a:spcBef>
                <a:spcPts val="0"/>
              </a:spcBef>
              <a:spcAft>
                <a:spcPts val="0"/>
              </a:spcAft>
              <a:buNone/>
            </a:pPr>
            <a:r>
              <a:rPr lang="en-GB" sz="1600">
                <a:solidFill>
                  <a:srgbClr val="FFFFFF"/>
                </a:solidFill>
                <a:latin typeface="Open Sans"/>
                <a:ea typeface="Open Sans"/>
                <a:cs typeface="Open Sans"/>
                <a:sym typeface="Open Sans"/>
              </a:rPr>
              <a:t>6</a:t>
            </a:r>
            <a:endParaRPr sz="1600">
              <a:solidFill>
                <a:srgbClr val="FFFFFF"/>
              </a:solidFill>
              <a:latin typeface="Open Sans"/>
              <a:ea typeface="Open Sans"/>
              <a:cs typeface="Open Sans"/>
              <a:sym typeface="Open Sans"/>
            </a:endParaRPr>
          </a:p>
        </p:txBody>
      </p:sp>
      <p:sp>
        <p:nvSpPr>
          <p:cNvPr id="8" name="Google Shape;139;p26">
            <a:extLst>
              <a:ext uri="{FF2B5EF4-FFF2-40B4-BE49-F238E27FC236}">
                <a16:creationId xmlns:a16="http://schemas.microsoft.com/office/drawing/2014/main" id="{51AB6C43-09F5-09E6-324B-DC74C2B9193F}"/>
              </a:ext>
            </a:extLst>
          </p:cNvPr>
          <p:cNvSpPr/>
          <p:nvPr/>
        </p:nvSpPr>
        <p:spPr>
          <a:xfrm>
            <a:off x="9001453" y="882362"/>
            <a:ext cx="316052" cy="278664"/>
          </a:xfrm>
          <a:prstGeom prst="ellipse">
            <a:avLst/>
          </a:prstGeom>
          <a:solidFill>
            <a:srgbClr val="595959"/>
          </a:solidFill>
          <a:ln>
            <a:noFill/>
          </a:ln>
        </p:spPr>
        <p:txBody>
          <a:bodyPr spcFirstLastPara="1" wrap="square" lIns="72450" tIns="72450" rIns="72450" bIns="72450" anchor="ctr" anchorCtr="0">
            <a:noAutofit/>
          </a:bodyPr>
          <a:lstStyle/>
          <a:p>
            <a:pPr marL="0" lvl="0" indent="0" algn="ctr" rtl="0">
              <a:spcBef>
                <a:spcPts val="0"/>
              </a:spcBef>
              <a:spcAft>
                <a:spcPts val="0"/>
              </a:spcAft>
              <a:buNone/>
            </a:pPr>
            <a:r>
              <a:rPr lang="en-GB" sz="1600">
                <a:solidFill>
                  <a:srgbClr val="FFFFFF"/>
                </a:solidFill>
                <a:latin typeface="Open Sans"/>
                <a:ea typeface="Open Sans"/>
                <a:cs typeface="Open Sans"/>
                <a:sym typeface="Open Sans"/>
              </a:rPr>
              <a:t>5</a:t>
            </a:r>
            <a:endParaRPr sz="1600">
              <a:solidFill>
                <a:srgbClr val="FFFFFF"/>
              </a:solidFill>
              <a:latin typeface="Open Sans"/>
              <a:ea typeface="Open Sans"/>
              <a:cs typeface="Open Sans"/>
              <a:sym typeface="Open Sans"/>
            </a:endParaRPr>
          </a:p>
        </p:txBody>
      </p:sp>
      <p:sp>
        <p:nvSpPr>
          <p:cNvPr id="9" name="Google Shape;140;p26">
            <a:extLst>
              <a:ext uri="{FF2B5EF4-FFF2-40B4-BE49-F238E27FC236}">
                <a16:creationId xmlns:a16="http://schemas.microsoft.com/office/drawing/2014/main" id="{62E75FE3-310E-8EAD-6E2F-816A07EAC61C}"/>
              </a:ext>
            </a:extLst>
          </p:cNvPr>
          <p:cNvSpPr/>
          <p:nvPr/>
        </p:nvSpPr>
        <p:spPr>
          <a:xfrm>
            <a:off x="7433166" y="882362"/>
            <a:ext cx="316052" cy="278664"/>
          </a:xfrm>
          <a:prstGeom prst="ellipse">
            <a:avLst/>
          </a:prstGeom>
          <a:solidFill>
            <a:srgbClr val="595959"/>
          </a:solidFill>
          <a:ln>
            <a:noFill/>
          </a:ln>
        </p:spPr>
        <p:txBody>
          <a:bodyPr spcFirstLastPara="1" wrap="square" lIns="72450" tIns="72450" rIns="72450" bIns="72450" anchor="ctr" anchorCtr="0">
            <a:noAutofit/>
          </a:bodyPr>
          <a:lstStyle/>
          <a:p>
            <a:pPr marL="0" lvl="0" indent="0" algn="ctr" rtl="0">
              <a:spcBef>
                <a:spcPts val="0"/>
              </a:spcBef>
              <a:spcAft>
                <a:spcPts val="0"/>
              </a:spcAft>
              <a:buNone/>
            </a:pPr>
            <a:r>
              <a:rPr lang="en-GB" sz="1600">
                <a:solidFill>
                  <a:srgbClr val="FFFFFF"/>
                </a:solidFill>
                <a:latin typeface="Open Sans"/>
                <a:ea typeface="Open Sans"/>
                <a:cs typeface="Open Sans"/>
                <a:sym typeface="Open Sans"/>
              </a:rPr>
              <a:t>4</a:t>
            </a:r>
            <a:endParaRPr sz="1600">
              <a:solidFill>
                <a:srgbClr val="FFFFFF"/>
              </a:solidFill>
              <a:latin typeface="Open Sans"/>
              <a:ea typeface="Open Sans"/>
              <a:cs typeface="Open Sans"/>
              <a:sym typeface="Open Sans"/>
            </a:endParaRPr>
          </a:p>
        </p:txBody>
      </p:sp>
      <p:sp>
        <p:nvSpPr>
          <p:cNvPr id="10" name="Google Shape;141;p26">
            <a:extLst>
              <a:ext uri="{FF2B5EF4-FFF2-40B4-BE49-F238E27FC236}">
                <a16:creationId xmlns:a16="http://schemas.microsoft.com/office/drawing/2014/main" id="{F31A5C55-C03D-451E-10D6-E3B5D3451744}"/>
              </a:ext>
            </a:extLst>
          </p:cNvPr>
          <p:cNvSpPr/>
          <p:nvPr/>
        </p:nvSpPr>
        <p:spPr>
          <a:xfrm>
            <a:off x="5901966" y="882362"/>
            <a:ext cx="316052" cy="278664"/>
          </a:xfrm>
          <a:prstGeom prst="ellipse">
            <a:avLst/>
          </a:prstGeom>
          <a:solidFill>
            <a:srgbClr val="595959"/>
          </a:solidFill>
          <a:ln>
            <a:noFill/>
          </a:ln>
        </p:spPr>
        <p:txBody>
          <a:bodyPr spcFirstLastPara="1" wrap="square" lIns="72450" tIns="72450" rIns="72450" bIns="72450" anchor="ctr" anchorCtr="0">
            <a:noAutofit/>
          </a:bodyPr>
          <a:lstStyle/>
          <a:p>
            <a:pPr marL="0" lvl="0" indent="0" algn="ctr" rtl="0">
              <a:spcBef>
                <a:spcPts val="0"/>
              </a:spcBef>
              <a:spcAft>
                <a:spcPts val="0"/>
              </a:spcAft>
              <a:buNone/>
            </a:pPr>
            <a:r>
              <a:rPr lang="en-GB" sz="1600">
                <a:solidFill>
                  <a:srgbClr val="FFFFFF"/>
                </a:solidFill>
                <a:latin typeface="Open Sans"/>
                <a:ea typeface="Open Sans"/>
                <a:cs typeface="Open Sans"/>
                <a:sym typeface="Open Sans"/>
              </a:rPr>
              <a:t>3</a:t>
            </a:r>
            <a:endParaRPr sz="1600">
              <a:solidFill>
                <a:srgbClr val="FFFFFF"/>
              </a:solidFill>
              <a:latin typeface="Open Sans"/>
              <a:ea typeface="Open Sans"/>
              <a:cs typeface="Open Sans"/>
              <a:sym typeface="Open Sans"/>
            </a:endParaRPr>
          </a:p>
        </p:txBody>
      </p:sp>
      <p:sp>
        <p:nvSpPr>
          <p:cNvPr id="11" name="Google Shape;142;p26">
            <a:extLst>
              <a:ext uri="{FF2B5EF4-FFF2-40B4-BE49-F238E27FC236}">
                <a16:creationId xmlns:a16="http://schemas.microsoft.com/office/drawing/2014/main" id="{C07FE885-F10C-BCDC-462F-E7D84361ADAD}"/>
              </a:ext>
            </a:extLst>
          </p:cNvPr>
          <p:cNvSpPr/>
          <p:nvPr/>
        </p:nvSpPr>
        <p:spPr>
          <a:xfrm>
            <a:off x="4303245" y="882362"/>
            <a:ext cx="316052" cy="278664"/>
          </a:xfrm>
          <a:prstGeom prst="ellipse">
            <a:avLst/>
          </a:prstGeom>
          <a:solidFill>
            <a:srgbClr val="595959"/>
          </a:solidFill>
          <a:ln>
            <a:noFill/>
          </a:ln>
        </p:spPr>
        <p:txBody>
          <a:bodyPr spcFirstLastPara="1" wrap="square" lIns="72450" tIns="72450" rIns="72450" bIns="72450" anchor="ctr" anchorCtr="0">
            <a:noAutofit/>
          </a:bodyPr>
          <a:lstStyle/>
          <a:p>
            <a:pPr marL="0" lvl="0" indent="0" algn="ctr" rtl="0">
              <a:spcBef>
                <a:spcPts val="0"/>
              </a:spcBef>
              <a:spcAft>
                <a:spcPts val="0"/>
              </a:spcAft>
              <a:buNone/>
            </a:pPr>
            <a:r>
              <a:rPr lang="en-GB" sz="1600">
                <a:solidFill>
                  <a:srgbClr val="FFFFFF"/>
                </a:solidFill>
                <a:latin typeface="Open Sans"/>
                <a:ea typeface="Open Sans"/>
                <a:cs typeface="Open Sans"/>
                <a:sym typeface="Open Sans"/>
              </a:rPr>
              <a:t>2</a:t>
            </a:r>
            <a:endParaRPr sz="1600">
              <a:solidFill>
                <a:srgbClr val="FFFFFF"/>
              </a:solidFill>
              <a:latin typeface="Open Sans"/>
              <a:ea typeface="Open Sans"/>
              <a:cs typeface="Open Sans"/>
              <a:sym typeface="Open Sans"/>
            </a:endParaRPr>
          </a:p>
        </p:txBody>
      </p:sp>
      <p:sp>
        <p:nvSpPr>
          <p:cNvPr id="12" name="Google Shape;143;p26">
            <a:extLst>
              <a:ext uri="{FF2B5EF4-FFF2-40B4-BE49-F238E27FC236}">
                <a16:creationId xmlns:a16="http://schemas.microsoft.com/office/drawing/2014/main" id="{0A6D2D10-870D-D6B4-626C-764BBC476B8C}"/>
              </a:ext>
            </a:extLst>
          </p:cNvPr>
          <p:cNvSpPr txBox="1"/>
          <p:nvPr/>
        </p:nvSpPr>
        <p:spPr>
          <a:xfrm>
            <a:off x="2740844" y="5257762"/>
            <a:ext cx="1315692" cy="1972367"/>
          </a:xfrm>
          <a:prstGeom prst="rect">
            <a:avLst/>
          </a:prstGeom>
          <a:noFill/>
          <a:ln>
            <a:noFill/>
          </a:ln>
        </p:spPr>
        <p:txBody>
          <a:bodyPr spcFirstLastPara="1" wrap="square" lIns="0" tIns="144900" rIns="0" bIns="144900" anchor="t" anchorCtr="0">
            <a:noAutofit/>
          </a:bodyPr>
          <a:lstStyle/>
          <a:p>
            <a:pPr marL="177800" lvl="0" indent="-177800" algn="l" rtl="0">
              <a:spcBef>
                <a:spcPts val="0"/>
              </a:spcBef>
              <a:spcAft>
                <a:spcPts val="0"/>
              </a:spcAft>
              <a:buNone/>
            </a:pPr>
            <a:r>
              <a:rPr lang="en-GB" sz="1100">
                <a:latin typeface="Open Sans"/>
                <a:ea typeface="Open Sans"/>
                <a:cs typeface="Open Sans"/>
                <a:sym typeface="Open Sans"/>
              </a:rPr>
              <a:t>-	high development cost (7x)</a:t>
            </a:r>
            <a:endParaRPr sz="1100">
              <a:latin typeface="Open Sans"/>
              <a:ea typeface="Open Sans"/>
              <a:cs typeface="Open Sans"/>
              <a:sym typeface="Open Sans"/>
            </a:endParaRPr>
          </a:p>
          <a:p>
            <a:pPr marL="177800" lvl="0" indent="-177800" algn="l" rtl="0">
              <a:spcBef>
                <a:spcPts val="0"/>
              </a:spcBef>
              <a:spcAft>
                <a:spcPts val="0"/>
              </a:spcAft>
              <a:buNone/>
            </a:pPr>
            <a:r>
              <a:rPr lang="en-GB" sz="1100">
                <a:latin typeface="Open Sans"/>
                <a:ea typeface="Open Sans"/>
                <a:cs typeface="Open Sans"/>
                <a:sym typeface="Open Sans"/>
              </a:rPr>
              <a:t>- 	insecure tenure</a:t>
            </a:r>
            <a:endParaRPr sz="1100">
              <a:latin typeface="Open Sans"/>
              <a:ea typeface="Open Sans"/>
              <a:cs typeface="Open Sans"/>
              <a:sym typeface="Open Sans"/>
            </a:endParaRPr>
          </a:p>
          <a:p>
            <a:pPr marL="177800" lvl="0" indent="-177800" algn="l" rtl="0">
              <a:spcBef>
                <a:spcPts val="0"/>
              </a:spcBef>
              <a:spcAft>
                <a:spcPts val="0"/>
              </a:spcAft>
              <a:buNone/>
            </a:pPr>
            <a:r>
              <a:rPr lang="en-GB" sz="1100">
                <a:latin typeface="Open Sans"/>
                <a:ea typeface="Open Sans"/>
                <a:cs typeface="Open Sans"/>
                <a:sym typeface="Open Sans"/>
              </a:rPr>
              <a:t>-	limited services</a:t>
            </a:r>
            <a:endParaRPr sz="1100">
              <a:latin typeface="Open Sans"/>
              <a:ea typeface="Open Sans"/>
              <a:cs typeface="Open Sans"/>
              <a:sym typeface="Open Sans"/>
            </a:endParaRPr>
          </a:p>
          <a:p>
            <a:pPr marL="177800" lvl="0" indent="-177800" algn="l" rtl="0">
              <a:spcBef>
                <a:spcPts val="0"/>
              </a:spcBef>
              <a:spcAft>
                <a:spcPts val="0"/>
              </a:spcAft>
              <a:buNone/>
            </a:pPr>
            <a:endParaRPr sz="1100">
              <a:latin typeface="Open Sans"/>
              <a:ea typeface="Open Sans"/>
              <a:cs typeface="Open Sans"/>
              <a:sym typeface="Open Sans"/>
            </a:endParaRPr>
          </a:p>
          <a:p>
            <a:pPr marL="177800" lvl="0" indent="-177800" algn="l" rtl="0">
              <a:spcBef>
                <a:spcPts val="0"/>
              </a:spcBef>
              <a:spcAft>
                <a:spcPts val="0"/>
              </a:spcAft>
              <a:buNone/>
            </a:pPr>
            <a:r>
              <a:rPr lang="en-GB" sz="1100">
                <a:latin typeface="Open Sans"/>
                <a:ea typeface="Open Sans"/>
                <a:cs typeface="Open Sans"/>
                <a:sym typeface="Open Sans"/>
              </a:rPr>
              <a:t>+	existing situation</a:t>
            </a:r>
            <a:endParaRPr sz="1100">
              <a:latin typeface="Open Sans"/>
              <a:ea typeface="Open Sans"/>
              <a:cs typeface="Open Sans"/>
              <a:sym typeface="Open Sans"/>
            </a:endParaRPr>
          </a:p>
          <a:p>
            <a:pPr marL="177800" lvl="0" indent="-177800" algn="l" rtl="0">
              <a:spcBef>
                <a:spcPts val="0"/>
              </a:spcBef>
              <a:spcAft>
                <a:spcPts val="0"/>
              </a:spcAft>
              <a:buNone/>
            </a:pPr>
            <a:r>
              <a:rPr lang="en-GB" sz="1100">
                <a:latin typeface="Open Sans"/>
                <a:ea typeface="Open Sans"/>
                <a:cs typeface="Open Sans"/>
                <a:sym typeface="Open Sans"/>
              </a:rPr>
              <a:t>+	social fabric</a:t>
            </a:r>
            <a:endParaRPr sz="1100">
              <a:latin typeface="Open Sans"/>
              <a:ea typeface="Open Sans"/>
              <a:cs typeface="Open Sans"/>
              <a:sym typeface="Open Sans"/>
            </a:endParaRPr>
          </a:p>
          <a:p>
            <a:pPr marL="177800" lvl="0" indent="-177800" algn="l" rtl="0">
              <a:spcBef>
                <a:spcPts val="0"/>
              </a:spcBef>
              <a:spcAft>
                <a:spcPts val="0"/>
              </a:spcAft>
              <a:buNone/>
            </a:pPr>
            <a:r>
              <a:rPr lang="en-GB" sz="1100">
                <a:latin typeface="Open Sans"/>
                <a:ea typeface="Open Sans"/>
                <a:cs typeface="Open Sans"/>
                <a:sym typeface="Open Sans"/>
              </a:rPr>
              <a:t>+	close to livelihoods</a:t>
            </a:r>
            <a:endParaRPr sz="1100">
              <a:latin typeface="Open Sans"/>
              <a:ea typeface="Open Sans"/>
              <a:cs typeface="Open Sans"/>
              <a:sym typeface="Open Sans"/>
            </a:endParaRPr>
          </a:p>
        </p:txBody>
      </p:sp>
      <p:sp>
        <p:nvSpPr>
          <p:cNvPr id="13" name="Google Shape;144;p26">
            <a:extLst>
              <a:ext uri="{FF2B5EF4-FFF2-40B4-BE49-F238E27FC236}">
                <a16:creationId xmlns:a16="http://schemas.microsoft.com/office/drawing/2014/main" id="{9FFDD4FE-FF6D-1C5E-D8E9-88F214BE64A1}"/>
              </a:ext>
            </a:extLst>
          </p:cNvPr>
          <p:cNvSpPr txBox="1"/>
          <p:nvPr/>
        </p:nvSpPr>
        <p:spPr>
          <a:xfrm>
            <a:off x="4291725" y="5224432"/>
            <a:ext cx="1477770" cy="1972367"/>
          </a:xfrm>
          <a:prstGeom prst="rect">
            <a:avLst/>
          </a:prstGeom>
          <a:noFill/>
          <a:ln>
            <a:noFill/>
          </a:ln>
        </p:spPr>
        <p:txBody>
          <a:bodyPr spcFirstLastPara="1" wrap="square" lIns="0" tIns="144900" rIns="0" bIns="144900" anchor="t" anchorCtr="0">
            <a:noAutofit/>
          </a:bodyPr>
          <a:lstStyle/>
          <a:p>
            <a:pPr marL="177800" lvl="0" indent="-177800" algn="l" rtl="0">
              <a:spcBef>
                <a:spcPts val="0"/>
              </a:spcBef>
              <a:spcAft>
                <a:spcPts val="0"/>
              </a:spcAft>
              <a:buNone/>
            </a:pPr>
            <a:r>
              <a:rPr lang="en-GB" sz="1100">
                <a:latin typeface="Open Sans"/>
                <a:ea typeface="Open Sans"/>
                <a:cs typeface="Open Sans"/>
                <a:sym typeface="Open Sans"/>
              </a:rPr>
              <a:t>-	high development costs</a:t>
            </a:r>
            <a:endParaRPr sz="1100">
              <a:latin typeface="Open Sans"/>
              <a:ea typeface="Open Sans"/>
              <a:cs typeface="Open Sans"/>
              <a:sym typeface="Open Sans"/>
            </a:endParaRPr>
          </a:p>
          <a:p>
            <a:pPr marL="177800" lvl="0" indent="-177800" algn="l" rtl="0">
              <a:spcBef>
                <a:spcPts val="0"/>
              </a:spcBef>
              <a:spcAft>
                <a:spcPts val="0"/>
              </a:spcAft>
              <a:buNone/>
            </a:pPr>
            <a:r>
              <a:rPr lang="en-GB" sz="1100">
                <a:latin typeface="Open Sans"/>
                <a:ea typeface="Open Sans"/>
                <a:cs typeface="Open Sans"/>
                <a:sym typeface="Open Sans"/>
              </a:rPr>
              <a:t>- 	insecure tenure</a:t>
            </a:r>
            <a:endParaRPr sz="1100">
              <a:latin typeface="Open Sans"/>
              <a:ea typeface="Open Sans"/>
              <a:cs typeface="Open Sans"/>
              <a:sym typeface="Open Sans"/>
            </a:endParaRPr>
          </a:p>
          <a:p>
            <a:pPr marL="177800" lvl="0" indent="-177800" algn="l" rtl="0">
              <a:spcBef>
                <a:spcPts val="0"/>
              </a:spcBef>
              <a:spcAft>
                <a:spcPts val="0"/>
              </a:spcAft>
              <a:buNone/>
            </a:pPr>
            <a:endParaRPr sz="1100">
              <a:latin typeface="Open Sans"/>
              <a:ea typeface="Open Sans"/>
              <a:cs typeface="Open Sans"/>
              <a:sym typeface="Open Sans"/>
            </a:endParaRPr>
          </a:p>
          <a:p>
            <a:pPr marL="177800" lvl="0" indent="-177800" algn="l" rtl="0">
              <a:spcBef>
                <a:spcPts val="0"/>
              </a:spcBef>
              <a:spcAft>
                <a:spcPts val="0"/>
              </a:spcAft>
              <a:buNone/>
            </a:pPr>
            <a:r>
              <a:rPr lang="en-GB" sz="1100">
                <a:latin typeface="Open Sans"/>
                <a:ea typeface="Open Sans"/>
                <a:cs typeface="Open Sans"/>
                <a:sym typeface="Open Sans"/>
              </a:rPr>
              <a:t>+	cross subsidies</a:t>
            </a:r>
            <a:endParaRPr sz="1100">
              <a:latin typeface="Open Sans"/>
              <a:ea typeface="Open Sans"/>
              <a:cs typeface="Open Sans"/>
              <a:sym typeface="Open Sans"/>
            </a:endParaRPr>
          </a:p>
          <a:p>
            <a:pPr marL="177800" lvl="0" indent="-177800" algn="l" rtl="0">
              <a:spcBef>
                <a:spcPts val="0"/>
              </a:spcBef>
              <a:spcAft>
                <a:spcPts val="0"/>
              </a:spcAft>
              <a:buNone/>
            </a:pPr>
            <a:r>
              <a:rPr lang="en-GB" sz="1100">
                <a:latin typeface="Open Sans"/>
                <a:ea typeface="Open Sans"/>
                <a:cs typeface="Open Sans"/>
                <a:sym typeface="Open Sans"/>
              </a:rPr>
              <a:t>+	existing situation</a:t>
            </a:r>
            <a:endParaRPr sz="1100">
              <a:latin typeface="Open Sans"/>
              <a:ea typeface="Open Sans"/>
              <a:cs typeface="Open Sans"/>
              <a:sym typeface="Open Sans"/>
            </a:endParaRPr>
          </a:p>
          <a:p>
            <a:pPr marL="177800" lvl="0" indent="-177800" algn="l" rtl="0">
              <a:spcBef>
                <a:spcPts val="0"/>
              </a:spcBef>
              <a:spcAft>
                <a:spcPts val="0"/>
              </a:spcAft>
              <a:buNone/>
            </a:pPr>
            <a:r>
              <a:rPr lang="en-GB" sz="1100">
                <a:latin typeface="Open Sans"/>
                <a:ea typeface="Open Sans"/>
                <a:cs typeface="Open Sans"/>
                <a:sym typeface="Open Sans"/>
              </a:rPr>
              <a:t>+	social fabric</a:t>
            </a:r>
            <a:endParaRPr sz="1100">
              <a:latin typeface="Open Sans"/>
              <a:ea typeface="Open Sans"/>
              <a:cs typeface="Open Sans"/>
              <a:sym typeface="Open Sans"/>
            </a:endParaRPr>
          </a:p>
          <a:p>
            <a:pPr marL="177800" lvl="0" indent="-177800" algn="l" rtl="0">
              <a:spcBef>
                <a:spcPts val="0"/>
              </a:spcBef>
              <a:spcAft>
                <a:spcPts val="0"/>
              </a:spcAft>
              <a:buNone/>
            </a:pPr>
            <a:r>
              <a:rPr lang="en-GB" sz="1100">
                <a:latin typeface="Open Sans"/>
                <a:ea typeface="Open Sans"/>
                <a:cs typeface="Open Sans"/>
                <a:sym typeface="Open Sans"/>
              </a:rPr>
              <a:t>+	close to livelihoods</a:t>
            </a:r>
            <a:endParaRPr sz="1100">
              <a:latin typeface="Open Sans"/>
              <a:ea typeface="Open Sans"/>
              <a:cs typeface="Open Sans"/>
              <a:sym typeface="Open Sans"/>
            </a:endParaRPr>
          </a:p>
          <a:p>
            <a:pPr marL="177800" lvl="0" indent="-177800" algn="l" rtl="0">
              <a:spcBef>
                <a:spcPts val="0"/>
              </a:spcBef>
              <a:spcAft>
                <a:spcPts val="0"/>
              </a:spcAft>
              <a:buNone/>
            </a:pPr>
            <a:endParaRPr sz="1100">
              <a:latin typeface="Open Sans"/>
              <a:ea typeface="Open Sans"/>
              <a:cs typeface="Open Sans"/>
              <a:sym typeface="Open Sans"/>
            </a:endParaRPr>
          </a:p>
        </p:txBody>
      </p:sp>
      <p:sp>
        <p:nvSpPr>
          <p:cNvPr id="14" name="Google Shape;145;p26">
            <a:extLst>
              <a:ext uri="{FF2B5EF4-FFF2-40B4-BE49-F238E27FC236}">
                <a16:creationId xmlns:a16="http://schemas.microsoft.com/office/drawing/2014/main" id="{9FCA4A01-A587-7F9E-05FF-F2BFFCEB42EC}"/>
              </a:ext>
            </a:extLst>
          </p:cNvPr>
          <p:cNvSpPr txBox="1"/>
          <p:nvPr/>
        </p:nvSpPr>
        <p:spPr>
          <a:xfrm>
            <a:off x="5866583" y="5257762"/>
            <a:ext cx="1441064" cy="1972367"/>
          </a:xfrm>
          <a:prstGeom prst="rect">
            <a:avLst/>
          </a:prstGeom>
          <a:noFill/>
          <a:ln>
            <a:noFill/>
          </a:ln>
        </p:spPr>
        <p:txBody>
          <a:bodyPr spcFirstLastPara="1" wrap="square" lIns="0" tIns="144900" rIns="0" bIns="144900" anchor="t" anchorCtr="0">
            <a:noAutofit/>
          </a:bodyPr>
          <a:lstStyle/>
          <a:p>
            <a:pPr marL="177800" lvl="0" indent="-177800" algn="l" rtl="0">
              <a:spcBef>
                <a:spcPts val="0"/>
              </a:spcBef>
              <a:spcAft>
                <a:spcPts val="0"/>
              </a:spcAft>
              <a:buNone/>
            </a:pPr>
            <a:r>
              <a:rPr lang="en-GB" sz="1100">
                <a:latin typeface="Open Sans"/>
                <a:ea typeface="Open Sans"/>
                <a:cs typeface="Open Sans"/>
                <a:sym typeface="Open Sans"/>
              </a:rPr>
              <a:t>-	high land costs</a:t>
            </a:r>
            <a:endParaRPr sz="1100">
              <a:latin typeface="Open Sans"/>
              <a:ea typeface="Open Sans"/>
              <a:cs typeface="Open Sans"/>
              <a:sym typeface="Open Sans"/>
            </a:endParaRPr>
          </a:p>
          <a:p>
            <a:pPr marL="177800" lvl="0" indent="-177800" algn="l" rtl="0">
              <a:spcBef>
                <a:spcPts val="0"/>
              </a:spcBef>
              <a:spcAft>
                <a:spcPts val="0"/>
              </a:spcAft>
              <a:buNone/>
            </a:pPr>
            <a:r>
              <a:rPr lang="en-GB" sz="1100">
                <a:latin typeface="Open Sans"/>
                <a:ea typeface="Open Sans"/>
                <a:cs typeface="Open Sans"/>
                <a:sym typeface="Open Sans"/>
              </a:rPr>
              <a:t>- 	further from livelihoods</a:t>
            </a:r>
            <a:endParaRPr sz="1100">
              <a:latin typeface="Open Sans"/>
              <a:ea typeface="Open Sans"/>
              <a:cs typeface="Open Sans"/>
              <a:sym typeface="Open Sans"/>
            </a:endParaRPr>
          </a:p>
          <a:p>
            <a:pPr marL="177800" lvl="0" indent="-177800" algn="l" rtl="0">
              <a:spcBef>
                <a:spcPts val="0"/>
              </a:spcBef>
              <a:spcAft>
                <a:spcPts val="0"/>
              </a:spcAft>
              <a:buNone/>
            </a:pPr>
            <a:endParaRPr sz="1100">
              <a:latin typeface="Open Sans"/>
              <a:ea typeface="Open Sans"/>
              <a:cs typeface="Open Sans"/>
              <a:sym typeface="Open Sans"/>
            </a:endParaRPr>
          </a:p>
          <a:p>
            <a:pPr marL="177800" lvl="0" indent="-177800" algn="l" rtl="0">
              <a:spcBef>
                <a:spcPts val="0"/>
              </a:spcBef>
              <a:spcAft>
                <a:spcPts val="0"/>
              </a:spcAft>
              <a:buNone/>
            </a:pPr>
            <a:r>
              <a:rPr lang="en-GB" sz="1100">
                <a:latin typeface="Open Sans"/>
                <a:ea typeface="Open Sans"/>
                <a:cs typeface="Open Sans"/>
                <a:sym typeface="Open Sans"/>
              </a:rPr>
              <a:t>+	secure tenure</a:t>
            </a:r>
            <a:endParaRPr sz="1100">
              <a:latin typeface="Open Sans"/>
              <a:ea typeface="Open Sans"/>
              <a:cs typeface="Open Sans"/>
              <a:sym typeface="Open Sans"/>
            </a:endParaRPr>
          </a:p>
          <a:p>
            <a:pPr marL="177800" lvl="0" indent="-177800" algn="l" rtl="0">
              <a:spcBef>
                <a:spcPts val="0"/>
              </a:spcBef>
              <a:spcAft>
                <a:spcPts val="0"/>
              </a:spcAft>
              <a:buClr>
                <a:srgbClr val="000000"/>
              </a:buClr>
              <a:buSzPts val="2200"/>
              <a:buFont typeface="Arial"/>
              <a:buNone/>
            </a:pPr>
            <a:r>
              <a:rPr lang="en-GB" sz="1100">
                <a:solidFill>
                  <a:srgbClr val="000000"/>
                </a:solidFill>
                <a:latin typeface="Open Sans"/>
                <a:ea typeface="Open Sans"/>
                <a:cs typeface="Open Sans"/>
                <a:sym typeface="Open Sans"/>
              </a:rPr>
              <a:t>+	lower development costs</a:t>
            </a:r>
            <a:endParaRPr sz="1100">
              <a:latin typeface="Open Sans"/>
              <a:ea typeface="Open Sans"/>
              <a:cs typeface="Open Sans"/>
              <a:sym typeface="Open Sans"/>
            </a:endParaRPr>
          </a:p>
          <a:p>
            <a:pPr marL="177800" lvl="0" indent="-177800" algn="l" rtl="0">
              <a:spcBef>
                <a:spcPts val="0"/>
              </a:spcBef>
              <a:spcAft>
                <a:spcPts val="0"/>
              </a:spcAft>
              <a:buNone/>
            </a:pPr>
            <a:r>
              <a:rPr lang="en-GB" sz="1100">
                <a:latin typeface="Open Sans"/>
                <a:ea typeface="Open Sans"/>
                <a:cs typeface="Open Sans"/>
                <a:sym typeface="Open Sans"/>
              </a:rPr>
              <a:t>+	social fabric</a:t>
            </a:r>
            <a:endParaRPr sz="1100">
              <a:latin typeface="Open Sans"/>
              <a:ea typeface="Open Sans"/>
              <a:cs typeface="Open Sans"/>
              <a:sym typeface="Open Sans"/>
            </a:endParaRPr>
          </a:p>
          <a:p>
            <a:pPr marL="177800" lvl="0" indent="-177800" algn="l" rtl="0">
              <a:spcBef>
                <a:spcPts val="0"/>
              </a:spcBef>
              <a:spcAft>
                <a:spcPts val="0"/>
              </a:spcAft>
              <a:buNone/>
            </a:pPr>
            <a:endParaRPr sz="1100">
              <a:latin typeface="Open Sans"/>
              <a:ea typeface="Open Sans"/>
              <a:cs typeface="Open Sans"/>
              <a:sym typeface="Open Sans"/>
            </a:endParaRPr>
          </a:p>
          <a:p>
            <a:pPr marL="177800" lvl="0" indent="-177800" algn="l" rtl="0">
              <a:spcBef>
                <a:spcPts val="0"/>
              </a:spcBef>
              <a:spcAft>
                <a:spcPts val="0"/>
              </a:spcAft>
              <a:buNone/>
            </a:pPr>
            <a:endParaRPr sz="1100">
              <a:latin typeface="Open Sans"/>
              <a:ea typeface="Open Sans"/>
              <a:cs typeface="Open Sans"/>
              <a:sym typeface="Open Sans"/>
            </a:endParaRPr>
          </a:p>
        </p:txBody>
      </p:sp>
      <p:sp>
        <p:nvSpPr>
          <p:cNvPr id="15" name="Google Shape;146;p26">
            <a:extLst>
              <a:ext uri="{FF2B5EF4-FFF2-40B4-BE49-F238E27FC236}">
                <a16:creationId xmlns:a16="http://schemas.microsoft.com/office/drawing/2014/main" id="{E67048F9-95BA-9A85-CDFD-EFFB01CA2F2C}"/>
              </a:ext>
            </a:extLst>
          </p:cNvPr>
          <p:cNvSpPr txBox="1"/>
          <p:nvPr/>
        </p:nvSpPr>
        <p:spPr>
          <a:xfrm>
            <a:off x="7445493" y="5257762"/>
            <a:ext cx="1286613" cy="1265462"/>
          </a:xfrm>
          <a:prstGeom prst="rect">
            <a:avLst/>
          </a:prstGeom>
          <a:noFill/>
          <a:ln>
            <a:noFill/>
          </a:ln>
        </p:spPr>
        <p:txBody>
          <a:bodyPr spcFirstLastPara="1" wrap="square" lIns="0" tIns="144900" rIns="0" bIns="144900" anchor="t" anchorCtr="0">
            <a:noAutofit/>
          </a:bodyPr>
          <a:lstStyle/>
          <a:p>
            <a:pPr marL="177800" lvl="0" indent="-190500" algn="l" rtl="0">
              <a:spcBef>
                <a:spcPts val="0"/>
              </a:spcBef>
              <a:spcAft>
                <a:spcPts val="0"/>
              </a:spcAft>
              <a:buNone/>
            </a:pPr>
            <a:r>
              <a:rPr lang="en-GB" sz="1100">
                <a:latin typeface="Open Sans"/>
                <a:ea typeface="Open Sans"/>
                <a:cs typeface="Open Sans"/>
                <a:sym typeface="Open Sans"/>
              </a:rPr>
              <a:t>-	high land costs</a:t>
            </a:r>
            <a:endParaRPr sz="1100">
              <a:latin typeface="Open Sans"/>
              <a:ea typeface="Open Sans"/>
              <a:cs typeface="Open Sans"/>
              <a:sym typeface="Open Sans"/>
            </a:endParaRPr>
          </a:p>
          <a:p>
            <a:pPr marL="177800" lvl="0" indent="-190500" algn="l" rtl="0">
              <a:spcBef>
                <a:spcPts val="0"/>
              </a:spcBef>
              <a:spcAft>
                <a:spcPts val="0"/>
              </a:spcAft>
              <a:buNone/>
            </a:pPr>
            <a:r>
              <a:rPr lang="en-GB" sz="1100">
                <a:latin typeface="Open Sans"/>
                <a:ea typeface="Open Sans"/>
                <a:cs typeface="Open Sans"/>
                <a:sym typeface="Open Sans"/>
              </a:rPr>
              <a:t>- 	far from livelihoods</a:t>
            </a:r>
            <a:endParaRPr sz="1100">
              <a:latin typeface="Open Sans"/>
              <a:ea typeface="Open Sans"/>
              <a:cs typeface="Open Sans"/>
              <a:sym typeface="Open Sans"/>
            </a:endParaRPr>
          </a:p>
          <a:p>
            <a:pPr marL="177800" lvl="0" indent="-190500" algn="l" rtl="0">
              <a:spcBef>
                <a:spcPts val="0"/>
              </a:spcBef>
              <a:spcAft>
                <a:spcPts val="0"/>
              </a:spcAft>
              <a:buNone/>
            </a:pPr>
            <a:r>
              <a:rPr lang="en-GB" sz="1100">
                <a:latin typeface="Open Sans"/>
                <a:ea typeface="Open Sans"/>
                <a:cs typeface="Open Sans"/>
                <a:sym typeface="Open Sans"/>
              </a:rPr>
              <a:t>-	lack of social fabric</a:t>
            </a:r>
            <a:endParaRPr sz="1100">
              <a:latin typeface="Open Sans"/>
              <a:ea typeface="Open Sans"/>
              <a:cs typeface="Open Sans"/>
              <a:sym typeface="Open Sans"/>
            </a:endParaRPr>
          </a:p>
          <a:p>
            <a:pPr marL="177800" lvl="0" indent="-190500" algn="l" rtl="0">
              <a:spcBef>
                <a:spcPts val="0"/>
              </a:spcBef>
              <a:spcAft>
                <a:spcPts val="0"/>
              </a:spcAft>
              <a:buNone/>
            </a:pPr>
            <a:endParaRPr sz="1100">
              <a:latin typeface="Open Sans"/>
              <a:ea typeface="Open Sans"/>
              <a:cs typeface="Open Sans"/>
              <a:sym typeface="Open Sans"/>
            </a:endParaRPr>
          </a:p>
          <a:p>
            <a:pPr marL="177800" lvl="0" indent="-190500" algn="l" rtl="0">
              <a:spcBef>
                <a:spcPts val="0"/>
              </a:spcBef>
              <a:spcAft>
                <a:spcPts val="0"/>
              </a:spcAft>
              <a:buNone/>
            </a:pPr>
            <a:r>
              <a:rPr lang="en-GB" sz="1100">
                <a:latin typeface="Open Sans"/>
                <a:ea typeface="Open Sans"/>
                <a:cs typeface="Open Sans"/>
                <a:sym typeface="Open Sans"/>
              </a:rPr>
              <a:t>+	secure tenure</a:t>
            </a:r>
            <a:endParaRPr sz="1100">
              <a:latin typeface="Open Sans"/>
              <a:ea typeface="Open Sans"/>
              <a:cs typeface="Open Sans"/>
              <a:sym typeface="Open Sans"/>
            </a:endParaRPr>
          </a:p>
          <a:p>
            <a:pPr marL="177800" lvl="0" indent="-190500" algn="l" rtl="0">
              <a:spcBef>
                <a:spcPts val="0"/>
              </a:spcBef>
              <a:spcAft>
                <a:spcPts val="0"/>
              </a:spcAft>
              <a:buNone/>
            </a:pPr>
            <a:r>
              <a:rPr lang="en-GB" sz="1100">
                <a:latin typeface="Open Sans"/>
                <a:ea typeface="Open Sans"/>
                <a:cs typeface="Open Sans"/>
                <a:sym typeface="Open Sans"/>
              </a:rPr>
              <a:t>+	sites and services</a:t>
            </a:r>
            <a:endParaRPr sz="1100">
              <a:latin typeface="Open Sans"/>
              <a:ea typeface="Open Sans"/>
              <a:cs typeface="Open Sans"/>
              <a:sym typeface="Open Sans"/>
            </a:endParaRPr>
          </a:p>
          <a:p>
            <a:pPr marL="177800" lvl="0" indent="-190500" algn="l" rtl="0">
              <a:spcBef>
                <a:spcPts val="0"/>
              </a:spcBef>
              <a:spcAft>
                <a:spcPts val="0"/>
              </a:spcAft>
              <a:buNone/>
            </a:pPr>
            <a:r>
              <a:rPr lang="en-GB" sz="1100">
                <a:solidFill>
                  <a:srgbClr val="000000"/>
                </a:solidFill>
                <a:latin typeface="Open Sans"/>
                <a:ea typeface="Open Sans"/>
                <a:cs typeface="Open Sans"/>
                <a:sym typeface="Open Sans"/>
              </a:rPr>
              <a:t>+	lower development costs</a:t>
            </a:r>
            <a:endParaRPr sz="1100">
              <a:latin typeface="Open Sans"/>
              <a:ea typeface="Open Sans"/>
              <a:cs typeface="Open Sans"/>
              <a:sym typeface="Open Sans"/>
            </a:endParaRPr>
          </a:p>
          <a:p>
            <a:pPr marL="177800" lvl="0" indent="-190500" algn="l" rtl="0">
              <a:spcBef>
                <a:spcPts val="0"/>
              </a:spcBef>
              <a:spcAft>
                <a:spcPts val="0"/>
              </a:spcAft>
              <a:buNone/>
            </a:pPr>
            <a:endParaRPr sz="1100">
              <a:latin typeface="Open Sans"/>
              <a:ea typeface="Open Sans"/>
              <a:cs typeface="Open Sans"/>
              <a:sym typeface="Open Sans"/>
            </a:endParaRPr>
          </a:p>
          <a:p>
            <a:pPr marL="177800" lvl="0" indent="-190500" algn="l" rtl="0">
              <a:spcBef>
                <a:spcPts val="0"/>
              </a:spcBef>
              <a:spcAft>
                <a:spcPts val="0"/>
              </a:spcAft>
              <a:buNone/>
            </a:pPr>
            <a:endParaRPr sz="1100">
              <a:latin typeface="Open Sans"/>
              <a:ea typeface="Open Sans"/>
              <a:cs typeface="Open Sans"/>
              <a:sym typeface="Open Sans"/>
            </a:endParaRPr>
          </a:p>
          <a:p>
            <a:pPr marL="177800" lvl="0" indent="-190500" algn="l" rtl="0">
              <a:spcBef>
                <a:spcPts val="0"/>
              </a:spcBef>
              <a:spcAft>
                <a:spcPts val="0"/>
              </a:spcAft>
              <a:buNone/>
            </a:pPr>
            <a:endParaRPr sz="1100">
              <a:latin typeface="Open Sans"/>
              <a:ea typeface="Open Sans"/>
              <a:cs typeface="Open Sans"/>
              <a:sym typeface="Open Sans"/>
            </a:endParaRPr>
          </a:p>
        </p:txBody>
      </p:sp>
      <p:sp>
        <p:nvSpPr>
          <p:cNvPr id="16" name="Google Shape;147;p26">
            <a:extLst>
              <a:ext uri="{FF2B5EF4-FFF2-40B4-BE49-F238E27FC236}">
                <a16:creationId xmlns:a16="http://schemas.microsoft.com/office/drawing/2014/main" id="{CB173F9E-CFD0-648F-BD78-5A1E21EB915E}"/>
              </a:ext>
            </a:extLst>
          </p:cNvPr>
          <p:cNvSpPr txBox="1"/>
          <p:nvPr/>
        </p:nvSpPr>
        <p:spPr>
          <a:xfrm>
            <a:off x="8995510" y="5257769"/>
            <a:ext cx="1317122" cy="1265462"/>
          </a:xfrm>
          <a:prstGeom prst="rect">
            <a:avLst/>
          </a:prstGeom>
          <a:noFill/>
          <a:ln>
            <a:noFill/>
          </a:ln>
        </p:spPr>
        <p:txBody>
          <a:bodyPr spcFirstLastPara="1" wrap="square" lIns="0" tIns="144900" rIns="0" bIns="144900" anchor="t" anchorCtr="0">
            <a:noAutofit/>
          </a:bodyPr>
          <a:lstStyle/>
          <a:p>
            <a:pPr marL="177800" lvl="0" indent="-190500" algn="l" rtl="0">
              <a:spcBef>
                <a:spcPts val="0"/>
              </a:spcBef>
              <a:spcAft>
                <a:spcPts val="0"/>
              </a:spcAft>
              <a:buNone/>
            </a:pPr>
            <a:r>
              <a:rPr lang="en-GB" sz="1100">
                <a:latin typeface="Open Sans"/>
                <a:ea typeface="Open Sans"/>
                <a:cs typeface="Open Sans"/>
                <a:sym typeface="Open Sans"/>
              </a:rPr>
              <a:t>-	high development costs</a:t>
            </a:r>
            <a:endParaRPr sz="1100">
              <a:latin typeface="Open Sans"/>
              <a:ea typeface="Open Sans"/>
              <a:cs typeface="Open Sans"/>
              <a:sym typeface="Open Sans"/>
            </a:endParaRPr>
          </a:p>
          <a:p>
            <a:pPr marL="177800" lvl="0" indent="-190500" algn="l" rtl="0">
              <a:spcBef>
                <a:spcPts val="0"/>
              </a:spcBef>
              <a:spcAft>
                <a:spcPts val="0"/>
              </a:spcAft>
              <a:buNone/>
            </a:pPr>
            <a:r>
              <a:rPr lang="en-GB" sz="1100">
                <a:latin typeface="Open Sans"/>
                <a:ea typeface="Open Sans"/>
                <a:cs typeface="Open Sans"/>
                <a:sym typeface="Open Sans"/>
              </a:rPr>
              <a:t>-	lack of social fabric</a:t>
            </a:r>
            <a:endParaRPr sz="1100">
              <a:latin typeface="Open Sans"/>
              <a:ea typeface="Open Sans"/>
              <a:cs typeface="Open Sans"/>
              <a:sym typeface="Open Sans"/>
            </a:endParaRPr>
          </a:p>
          <a:p>
            <a:pPr marL="177800" lvl="0" indent="-190500" algn="l" rtl="0">
              <a:spcBef>
                <a:spcPts val="0"/>
              </a:spcBef>
              <a:spcAft>
                <a:spcPts val="0"/>
              </a:spcAft>
              <a:buNone/>
            </a:pPr>
            <a:endParaRPr sz="1100">
              <a:latin typeface="Open Sans"/>
              <a:ea typeface="Open Sans"/>
              <a:cs typeface="Open Sans"/>
              <a:sym typeface="Open Sans"/>
            </a:endParaRPr>
          </a:p>
          <a:p>
            <a:pPr marL="177800" lvl="0" indent="-190500" algn="l" rtl="0">
              <a:spcBef>
                <a:spcPts val="0"/>
              </a:spcBef>
              <a:spcAft>
                <a:spcPts val="0"/>
              </a:spcAft>
              <a:buNone/>
            </a:pPr>
            <a:r>
              <a:rPr lang="en-GB" sz="1100">
                <a:latin typeface="Open Sans"/>
                <a:ea typeface="Open Sans"/>
                <a:cs typeface="Open Sans"/>
                <a:sym typeface="Open Sans"/>
              </a:rPr>
              <a:t>+	secure tenure</a:t>
            </a:r>
            <a:endParaRPr sz="1100">
              <a:latin typeface="Open Sans"/>
              <a:ea typeface="Open Sans"/>
              <a:cs typeface="Open Sans"/>
              <a:sym typeface="Open Sans"/>
            </a:endParaRPr>
          </a:p>
          <a:p>
            <a:pPr marL="177800" lvl="0" indent="-190500" algn="l" rtl="0">
              <a:spcBef>
                <a:spcPts val="0"/>
              </a:spcBef>
              <a:spcAft>
                <a:spcPts val="0"/>
              </a:spcAft>
              <a:buNone/>
            </a:pPr>
            <a:r>
              <a:rPr lang="en-GB" sz="1100">
                <a:latin typeface="Open Sans"/>
                <a:ea typeface="Open Sans"/>
                <a:cs typeface="Open Sans"/>
                <a:sym typeface="Open Sans"/>
              </a:rPr>
              <a:t>+	private sector</a:t>
            </a:r>
            <a:endParaRPr sz="1100">
              <a:latin typeface="Open Sans"/>
              <a:ea typeface="Open Sans"/>
              <a:cs typeface="Open Sans"/>
              <a:sym typeface="Open Sans"/>
            </a:endParaRPr>
          </a:p>
          <a:p>
            <a:pPr marL="177800" lvl="0" indent="-190500" algn="l" rtl="0">
              <a:spcBef>
                <a:spcPts val="0"/>
              </a:spcBef>
              <a:spcAft>
                <a:spcPts val="0"/>
              </a:spcAft>
              <a:buNone/>
            </a:pPr>
            <a:r>
              <a:rPr lang="en-GB" sz="1100">
                <a:latin typeface="Open Sans"/>
                <a:ea typeface="Open Sans"/>
                <a:cs typeface="Open Sans"/>
                <a:sym typeface="Open Sans"/>
              </a:rPr>
              <a:t>+ close to livelihoods</a:t>
            </a:r>
            <a:endParaRPr sz="1100">
              <a:latin typeface="Open Sans"/>
              <a:ea typeface="Open Sans"/>
              <a:cs typeface="Open Sans"/>
              <a:sym typeface="Open Sans"/>
            </a:endParaRPr>
          </a:p>
          <a:p>
            <a:pPr marL="177800" lvl="0" indent="-190500" algn="l" rtl="0">
              <a:spcBef>
                <a:spcPts val="0"/>
              </a:spcBef>
              <a:spcAft>
                <a:spcPts val="0"/>
              </a:spcAft>
              <a:buNone/>
            </a:pPr>
            <a:r>
              <a:rPr lang="en-GB" sz="1100">
                <a:latin typeface="Open Sans"/>
                <a:ea typeface="Open Sans"/>
                <a:cs typeface="Open Sans"/>
                <a:sym typeface="Open Sans"/>
              </a:rPr>
              <a:t>+	incremental, market driven</a:t>
            </a:r>
            <a:endParaRPr sz="1100">
              <a:latin typeface="Open Sans"/>
              <a:ea typeface="Open Sans"/>
              <a:cs typeface="Open Sans"/>
              <a:sym typeface="Open Sans"/>
            </a:endParaRPr>
          </a:p>
        </p:txBody>
      </p:sp>
      <p:sp>
        <p:nvSpPr>
          <p:cNvPr id="17" name="Google Shape;148;p26">
            <a:extLst>
              <a:ext uri="{FF2B5EF4-FFF2-40B4-BE49-F238E27FC236}">
                <a16:creationId xmlns:a16="http://schemas.microsoft.com/office/drawing/2014/main" id="{53E2548E-B328-CA8C-73A3-9033BA93A406}"/>
              </a:ext>
            </a:extLst>
          </p:cNvPr>
          <p:cNvSpPr txBox="1"/>
          <p:nvPr/>
        </p:nvSpPr>
        <p:spPr>
          <a:xfrm>
            <a:off x="10576061" y="5257762"/>
            <a:ext cx="1282323" cy="1972367"/>
          </a:xfrm>
          <a:prstGeom prst="rect">
            <a:avLst/>
          </a:prstGeom>
          <a:noFill/>
          <a:ln>
            <a:noFill/>
          </a:ln>
        </p:spPr>
        <p:txBody>
          <a:bodyPr spcFirstLastPara="1" wrap="square" lIns="0" tIns="144900" rIns="0" bIns="144900" anchor="t" anchorCtr="0">
            <a:noAutofit/>
          </a:bodyPr>
          <a:lstStyle/>
          <a:p>
            <a:pPr marL="177800" lvl="0" indent="-190500" algn="l" rtl="0">
              <a:spcBef>
                <a:spcPts val="0"/>
              </a:spcBef>
              <a:spcAft>
                <a:spcPts val="0"/>
              </a:spcAft>
              <a:buNone/>
            </a:pPr>
            <a:r>
              <a:rPr lang="en-GB" sz="1100">
                <a:latin typeface="Open Sans"/>
                <a:ea typeface="Open Sans"/>
                <a:cs typeface="Open Sans"/>
                <a:sym typeface="Open Sans"/>
              </a:rPr>
              <a:t>-	low density</a:t>
            </a:r>
            <a:endParaRPr sz="1100">
              <a:latin typeface="Open Sans"/>
              <a:ea typeface="Open Sans"/>
              <a:cs typeface="Open Sans"/>
              <a:sym typeface="Open Sans"/>
            </a:endParaRPr>
          </a:p>
          <a:p>
            <a:pPr marL="177800" lvl="0" indent="-190500" algn="l" rtl="0">
              <a:spcBef>
                <a:spcPts val="0"/>
              </a:spcBef>
              <a:spcAft>
                <a:spcPts val="0"/>
              </a:spcAft>
              <a:buNone/>
            </a:pPr>
            <a:r>
              <a:rPr lang="en-GB" sz="1100">
                <a:latin typeface="Open Sans"/>
                <a:ea typeface="Open Sans"/>
                <a:cs typeface="Open Sans"/>
                <a:sym typeface="Open Sans"/>
              </a:rPr>
              <a:t>- 	far from livelihoods</a:t>
            </a:r>
            <a:endParaRPr sz="1100">
              <a:latin typeface="Open Sans"/>
              <a:ea typeface="Open Sans"/>
              <a:cs typeface="Open Sans"/>
              <a:sym typeface="Open Sans"/>
            </a:endParaRPr>
          </a:p>
          <a:p>
            <a:pPr marL="177800" lvl="0" indent="-190500" algn="l" rtl="0">
              <a:spcBef>
                <a:spcPts val="0"/>
              </a:spcBef>
              <a:spcAft>
                <a:spcPts val="0"/>
              </a:spcAft>
              <a:buNone/>
            </a:pPr>
            <a:r>
              <a:rPr lang="en-GB" sz="1100">
                <a:latin typeface="Open Sans"/>
                <a:ea typeface="Open Sans"/>
                <a:cs typeface="Open Sans"/>
                <a:sym typeface="Open Sans"/>
              </a:rPr>
              <a:t>-	lack of services</a:t>
            </a:r>
            <a:endParaRPr sz="1100">
              <a:latin typeface="Open Sans"/>
              <a:ea typeface="Open Sans"/>
              <a:cs typeface="Open Sans"/>
              <a:sym typeface="Open Sans"/>
            </a:endParaRPr>
          </a:p>
          <a:p>
            <a:pPr marL="177800" lvl="0" indent="-190500" algn="l" rtl="0">
              <a:spcBef>
                <a:spcPts val="0"/>
              </a:spcBef>
              <a:spcAft>
                <a:spcPts val="0"/>
              </a:spcAft>
              <a:buNone/>
            </a:pPr>
            <a:endParaRPr sz="1100">
              <a:latin typeface="Open Sans"/>
              <a:ea typeface="Open Sans"/>
              <a:cs typeface="Open Sans"/>
              <a:sym typeface="Open Sans"/>
            </a:endParaRPr>
          </a:p>
          <a:p>
            <a:pPr marL="177800" lvl="0" indent="-190500" algn="l" rtl="0">
              <a:spcBef>
                <a:spcPts val="0"/>
              </a:spcBef>
              <a:spcAft>
                <a:spcPts val="0"/>
              </a:spcAft>
              <a:buNone/>
            </a:pPr>
            <a:r>
              <a:rPr lang="en-GB" sz="1100">
                <a:latin typeface="Open Sans"/>
                <a:ea typeface="Open Sans"/>
                <a:cs typeface="Open Sans"/>
                <a:sym typeface="Open Sans"/>
              </a:rPr>
              <a:t>+	social fabric (home)</a:t>
            </a:r>
            <a:endParaRPr sz="1100">
              <a:latin typeface="Open Sans"/>
              <a:ea typeface="Open Sans"/>
              <a:cs typeface="Open Sans"/>
              <a:sym typeface="Open Sans"/>
            </a:endParaRPr>
          </a:p>
          <a:p>
            <a:pPr marL="177800" lvl="0" indent="-190500" algn="l" rtl="0">
              <a:spcBef>
                <a:spcPts val="0"/>
              </a:spcBef>
              <a:spcAft>
                <a:spcPts val="0"/>
              </a:spcAft>
              <a:buNone/>
            </a:pPr>
            <a:r>
              <a:rPr lang="en-GB" sz="1100">
                <a:latin typeface="Open Sans"/>
                <a:ea typeface="Open Sans"/>
                <a:cs typeface="Open Sans"/>
                <a:sym typeface="Open Sans"/>
              </a:rPr>
              <a:t>+	secure tenure</a:t>
            </a:r>
            <a:endParaRPr sz="1100">
              <a:latin typeface="Open Sans"/>
              <a:ea typeface="Open Sans"/>
              <a:cs typeface="Open Sans"/>
              <a:sym typeface="Open Sans"/>
            </a:endParaRPr>
          </a:p>
          <a:p>
            <a:pPr marL="177800" lvl="0" indent="-190500" algn="l" rtl="0">
              <a:spcBef>
                <a:spcPts val="0"/>
              </a:spcBef>
              <a:spcAft>
                <a:spcPts val="0"/>
              </a:spcAft>
              <a:buNone/>
            </a:pPr>
            <a:r>
              <a:rPr lang="en-GB" sz="1100">
                <a:latin typeface="Open Sans"/>
                <a:ea typeface="Open Sans"/>
                <a:cs typeface="Open Sans"/>
                <a:sym typeface="Open Sans"/>
              </a:rPr>
              <a:t>+	homeowner led</a:t>
            </a:r>
            <a:endParaRPr sz="1100">
              <a:latin typeface="Open Sans"/>
              <a:ea typeface="Open Sans"/>
              <a:cs typeface="Open Sans"/>
              <a:sym typeface="Open Sans"/>
            </a:endParaRPr>
          </a:p>
          <a:p>
            <a:pPr marL="177800" lvl="0" indent="-190500" algn="l" rtl="0">
              <a:spcBef>
                <a:spcPts val="0"/>
              </a:spcBef>
              <a:spcAft>
                <a:spcPts val="0"/>
              </a:spcAft>
              <a:buNone/>
            </a:pPr>
            <a:r>
              <a:rPr lang="en-GB" sz="1100">
                <a:latin typeface="Open Sans"/>
                <a:ea typeface="Open Sans"/>
                <a:cs typeface="Open Sans"/>
                <a:sym typeface="Open Sans"/>
              </a:rPr>
              <a:t>+	incremental</a:t>
            </a:r>
            <a:endParaRPr sz="1100">
              <a:latin typeface="Open Sans"/>
              <a:ea typeface="Open Sans"/>
              <a:cs typeface="Open Sans"/>
              <a:sym typeface="Open Sans"/>
            </a:endParaRPr>
          </a:p>
        </p:txBody>
      </p:sp>
      <p:grpSp>
        <p:nvGrpSpPr>
          <p:cNvPr id="18" name="Google Shape;149;p26">
            <a:extLst>
              <a:ext uri="{FF2B5EF4-FFF2-40B4-BE49-F238E27FC236}">
                <a16:creationId xmlns:a16="http://schemas.microsoft.com/office/drawing/2014/main" id="{5C8EE460-18BF-F7BD-D53D-B0986835BE73}"/>
              </a:ext>
            </a:extLst>
          </p:cNvPr>
          <p:cNvGrpSpPr/>
          <p:nvPr/>
        </p:nvGrpSpPr>
        <p:grpSpPr>
          <a:xfrm>
            <a:off x="10568672" y="3783740"/>
            <a:ext cx="1315666" cy="1131025"/>
            <a:chOff x="7782250" y="2665025"/>
            <a:chExt cx="915000" cy="915000"/>
          </a:xfrm>
        </p:grpSpPr>
        <p:sp>
          <p:nvSpPr>
            <p:cNvPr id="19" name="Google Shape;150;p26">
              <a:extLst>
                <a:ext uri="{FF2B5EF4-FFF2-40B4-BE49-F238E27FC236}">
                  <a16:creationId xmlns:a16="http://schemas.microsoft.com/office/drawing/2014/main" id="{FAA3126B-0F77-36C1-DA7E-B8F1C8448F04}"/>
                </a:ext>
              </a:extLst>
            </p:cNvPr>
            <p:cNvSpPr/>
            <p:nvPr/>
          </p:nvSpPr>
          <p:spPr>
            <a:xfrm>
              <a:off x="7782250" y="2665025"/>
              <a:ext cx="457500" cy="457500"/>
            </a:xfrm>
            <a:prstGeom prst="rect">
              <a:avLst/>
            </a:prstGeom>
            <a:solidFill>
              <a:srgbClr val="EEEEEE"/>
            </a:solidFill>
            <a:ln w="9525" cap="flat" cmpd="sng">
              <a:solidFill>
                <a:srgbClr val="595959"/>
              </a:solidFill>
              <a:prstDash val="solid"/>
              <a:round/>
              <a:headEnd type="none" w="sm" len="sm"/>
              <a:tailEnd type="none" w="sm" len="sm"/>
            </a:ln>
          </p:spPr>
          <p:txBody>
            <a:bodyPr spcFirstLastPara="1" wrap="square" lIns="72000" tIns="72000" rIns="72000" bIns="72000" anchor="ctr" anchorCtr="0">
              <a:noAutofit/>
            </a:bodyPr>
            <a:lstStyle/>
            <a:p>
              <a:pPr marL="0" lvl="0" indent="0" algn="l" rtl="0">
                <a:spcBef>
                  <a:spcPts val="0"/>
                </a:spcBef>
                <a:spcAft>
                  <a:spcPts val="0"/>
                </a:spcAft>
                <a:buNone/>
              </a:pPr>
              <a:endParaRPr/>
            </a:p>
          </p:txBody>
        </p:sp>
        <p:sp>
          <p:nvSpPr>
            <p:cNvPr id="20" name="Google Shape;151;p26">
              <a:extLst>
                <a:ext uri="{FF2B5EF4-FFF2-40B4-BE49-F238E27FC236}">
                  <a16:creationId xmlns:a16="http://schemas.microsoft.com/office/drawing/2014/main" id="{5DAC8211-3743-6A96-76AB-4B740E6A7944}"/>
                </a:ext>
              </a:extLst>
            </p:cNvPr>
            <p:cNvSpPr/>
            <p:nvPr/>
          </p:nvSpPr>
          <p:spPr>
            <a:xfrm>
              <a:off x="8239750" y="2665025"/>
              <a:ext cx="457500" cy="457500"/>
            </a:xfrm>
            <a:prstGeom prst="rect">
              <a:avLst/>
            </a:prstGeom>
            <a:solidFill>
              <a:srgbClr val="EEEEEE"/>
            </a:solidFill>
            <a:ln w="9525" cap="flat" cmpd="sng">
              <a:solidFill>
                <a:srgbClr val="595959"/>
              </a:solidFill>
              <a:prstDash val="solid"/>
              <a:round/>
              <a:headEnd type="none" w="sm" len="sm"/>
              <a:tailEnd type="none" w="sm" len="sm"/>
            </a:ln>
          </p:spPr>
          <p:txBody>
            <a:bodyPr spcFirstLastPara="1" wrap="square" lIns="72000" tIns="72000" rIns="72000" bIns="72000" anchor="ctr" anchorCtr="0">
              <a:noAutofit/>
            </a:bodyPr>
            <a:lstStyle/>
            <a:p>
              <a:pPr marL="0" lvl="0" indent="0" algn="l" rtl="0">
                <a:spcBef>
                  <a:spcPts val="0"/>
                </a:spcBef>
                <a:spcAft>
                  <a:spcPts val="0"/>
                </a:spcAft>
                <a:buNone/>
              </a:pPr>
              <a:endParaRPr/>
            </a:p>
          </p:txBody>
        </p:sp>
        <p:sp>
          <p:nvSpPr>
            <p:cNvPr id="21" name="Google Shape;152;p26">
              <a:extLst>
                <a:ext uri="{FF2B5EF4-FFF2-40B4-BE49-F238E27FC236}">
                  <a16:creationId xmlns:a16="http://schemas.microsoft.com/office/drawing/2014/main" id="{8D4316C9-693A-813E-E2D5-013A7B6E234C}"/>
                </a:ext>
              </a:extLst>
            </p:cNvPr>
            <p:cNvSpPr/>
            <p:nvPr/>
          </p:nvSpPr>
          <p:spPr>
            <a:xfrm>
              <a:off x="7782250" y="3122525"/>
              <a:ext cx="457500" cy="457500"/>
            </a:xfrm>
            <a:prstGeom prst="rect">
              <a:avLst/>
            </a:prstGeom>
            <a:solidFill>
              <a:srgbClr val="EEEEEE"/>
            </a:solidFill>
            <a:ln w="9525" cap="flat" cmpd="sng">
              <a:solidFill>
                <a:srgbClr val="595959"/>
              </a:solidFill>
              <a:prstDash val="solid"/>
              <a:round/>
              <a:headEnd type="none" w="sm" len="sm"/>
              <a:tailEnd type="none" w="sm" len="sm"/>
            </a:ln>
          </p:spPr>
          <p:txBody>
            <a:bodyPr spcFirstLastPara="1" wrap="square" lIns="72000" tIns="72000" rIns="72000" bIns="72000" anchor="ctr" anchorCtr="0">
              <a:noAutofit/>
            </a:bodyPr>
            <a:lstStyle/>
            <a:p>
              <a:pPr marL="0" lvl="0" indent="0" algn="l" rtl="0">
                <a:spcBef>
                  <a:spcPts val="0"/>
                </a:spcBef>
                <a:spcAft>
                  <a:spcPts val="0"/>
                </a:spcAft>
                <a:buNone/>
              </a:pPr>
              <a:endParaRPr/>
            </a:p>
          </p:txBody>
        </p:sp>
        <p:sp>
          <p:nvSpPr>
            <p:cNvPr id="22" name="Google Shape;153;p26">
              <a:extLst>
                <a:ext uri="{FF2B5EF4-FFF2-40B4-BE49-F238E27FC236}">
                  <a16:creationId xmlns:a16="http://schemas.microsoft.com/office/drawing/2014/main" id="{1CAC6739-EF2E-F2E4-52B9-A01F8B0BCC02}"/>
                </a:ext>
              </a:extLst>
            </p:cNvPr>
            <p:cNvSpPr/>
            <p:nvPr/>
          </p:nvSpPr>
          <p:spPr>
            <a:xfrm>
              <a:off x="8239750" y="3122525"/>
              <a:ext cx="457500" cy="457500"/>
            </a:xfrm>
            <a:prstGeom prst="rect">
              <a:avLst/>
            </a:prstGeom>
            <a:solidFill>
              <a:srgbClr val="EEEEEE"/>
            </a:solidFill>
            <a:ln w="9525" cap="flat" cmpd="sng">
              <a:solidFill>
                <a:srgbClr val="595959"/>
              </a:solidFill>
              <a:prstDash val="solid"/>
              <a:round/>
              <a:headEnd type="none" w="sm" len="sm"/>
              <a:tailEnd type="none" w="sm" len="sm"/>
            </a:ln>
          </p:spPr>
          <p:txBody>
            <a:bodyPr spcFirstLastPara="1" wrap="square" lIns="72000" tIns="72000" rIns="72000" bIns="72000" anchor="ctr" anchorCtr="0">
              <a:noAutofit/>
            </a:bodyPr>
            <a:lstStyle/>
            <a:p>
              <a:pPr marL="0" lvl="0" indent="0" algn="l" rtl="0">
                <a:spcBef>
                  <a:spcPts val="0"/>
                </a:spcBef>
                <a:spcAft>
                  <a:spcPts val="0"/>
                </a:spcAft>
                <a:buNone/>
              </a:pPr>
              <a:endParaRPr/>
            </a:p>
          </p:txBody>
        </p:sp>
        <p:sp>
          <p:nvSpPr>
            <p:cNvPr id="23" name="Google Shape;154;p26">
              <a:extLst>
                <a:ext uri="{FF2B5EF4-FFF2-40B4-BE49-F238E27FC236}">
                  <a16:creationId xmlns:a16="http://schemas.microsoft.com/office/drawing/2014/main" id="{79F87866-07B2-54EE-3CB7-379F55F1D204}"/>
                </a:ext>
              </a:extLst>
            </p:cNvPr>
            <p:cNvSpPr/>
            <p:nvPr/>
          </p:nvSpPr>
          <p:spPr>
            <a:xfrm>
              <a:off x="8005480" y="2872377"/>
              <a:ext cx="183000" cy="1716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72000" tIns="72000" rIns="72000" bIns="72000" anchor="ctr" anchorCtr="0">
              <a:noAutofit/>
            </a:bodyPr>
            <a:lstStyle/>
            <a:p>
              <a:pPr marL="0" lvl="0" indent="0" algn="l" rtl="0">
                <a:spcBef>
                  <a:spcPts val="0"/>
                </a:spcBef>
                <a:spcAft>
                  <a:spcPts val="0"/>
                </a:spcAft>
                <a:buNone/>
              </a:pPr>
              <a:endParaRPr/>
            </a:p>
          </p:txBody>
        </p:sp>
        <p:sp>
          <p:nvSpPr>
            <p:cNvPr id="24" name="Google Shape;155;p26">
              <a:extLst>
                <a:ext uri="{FF2B5EF4-FFF2-40B4-BE49-F238E27FC236}">
                  <a16:creationId xmlns:a16="http://schemas.microsoft.com/office/drawing/2014/main" id="{B5689D0D-CE9A-9859-2EC0-0C2EE60CFC57}"/>
                </a:ext>
              </a:extLst>
            </p:cNvPr>
            <p:cNvSpPr/>
            <p:nvPr/>
          </p:nvSpPr>
          <p:spPr>
            <a:xfrm>
              <a:off x="8455151" y="2772724"/>
              <a:ext cx="183000" cy="1716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72000" tIns="72000" rIns="72000" bIns="72000" anchor="ctr" anchorCtr="0">
              <a:noAutofit/>
            </a:bodyPr>
            <a:lstStyle/>
            <a:p>
              <a:pPr marL="0" lvl="0" indent="0" algn="l" rtl="0">
                <a:spcBef>
                  <a:spcPts val="0"/>
                </a:spcBef>
                <a:spcAft>
                  <a:spcPts val="0"/>
                </a:spcAft>
                <a:buNone/>
              </a:pPr>
              <a:endParaRPr/>
            </a:p>
          </p:txBody>
        </p:sp>
        <p:sp>
          <p:nvSpPr>
            <p:cNvPr id="25" name="Google Shape;156;p26">
              <a:extLst>
                <a:ext uri="{FF2B5EF4-FFF2-40B4-BE49-F238E27FC236}">
                  <a16:creationId xmlns:a16="http://schemas.microsoft.com/office/drawing/2014/main" id="{6067D610-1386-8B03-BBA6-B43D4EC78571}"/>
                </a:ext>
              </a:extLst>
            </p:cNvPr>
            <p:cNvSpPr/>
            <p:nvPr/>
          </p:nvSpPr>
          <p:spPr>
            <a:xfrm>
              <a:off x="7863243" y="3331415"/>
              <a:ext cx="183000" cy="1716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72000" tIns="72000" rIns="72000" bIns="72000" anchor="ctr" anchorCtr="0">
              <a:noAutofit/>
            </a:bodyPr>
            <a:lstStyle/>
            <a:p>
              <a:pPr marL="0" lvl="0" indent="0" algn="l" rtl="0">
                <a:spcBef>
                  <a:spcPts val="0"/>
                </a:spcBef>
                <a:spcAft>
                  <a:spcPts val="0"/>
                </a:spcAft>
                <a:buNone/>
              </a:pPr>
              <a:endParaRPr/>
            </a:p>
          </p:txBody>
        </p:sp>
        <p:sp>
          <p:nvSpPr>
            <p:cNvPr id="26" name="Google Shape;157;p26">
              <a:extLst>
                <a:ext uri="{FF2B5EF4-FFF2-40B4-BE49-F238E27FC236}">
                  <a16:creationId xmlns:a16="http://schemas.microsoft.com/office/drawing/2014/main" id="{A6158A89-D17B-A3DA-447D-DDA9A3E8C236}"/>
                </a:ext>
              </a:extLst>
            </p:cNvPr>
            <p:cNvSpPr/>
            <p:nvPr/>
          </p:nvSpPr>
          <p:spPr>
            <a:xfrm>
              <a:off x="8311501" y="3151926"/>
              <a:ext cx="183000" cy="1716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72000" tIns="72000" rIns="72000" bIns="72000" anchor="ctr" anchorCtr="0">
              <a:noAutofit/>
            </a:bodyPr>
            <a:lstStyle/>
            <a:p>
              <a:pPr marL="0" lvl="0" indent="0" algn="l" rtl="0">
                <a:spcBef>
                  <a:spcPts val="0"/>
                </a:spcBef>
                <a:spcAft>
                  <a:spcPts val="0"/>
                </a:spcAft>
                <a:buNone/>
              </a:pPr>
              <a:endParaRPr/>
            </a:p>
          </p:txBody>
        </p:sp>
      </p:grpSp>
      <p:grpSp>
        <p:nvGrpSpPr>
          <p:cNvPr id="27" name="Google Shape;158;p26">
            <a:extLst>
              <a:ext uri="{FF2B5EF4-FFF2-40B4-BE49-F238E27FC236}">
                <a16:creationId xmlns:a16="http://schemas.microsoft.com/office/drawing/2014/main" id="{A42FE30B-864F-41A2-E661-2501C0BFDBD0}"/>
              </a:ext>
            </a:extLst>
          </p:cNvPr>
          <p:cNvGrpSpPr/>
          <p:nvPr/>
        </p:nvGrpSpPr>
        <p:grpSpPr>
          <a:xfrm>
            <a:off x="10568672" y="2062679"/>
            <a:ext cx="1315690" cy="1131086"/>
            <a:chOff x="5625245" y="1229830"/>
            <a:chExt cx="659445" cy="703328"/>
          </a:xfrm>
        </p:grpSpPr>
        <p:sp>
          <p:nvSpPr>
            <p:cNvPr id="28" name="Google Shape;159;p26">
              <a:extLst>
                <a:ext uri="{FF2B5EF4-FFF2-40B4-BE49-F238E27FC236}">
                  <a16:creationId xmlns:a16="http://schemas.microsoft.com/office/drawing/2014/main" id="{01DA25A1-F414-9A14-19E1-695286D7D214}"/>
                </a:ext>
              </a:extLst>
            </p:cNvPr>
            <p:cNvSpPr/>
            <p:nvPr/>
          </p:nvSpPr>
          <p:spPr>
            <a:xfrm>
              <a:off x="5625245" y="1229830"/>
              <a:ext cx="329700" cy="351600"/>
            </a:xfrm>
            <a:prstGeom prst="rect">
              <a:avLst/>
            </a:prstGeom>
            <a:solidFill>
              <a:srgbClr val="EEEEEE"/>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a:p>
          </p:txBody>
        </p:sp>
        <p:sp>
          <p:nvSpPr>
            <p:cNvPr id="29" name="Google Shape;160;p26">
              <a:extLst>
                <a:ext uri="{FF2B5EF4-FFF2-40B4-BE49-F238E27FC236}">
                  <a16:creationId xmlns:a16="http://schemas.microsoft.com/office/drawing/2014/main" id="{149C9A7D-473F-4ADF-E44B-0518702EFE26}"/>
                </a:ext>
              </a:extLst>
            </p:cNvPr>
            <p:cNvSpPr/>
            <p:nvPr/>
          </p:nvSpPr>
          <p:spPr>
            <a:xfrm>
              <a:off x="5954989" y="1229830"/>
              <a:ext cx="329700" cy="351600"/>
            </a:xfrm>
            <a:prstGeom prst="rect">
              <a:avLst/>
            </a:prstGeom>
            <a:solidFill>
              <a:srgbClr val="EEEEEE"/>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a:p>
          </p:txBody>
        </p:sp>
        <p:sp>
          <p:nvSpPr>
            <p:cNvPr id="30" name="Google Shape;161;p26">
              <a:extLst>
                <a:ext uri="{FF2B5EF4-FFF2-40B4-BE49-F238E27FC236}">
                  <a16:creationId xmlns:a16="http://schemas.microsoft.com/office/drawing/2014/main" id="{12DE33FE-7DEB-4F1F-3EAA-2C267BF5FB8C}"/>
                </a:ext>
              </a:extLst>
            </p:cNvPr>
            <p:cNvSpPr/>
            <p:nvPr/>
          </p:nvSpPr>
          <p:spPr>
            <a:xfrm>
              <a:off x="5625245" y="1581558"/>
              <a:ext cx="329700" cy="351600"/>
            </a:xfrm>
            <a:prstGeom prst="rect">
              <a:avLst/>
            </a:prstGeom>
            <a:solidFill>
              <a:srgbClr val="EEEEEE"/>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a:p>
          </p:txBody>
        </p:sp>
        <p:sp>
          <p:nvSpPr>
            <p:cNvPr id="31" name="Google Shape;162;p26">
              <a:extLst>
                <a:ext uri="{FF2B5EF4-FFF2-40B4-BE49-F238E27FC236}">
                  <a16:creationId xmlns:a16="http://schemas.microsoft.com/office/drawing/2014/main" id="{B140ADA5-2754-7E76-881B-A89A732E95E3}"/>
                </a:ext>
              </a:extLst>
            </p:cNvPr>
            <p:cNvSpPr/>
            <p:nvPr/>
          </p:nvSpPr>
          <p:spPr>
            <a:xfrm>
              <a:off x="5954989" y="1581558"/>
              <a:ext cx="329700" cy="351600"/>
            </a:xfrm>
            <a:prstGeom prst="rect">
              <a:avLst/>
            </a:prstGeom>
            <a:solidFill>
              <a:srgbClr val="EEEEEE"/>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a:p>
          </p:txBody>
        </p:sp>
        <p:sp>
          <p:nvSpPr>
            <p:cNvPr id="32" name="Google Shape;163;p26">
              <a:extLst>
                <a:ext uri="{FF2B5EF4-FFF2-40B4-BE49-F238E27FC236}">
                  <a16:creationId xmlns:a16="http://schemas.microsoft.com/office/drawing/2014/main" id="{66AAD4C3-4EF1-1647-A079-5170719EDD76}"/>
                </a:ext>
              </a:extLst>
            </p:cNvPr>
            <p:cNvSpPr/>
            <p:nvPr/>
          </p:nvSpPr>
          <p:spPr>
            <a:xfrm>
              <a:off x="5781930" y="1438978"/>
              <a:ext cx="98393" cy="107382"/>
            </a:xfrm>
            <a:custGeom>
              <a:avLst/>
              <a:gdLst/>
              <a:ahLst/>
              <a:cxnLst/>
              <a:rect l="l" t="t" r="r" b="b"/>
              <a:pathLst>
                <a:path w="26521" h="18872" extrusionOk="0">
                  <a:moveTo>
                    <a:pt x="0" y="12241"/>
                  </a:moveTo>
                  <a:lnTo>
                    <a:pt x="7140" y="0"/>
                  </a:lnTo>
                  <a:lnTo>
                    <a:pt x="26521" y="1021"/>
                  </a:lnTo>
                  <a:lnTo>
                    <a:pt x="14791" y="18872"/>
                  </a:lnTo>
                  <a:close/>
                </a:path>
              </a:pathLst>
            </a:custGeom>
            <a:solidFill>
              <a:srgbClr val="B7B7B7"/>
            </a:solidFill>
            <a:ln w="9525" cap="flat" cmpd="sng">
              <a:solidFill>
                <a:srgbClr val="595959"/>
              </a:solidFill>
              <a:prstDash val="solid"/>
              <a:round/>
              <a:headEnd type="none" w="med" len="med"/>
              <a:tailEnd type="none" w="med" len="med"/>
            </a:ln>
          </p:spPr>
          <p:txBody>
            <a:bodyPr/>
            <a:lstStyle/>
            <a:p>
              <a:endParaRPr lang="en-CA"/>
            </a:p>
          </p:txBody>
        </p:sp>
        <p:sp>
          <p:nvSpPr>
            <p:cNvPr id="33" name="Google Shape;164;p26">
              <a:extLst>
                <a:ext uri="{FF2B5EF4-FFF2-40B4-BE49-F238E27FC236}">
                  <a16:creationId xmlns:a16="http://schemas.microsoft.com/office/drawing/2014/main" id="{F7675600-9A5D-8D18-6CEE-4E4BFB873672}"/>
                </a:ext>
              </a:extLst>
            </p:cNvPr>
            <p:cNvSpPr/>
            <p:nvPr/>
          </p:nvSpPr>
          <p:spPr>
            <a:xfrm rot="2700000">
              <a:off x="6070688" y="1721348"/>
              <a:ext cx="98360" cy="107357"/>
            </a:xfrm>
            <a:custGeom>
              <a:avLst/>
              <a:gdLst/>
              <a:ahLst/>
              <a:cxnLst/>
              <a:rect l="l" t="t" r="r" b="b"/>
              <a:pathLst>
                <a:path w="26521" h="18872" extrusionOk="0">
                  <a:moveTo>
                    <a:pt x="0" y="12241"/>
                  </a:moveTo>
                  <a:lnTo>
                    <a:pt x="7140" y="0"/>
                  </a:lnTo>
                  <a:lnTo>
                    <a:pt x="26521" y="1021"/>
                  </a:lnTo>
                  <a:lnTo>
                    <a:pt x="14791" y="18872"/>
                  </a:lnTo>
                  <a:close/>
                </a:path>
              </a:pathLst>
            </a:custGeom>
            <a:solidFill>
              <a:srgbClr val="B7B7B7"/>
            </a:solidFill>
            <a:ln w="9525" cap="flat" cmpd="sng">
              <a:solidFill>
                <a:srgbClr val="595959"/>
              </a:solidFill>
              <a:prstDash val="solid"/>
              <a:round/>
              <a:headEnd type="none" w="med" len="med"/>
              <a:tailEnd type="none" w="med" len="med"/>
            </a:ln>
          </p:spPr>
          <p:txBody>
            <a:bodyPr/>
            <a:lstStyle/>
            <a:p>
              <a:endParaRPr lang="en-CA"/>
            </a:p>
          </p:txBody>
        </p:sp>
        <p:sp>
          <p:nvSpPr>
            <p:cNvPr id="34" name="Google Shape;165;p26">
              <a:extLst>
                <a:ext uri="{FF2B5EF4-FFF2-40B4-BE49-F238E27FC236}">
                  <a16:creationId xmlns:a16="http://schemas.microsoft.com/office/drawing/2014/main" id="{F48989A8-22C3-FE72-BE38-E944817A126E}"/>
                </a:ext>
              </a:extLst>
            </p:cNvPr>
            <p:cNvSpPr/>
            <p:nvPr/>
          </p:nvSpPr>
          <p:spPr>
            <a:xfrm rot="2700000">
              <a:off x="6126488" y="1352002"/>
              <a:ext cx="98360" cy="107357"/>
            </a:xfrm>
            <a:custGeom>
              <a:avLst/>
              <a:gdLst/>
              <a:ahLst/>
              <a:cxnLst/>
              <a:rect l="l" t="t" r="r" b="b"/>
              <a:pathLst>
                <a:path w="26521" h="18872" extrusionOk="0">
                  <a:moveTo>
                    <a:pt x="0" y="12241"/>
                  </a:moveTo>
                  <a:lnTo>
                    <a:pt x="7140" y="0"/>
                  </a:lnTo>
                  <a:lnTo>
                    <a:pt x="26521" y="1021"/>
                  </a:lnTo>
                  <a:lnTo>
                    <a:pt x="14791" y="18872"/>
                  </a:lnTo>
                  <a:close/>
                </a:path>
              </a:pathLst>
            </a:custGeom>
            <a:solidFill>
              <a:srgbClr val="B7B7B7"/>
            </a:solidFill>
            <a:ln w="9525" cap="flat" cmpd="sng">
              <a:solidFill>
                <a:srgbClr val="595959"/>
              </a:solidFill>
              <a:prstDash val="solid"/>
              <a:round/>
              <a:headEnd type="none" w="med" len="med"/>
              <a:tailEnd type="none" w="med" len="med"/>
            </a:ln>
          </p:spPr>
          <p:txBody>
            <a:bodyPr/>
            <a:lstStyle/>
            <a:p>
              <a:endParaRPr lang="en-CA"/>
            </a:p>
          </p:txBody>
        </p:sp>
      </p:grpSp>
      <p:cxnSp>
        <p:nvCxnSpPr>
          <p:cNvPr id="35" name="Google Shape;166;p26">
            <a:extLst>
              <a:ext uri="{FF2B5EF4-FFF2-40B4-BE49-F238E27FC236}">
                <a16:creationId xmlns:a16="http://schemas.microsoft.com/office/drawing/2014/main" id="{97FD8892-A078-D3D7-FC2F-46B13A9C8D29}"/>
              </a:ext>
            </a:extLst>
          </p:cNvPr>
          <p:cNvCxnSpPr/>
          <p:nvPr/>
        </p:nvCxnSpPr>
        <p:spPr>
          <a:xfrm>
            <a:off x="7308044" y="390602"/>
            <a:ext cx="0" cy="6825000"/>
          </a:xfrm>
          <a:prstGeom prst="straightConnector1">
            <a:avLst/>
          </a:prstGeom>
          <a:noFill/>
          <a:ln w="9525" cap="flat" cmpd="sng">
            <a:solidFill>
              <a:srgbClr val="595959"/>
            </a:solidFill>
            <a:prstDash val="dash"/>
            <a:round/>
            <a:headEnd type="none" w="med" len="med"/>
            <a:tailEnd type="none" w="med" len="med"/>
          </a:ln>
        </p:spPr>
      </p:cxnSp>
      <p:sp>
        <p:nvSpPr>
          <p:cNvPr id="36" name="Google Shape;167;p26">
            <a:extLst>
              <a:ext uri="{FF2B5EF4-FFF2-40B4-BE49-F238E27FC236}">
                <a16:creationId xmlns:a16="http://schemas.microsoft.com/office/drawing/2014/main" id="{345EA481-44B5-174E-3DD5-4BADA7C08DD3}"/>
              </a:ext>
            </a:extLst>
          </p:cNvPr>
          <p:cNvSpPr txBox="1"/>
          <p:nvPr/>
        </p:nvSpPr>
        <p:spPr>
          <a:xfrm>
            <a:off x="10569705" y="1275770"/>
            <a:ext cx="1179832" cy="567163"/>
          </a:xfrm>
          <a:prstGeom prst="rect">
            <a:avLst/>
          </a:prstGeom>
          <a:noFill/>
          <a:ln>
            <a:noFill/>
          </a:ln>
        </p:spPr>
        <p:txBody>
          <a:bodyPr spcFirstLastPara="1" wrap="square" lIns="72000" tIns="72000" rIns="72000" bIns="72000" anchor="t" anchorCtr="0">
            <a:noAutofit/>
          </a:bodyPr>
          <a:lstStyle/>
          <a:p>
            <a:pPr marL="0" lvl="0" indent="0" algn="l" rtl="0">
              <a:spcBef>
                <a:spcPts val="0"/>
              </a:spcBef>
              <a:spcAft>
                <a:spcPts val="0"/>
              </a:spcAft>
              <a:buNone/>
            </a:pPr>
            <a:r>
              <a:rPr lang="en-GB" sz="1200">
                <a:solidFill>
                  <a:srgbClr val="000000"/>
                </a:solidFill>
                <a:latin typeface="Open Sans"/>
                <a:ea typeface="Open Sans"/>
                <a:cs typeface="Open Sans"/>
                <a:sym typeface="Open Sans"/>
              </a:rPr>
              <a:t>Single-family homes</a:t>
            </a:r>
            <a:endParaRPr sz="1200">
              <a:solidFill>
                <a:srgbClr val="000000"/>
              </a:solidFill>
              <a:latin typeface="Open Sans"/>
              <a:ea typeface="Open Sans"/>
              <a:cs typeface="Open Sans"/>
              <a:sym typeface="Open Sans"/>
            </a:endParaRPr>
          </a:p>
        </p:txBody>
      </p:sp>
      <p:sp>
        <p:nvSpPr>
          <p:cNvPr id="37" name="Google Shape;168;p26">
            <a:extLst>
              <a:ext uri="{FF2B5EF4-FFF2-40B4-BE49-F238E27FC236}">
                <a16:creationId xmlns:a16="http://schemas.microsoft.com/office/drawing/2014/main" id="{C74785FB-75E6-DCC7-F8B3-8F1E246DC14F}"/>
              </a:ext>
            </a:extLst>
          </p:cNvPr>
          <p:cNvSpPr txBox="1"/>
          <p:nvPr/>
        </p:nvSpPr>
        <p:spPr>
          <a:xfrm>
            <a:off x="9001044" y="1275770"/>
            <a:ext cx="1317122" cy="567163"/>
          </a:xfrm>
          <a:prstGeom prst="rect">
            <a:avLst/>
          </a:prstGeom>
          <a:noFill/>
          <a:ln>
            <a:noFill/>
          </a:ln>
        </p:spPr>
        <p:txBody>
          <a:bodyPr spcFirstLastPara="1" wrap="square" lIns="72000" tIns="72000" rIns="72000" bIns="72000" anchor="t" anchorCtr="0">
            <a:noAutofit/>
          </a:bodyPr>
          <a:lstStyle/>
          <a:p>
            <a:pPr marL="0" lvl="0" indent="0" algn="l" rtl="0">
              <a:spcBef>
                <a:spcPts val="0"/>
              </a:spcBef>
              <a:spcAft>
                <a:spcPts val="0"/>
              </a:spcAft>
              <a:buNone/>
            </a:pPr>
            <a:r>
              <a:rPr lang="en-GB" sz="1200">
                <a:solidFill>
                  <a:srgbClr val="000000"/>
                </a:solidFill>
                <a:latin typeface="Open Sans"/>
                <a:ea typeface="Open Sans"/>
                <a:cs typeface="Open Sans"/>
                <a:sym typeface="Open Sans"/>
              </a:rPr>
              <a:t>Bottom-up densification</a:t>
            </a:r>
            <a:endParaRPr sz="1200">
              <a:solidFill>
                <a:srgbClr val="000000"/>
              </a:solidFill>
              <a:latin typeface="Open Sans"/>
              <a:ea typeface="Open Sans"/>
              <a:cs typeface="Open Sans"/>
              <a:sym typeface="Open Sans"/>
            </a:endParaRPr>
          </a:p>
          <a:p>
            <a:pPr marL="0" lvl="0" indent="0" algn="l" rtl="0">
              <a:spcBef>
                <a:spcPts val="0"/>
              </a:spcBef>
              <a:spcAft>
                <a:spcPts val="0"/>
              </a:spcAft>
              <a:buClr>
                <a:srgbClr val="000000"/>
              </a:buClr>
              <a:buSzPts val="2200"/>
              <a:buFont typeface="Arial"/>
              <a:buNone/>
            </a:pPr>
            <a:r>
              <a:rPr lang="en-GB" sz="1200">
                <a:solidFill>
                  <a:srgbClr val="000000"/>
                </a:solidFill>
                <a:latin typeface="Open Sans"/>
                <a:ea typeface="Open Sans"/>
                <a:cs typeface="Open Sans"/>
                <a:sym typeface="Open Sans"/>
              </a:rPr>
              <a:t>(infill) </a:t>
            </a:r>
            <a:endParaRPr sz="1200">
              <a:solidFill>
                <a:srgbClr val="000000"/>
              </a:solidFill>
              <a:latin typeface="Open Sans"/>
              <a:ea typeface="Open Sans"/>
              <a:cs typeface="Open Sans"/>
              <a:sym typeface="Open Sans"/>
            </a:endParaRPr>
          </a:p>
        </p:txBody>
      </p:sp>
      <p:sp>
        <p:nvSpPr>
          <p:cNvPr id="38" name="Google Shape;169;p26">
            <a:extLst>
              <a:ext uri="{FF2B5EF4-FFF2-40B4-BE49-F238E27FC236}">
                <a16:creationId xmlns:a16="http://schemas.microsoft.com/office/drawing/2014/main" id="{4A3B93E3-6F2B-90BF-B9FC-2156AA05D147}"/>
              </a:ext>
            </a:extLst>
          </p:cNvPr>
          <p:cNvSpPr txBox="1"/>
          <p:nvPr/>
        </p:nvSpPr>
        <p:spPr>
          <a:xfrm>
            <a:off x="7433812" y="1275770"/>
            <a:ext cx="1315692" cy="567163"/>
          </a:xfrm>
          <a:prstGeom prst="rect">
            <a:avLst/>
          </a:prstGeom>
          <a:noFill/>
          <a:ln>
            <a:noFill/>
          </a:ln>
        </p:spPr>
        <p:txBody>
          <a:bodyPr spcFirstLastPara="1" wrap="square" lIns="72000" tIns="72000" rIns="72000" bIns="72000" anchor="t" anchorCtr="0">
            <a:noAutofit/>
          </a:bodyPr>
          <a:lstStyle/>
          <a:p>
            <a:pPr marL="0" lvl="0" indent="0" algn="l" rtl="0">
              <a:spcBef>
                <a:spcPts val="0"/>
              </a:spcBef>
              <a:spcAft>
                <a:spcPts val="0"/>
              </a:spcAft>
              <a:buNone/>
            </a:pPr>
            <a:r>
              <a:rPr lang="en-GB" sz="1200">
                <a:solidFill>
                  <a:srgbClr val="000000"/>
                </a:solidFill>
                <a:latin typeface="Open Sans"/>
                <a:ea typeface="Open Sans"/>
                <a:cs typeface="Open Sans"/>
                <a:sym typeface="Open Sans"/>
              </a:rPr>
              <a:t>New developments</a:t>
            </a:r>
            <a:endParaRPr sz="1200">
              <a:solidFill>
                <a:srgbClr val="000000"/>
              </a:solidFill>
              <a:latin typeface="Open Sans"/>
              <a:ea typeface="Open Sans"/>
              <a:cs typeface="Open Sans"/>
              <a:sym typeface="Open Sans"/>
            </a:endParaRPr>
          </a:p>
        </p:txBody>
      </p:sp>
      <p:sp>
        <p:nvSpPr>
          <p:cNvPr id="39" name="Google Shape;170;p26">
            <a:extLst>
              <a:ext uri="{FF2B5EF4-FFF2-40B4-BE49-F238E27FC236}">
                <a16:creationId xmlns:a16="http://schemas.microsoft.com/office/drawing/2014/main" id="{0348A12F-3BB9-4C4E-4E97-1CF4301C32C4}"/>
              </a:ext>
            </a:extLst>
          </p:cNvPr>
          <p:cNvSpPr txBox="1"/>
          <p:nvPr/>
        </p:nvSpPr>
        <p:spPr>
          <a:xfrm>
            <a:off x="5865151" y="1275770"/>
            <a:ext cx="1317122" cy="567163"/>
          </a:xfrm>
          <a:prstGeom prst="rect">
            <a:avLst/>
          </a:prstGeom>
          <a:noFill/>
          <a:ln>
            <a:noFill/>
          </a:ln>
        </p:spPr>
        <p:txBody>
          <a:bodyPr spcFirstLastPara="1" wrap="square" lIns="72000" tIns="72000" rIns="72000" bIns="72000" anchor="t" anchorCtr="0">
            <a:noAutofit/>
          </a:bodyPr>
          <a:lstStyle/>
          <a:p>
            <a:pPr marL="0" lvl="0" indent="0" algn="l" rtl="0">
              <a:spcBef>
                <a:spcPts val="0"/>
              </a:spcBef>
              <a:spcAft>
                <a:spcPts val="0"/>
              </a:spcAft>
              <a:buNone/>
            </a:pPr>
            <a:r>
              <a:rPr lang="en-GB" sz="1200">
                <a:solidFill>
                  <a:srgbClr val="343434"/>
                </a:solidFill>
                <a:latin typeface="Open Sans"/>
                <a:ea typeface="Open Sans"/>
                <a:cs typeface="Open Sans"/>
                <a:sym typeface="Open Sans"/>
              </a:rPr>
              <a:t>Voluntary relocation</a:t>
            </a:r>
            <a:endParaRPr sz="1200">
              <a:solidFill>
                <a:srgbClr val="343434"/>
              </a:solidFill>
              <a:latin typeface="Open Sans"/>
              <a:ea typeface="Open Sans"/>
              <a:cs typeface="Open Sans"/>
              <a:sym typeface="Open Sans"/>
            </a:endParaRPr>
          </a:p>
        </p:txBody>
      </p:sp>
      <p:sp>
        <p:nvSpPr>
          <p:cNvPr id="40" name="Google Shape;171;p26">
            <a:extLst>
              <a:ext uri="{FF2B5EF4-FFF2-40B4-BE49-F238E27FC236}">
                <a16:creationId xmlns:a16="http://schemas.microsoft.com/office/drawing/2014/main" id="{4C55FC9A-9739-ECAF-3DE2-2E7404335138}"/>
              </a:ext>
            </a:extLst>
          </p:cNvPr>
          <p:cNvSpPr txBox="1"/>
          <p:nvPr/>
        </p:nvSpPr>
        <p:spPr>
          <a:xfrm>
            <a:off x="4291725" y="1275770"/>
            <a:ext cx="1317122" cy="567163"/>
          </a:xfrm>
          <a:prstGeom prst="rect">
            <a:avLst/>
          </a:prstGeom>
          <a:noFill/>
          <a:ln>
            <a:noFill/>
          </a:ln>
        </p:spPr>
        <p:txBody>
          <a:bodyPr spcFirstLastPara="1" wrap="square" lIns="72000" tIns="72000" rIns="72000" bIns="72000" anchor="t" anchorCtr="0">
            <a:noAutofit/>
          </a:bodyPr>
          <a:lstStyle/>
          <a:p>
            <a:pPr marL="0" lvl="0" indent="0" algn="l" rtl="0">
              <a:spcBef>
                <a:spcPts val="0"/>
              </a:spcBef>
              <a:spcAft>
                <a:spcPts val="0"/>
              </a:spcAft>
              <a:buNone/>
            </a:pPr>
            <a:r>
              <a:rPr lang="en-GB" sz="1200">
                <a:solidFill>
                  <a:srgbClr val="343434"/>
                </a:solidFill>
                <a:latin typeface="Open Sans"/>
                <a:ea typeface="Open Sans"/>
                <a:cs typeface="Open Sans"/>
                <a:sym typeface="Open Sans"/>
              </a:rPr>
              <a:t>Land as a resource</a:t>
            </a:r>
            <a:endParaRPr sz="1200">
              <a:solidFill>
                <a:srgbClr val="343434"/>
              </a:solidFill>
              <a:latin typeface="Open Sans"/>
              <a:ea typeface="Open Sans"/>
              <a:cs typeface="Open Sans"/>
              <a:sym typeface="Open Sans"/>
            </a:endParaRPr>
          </a:p>
        </p:txBody>
      </p:sp>
      <p:sp>
        <p:nvSpPr>
          <p:cNvPr id="41" name="Google Shape;172;p26">
            <a:extLst>
              <a:ext uri="{FF2B5EF4-FFF2-40B4-BE49-F238E27FC236}">
                <a16:creationId xmlns:a16="http://schemas.microsoft.com/office/drawing/2014/main" id="{39C70501-7EE4-EB3A-0F17-C04CEB078B13}"/>
              </a:ext>
            </a:extLst>
          </p:cNvPr>
          <p:cNvSpPr txBox="1"/>
          <p:nvPr/>
        </p:nvSpPr>
        <p:spPr>
          <a:xfrm>
            <a:off x="2740844" y="1275770"/>
            <a:ext cx="1315692" cy="567163"/>
          </a:xfrm>
          <a:prstGeom prst="rect">
            <a:avLst/>
          </a:prstGeom>
          <a:noFill/>
          <a:ln>
            <a:noFill/>
          </a:ln>
        </p:spPr>
        <p:txBody>
          <a:bodyPr spcFirstLastPara="1" wrap="square" lIns="72000" tIns="72000" rIns="72000" bIns="72000" anchor="t" anchorCtr="0">
            <a:noAutofit/>
          </a:bodyPr>
          <a:lstStyle/>
          <a:p>
            <a:pPr marL="0" lvl="0" indent="0" algn="l" rtl="0">
              <a:spcBef>
                <a:spcPts val="0"/>
              </a:spcBef>
              <a:spcAft>
                <a:spcPts val="0"/>
              </a:spcAft>
              <a:buNone/>
            </a:pPr>
            <a:r>
              <a:rPr lang="en-GB" sz="1200" i="1">
                <a:solidFill>
                  <a:srgbClr val="343434"/>
                </a:solidFill>
                <a:latin typeface="Open Sans"/>
                <a:ea typeface="Open Sans"/>
                <a:cs typeface="Open Sans"/>
                <a:sym typeface="Open Sans"/>
              </a:rPr>
              <a:t>In-situ</a:t>
            </a:r>
            <a:r>
              <a:rPr lang="en-GB" sz="1200">
                <a:solidFill>
                  <a:srgbClr val="343434"/>
                </a:solidFill>
                <a:latin typeface="Open Sans"/>
                <a:ea typeface="Open Sans"/>
                <a:cs typeface="Open Sans"/>
                <a:sym typeface="Open Sans"/>
              </a:rPr>
              <a:t> upgrading</a:t>
            </a:r>
            <a:endParaRPr sz="1200">
              <a:solidFill>
                <a:srgbClr val="343434"/>
              </a:solidFill>
              <a:latin typeface="Open Sans"/>
              <a:ea typeface="Open Sans"/>
              <a:cs typeface="Open Sans"/>
              <a:sym typeface="Open Sans"/>
            </a:endParaRPr>
          </a:p>
        </p:txBody>
      </p:sp>
      <p:grpSp>
        <p:nvGrpSpPr>
          <p:cNvPr id="42" name="Google Shape;173;p26">
            <a:extLst>
              <a:ext uri="{FF2B5EF4-FFF2-40B4-BE49-F238E27FC236}">
                <a16:creationId xmlns:a16="http://schemas.microsoft.com/office/drawing/2014/main" id="{E870002D-D078-17F4-9E09-79D6767B63AE}"/>
              </a:ext>
            </a:extLst>
          </p:cNvPr>
          <p:cNvGrpSpPr/>
          <p:nvPr/>
        </p:nvGrpSpPr>
        <p:grpSpPr>
          <a:xfrm>
            <a:off x="9001441" y="2062586"/>
            <a:ext cx="1315713" cy="1131048"/>
            <a:chOff x="4575823" y="1216663"/>
            <a:chExt cx="676813" cy="720000"/>
          </a:xfrm>
        </p:grpSpPr>
        <p:sp>
          <p:nvSpPr>
            <p:cNvPr id="43" name="Google Shape;174;p26">
              <a:extLst>
                <a:ext uri="{FF2B5EF4-FFF2-40B4-BE49-F238E27FC236}">
                  <a16:creationId xmlns:a16="http://schemas.microsoft.com/office/drawing/2014/main" id="{D448BC6C-8191-E957-4B80-C99C9B89D83E}"/>
                </a:ext>
              </a:extLst>
            </p:cNvPr>
            <p:cNvSpPr/>
            <p:nvPr/>
          </p:nvSpPr>
          <p:spPr>
            <a:xfrm>
              <a:off x="4575836" y="1216663"/>
              <a:ext cx="676800" cy="720000"/>
            </a:xfrm>
            <a:prstGeom prst="rect">
              <a:avLst/>
            </a:prstGeom>
            <a:solidFill>
              <a:srgbClr val="D9D9D9">
                <a:alpha val="44050"/>
              </a:srgbClr>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a:p>
          </p:txBody>
        </p:sp>
        <p:sp>
          <p:nvSpPr>
            <p:cNvPr id="44" name="Google Shape;175;p26">
              <a:extLst>
                <a:ext uri="{FF2B5EF4-FFF2-40B4-BE49-F238E27FC236}">
                  <a16:creationId xmlns:a16="http://schemas.microsoft.com/office/drawing/2014/main" id="{59EA421C-E672-9B77-3ADD-5814C1BF7E18}"/>
                </a:ext>
              </a:extLst>
            </p:cNvPr>
            <p:cNvSpPr/>
            <p:nvPr/>
          </p:nvSpPr>
          <p:spPr>
            <a:xfrm>
              <a:off x="4817070"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45" name="Google Shape;176;p26">
              <a:extLst>
                <a:ext uri="{FF2B5EF4-FFF2-40B4-BE49-F238E27FC236}">
                  <a16:creationId xmlns:a16="http://schemas.microsoft.com/office/drawing/2014/main" id="{D4F2E2E7-893D-16D4-3C40-5A87B15F2780}"/>
                </a:ext>
              </a:extLst>
            </p:cNvPr>
            <p:cNvSpPr/>
            <p:nvPr/>
          </p:nvSpPr>
          <p:spPr>
            <a:xfrm>
              <a:off x="4590560"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46" name="Google Shape;177;p26">
              <a:extLst>
                <a:ext uri="{FF2B5EF4-FFF2-40B4-BE49-F238E27FC236}">
                  <a16:creationId xmlns:a16="http://schemas.microsoft.com/office/drawing/2014/main" id="{249A1589-D7E1-C139-A41D-F847847DFD58}"/>
                </a:ext>
              </a:extLst>
            </p:cNvPr>
            <p:cNvSpPr/>
            <p:nvPr/>
          </p:nvSpPr>
          <p:spPr>
            <a:xfrm>
              <a:off x="4656466"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47" name="Google Shape;178;p26">
              <a:extLst>
                <a:ext uri="{FF2B5EF4-FFF2-40B4-BE49-F238E27FC236}">
                  <a16:creationId xmlns:a16="http://schemas.microsoft.com/office/drawing/2014/main" id="{8D4B517A-B396-5C91-098C-4F869D6C9661}"/>
                </a:ext>
              </a:extLst>
            </p:cNvPr>
            <p:cNvSpPr/>
            <p:nvPr/>
          </p:nvSpPr>
          <p:spPr>
            <a:xfrm>
              <a:off x="4707744"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48" name="Google Shape;179;p26">
              <a:extLst>
                <a:ext uri="{FF2B5EF4-FFF2-40B4-BE49-F238E27FC236}">
                  <a16:creationId xmlns:a16="http://schemas.microsoft.com/office/drawing/2014/main" id="{9FC0C747-2794-1F98-8701-7FAF5AE14EE5}"/>
                </a:ext>
              </a:extLst>
            </p:cNvPr>
            <p:cNvSpPr/>
            <p:nvPr/>
          </p:nvSpPr>
          <p:spPr>
            <a:xfrm>
              <a:off x="4656466"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49" name="Google Shape;180;p26">
              <a:extLst>
                <a:ext uri="{FF2B5EF4-FFF2-40B4-BE49-F238E27FC236}">
                  <a16:creationId xmlns:a16="http://schemas.microsoft.com/office/drawing/2014/main" id="{0B9772B6-18EF-E489-5D3A-8DAC365A1BF4}"/>
                </a:ext>
              </a:extLst>
            </p:cNvPr>
            <p:cNvSpPr/>
            <p:nvPr/>
          </p:nvSpPr>
          <p:spPr>
            <a:xfrm>
              <a:off x="4707744"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50" name="Google Shape;181;p26">
              <a:extLst>
                <a:ext uri="{FF2B5EF4-FFF2-40B4-BE49-F238E27FC236}">
                  <a16:creationId xmlns:a16="http://schemas.microsoft.com/office/drawing/2014/main" id="{F943D072-B3F6-BE5A-3FC6-1D586CBD737F}"/>
                </a:ext>
              </a:extLst>
            </p:cNvPr>
            <p:cNvSpPr/>
            <p:nvPr/>
          </p:nvSpPr>
          <p:spPr>
            <a:xfrm>
              <a:off x="5039671"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51" name="Google Shape;182;p26">
              <a:extLst>
                <a:ext uri="{FF2B5EF4-FFF2-40B4-BE49-F238E27FC236}">
                  <a16:creationId xmlns:a16="http://schemas.microsoft.com/office/drawing/2014/main" id="{27289ECC-F556-0F12-91A5-D711F82ECCB0}"/>
                </a:ext>
              </a:extLst>
            </p:cNvPr>
            <p:cNvSpPr/>
            <p:nvPr/>
          </p:nvSpPr>
          <p:spPr>
            <a:xfrm>
              <a:off x="5105577"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52" name="Google Shape;183;p26">
              <a:extLst>
                <a:ext uri="{FF2B5EF4-FFF2-40B4-BE49-F238E27FC236}">
                  <a16:creationId xmlns:a16="http://schemas.microsoft.com/office/drawing/2014/main" id="{9174A953-7AF8-C3CC-1903-A84875B0A141}"/>
                </a:ext>
              </a:extLst>
            </p:cNvPr>
            <p:cNvSpPr/>
            <p:nvPr/>
          </p:nvSpPr>
          <p:spPr>
            <a:xfrm>
              <a:off x="4831043"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53" name="Google Shape;184;p26">
              <a:extLst>
                <a:ext uri="{FF2B5EF4-FFF2-40B4-BE49-F238E27FC236}">
                  <a16:creationId xmlns:a16="http://schemas.microsoft.com/office/drawing/2014/main" id="{5C27B354-6559-57A0-847C-F752D0D684AE}"/>
                </a:ext>
              </a:extLst>
            </p:cNvPr>
            <p:cNvSpPr/>
            <p:nvPr/>
          </p:nvSpPr>
          <p:spPr>
            <a:xfrm>
              <a:off x="4896949"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54" name="Google Shape;185;p26">
              <a:extLst>
                <a:ext uri="{FF2B5EF4-FFF2-40B4-BE49-F238E27FC236}">
                  <a16:creationId xmlns:a16="http://schemas.microsoft.com/office/drawing/2014/main" id="{FA92DD92-358B-AD3A-1706-2853C302C8F2}"/>
                </a:ext>
              </a:extLst>
            </p:cNvPr>
            <p:cNvSpPr/>
            <p:nvPr/>
          </p:nvSpPr>
          <p:spPr>
            <a:xfrm>
              <a:off x="4948227"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55" name="Google Shape;186;p26">
              <a:extLst>
                <a:ext uri="{FF2B5EF4-FFF2-40B4-BE49-F238E27FC236}">
                  <a16:creationId xmlns:a16="http://schemas.microsoft.com/office/drawing/2014/main" id="{265350F4-D9E3-DFA1-C938-623E3D82D73B}"/>
                </a:ext>
              </a:extLst>
            </p:cNvPr>
            <p:cNvSpPr/>
            <p:nvPr/>
          </p:nvSpPr>
          <p:spPr>
            <a:xfrm>
              <a:off x="4575823" y="1394085"/>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56" name="Google Shape;187;p26">
              <a:extLst>
                <a:ext uri="{FF2B5EF4-FFF2-40B4-BE49-F238E27FC236}">
                  <a16:creationId xmlns:a16="http://schemas.microsoft.com/office/drawing/2014/main" id="{AEBE3E30-2CF5-C67B-5735-DB1EAD12AB6F}"/>
                </a:ext>
              </a:extLst>
            </p:cNvPr>
            <p:cNvSpPr/>
            <p:nvPr/>
          </p:nvSpPr>
          <p:spPr>
            <a:xfrm>
              <a:off x="4575823"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57" name="Google Shape;188;p26">
              <a:extLst>
                <a:ext uri="{FF2B5EF4-FFF2-40B4-BE49-F238E27FC236}">
                  <a16:creationId xmlns:a16="http://schemas.microsoft.com/office/drawing/2014/main" id="{8962D43B-64F4-181A-FC7C-F753360A5F21}"/>
                </a:ext>
              </a:extLst>
            </p:cNvPr>
            <p:cNvSpPr/>
            <p:nvPr/>
          </p:nvSpPr>
          <p:spPr>
            <a:xfrm>
              <a:off x="4575823"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58" name="Google Shape;189;p26">
              <a:extLst>
                <a:ext uri="{FF2B5EF4-FFF2-40B4-BE49-F238E27FC236}">
                  <a16:creationId xmlns:a16="http://schemas.microsoft.com/office/drawing/2014/main" id="{B7A710D5-F032-C349-D1F6-DB01A232856B}"/>
                </a:ext>
              </a:extLst>
            </p:cNvPr>
            <p:cNvSpPr/>
            <p:nvPr/>
          </p:nvSpPr>
          <p:spPr>
            <a:xfrm>
              <a:off x="4817070"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59" name="Google Shape;190;p26">
              <a:extLst>
                <a:ext uri="{FF2B5EF4-FFF2-40B4-BE49-F238E27FC236}">
                  <a16:creationId xmlns:a16="http://schemas.microsoft.com/office/drawing/2014/main" id="{52656F8C-377D-1A96-50BF-B352E171EA59}"/>
                </a:ext>
              </a:extLst>
            </p:cNvPr>
            <p:cNvSpPr/>
            <p:nvPr/>
          </p:nvSpPr>
          <p:spPr>
            <a:xfrm>
              <a:off x="5169414"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60" name="Google Shape;191;p26">
              <a:extLst>
                <a:ext uri="{FF2B5EF4-FFF2-40B4-BE49-F238E27FC236}">
                  <a16:creationId xmlns:a16="http://schemas.microsoft.com/office/drawing/2014/main" id="{29569DFB-AB2F-8B1A-E57E-A45982DBBE2C}"/>
                </a:ext>
              </a:extLst>
            </p:cNvPr>
            <p:cNvSpPr/>
            <p:nvPr/>
          </p:nvSpPr>
          <p:spPr>
            <a:xfrm>
              <a:off x="516941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61" name="Google Shape;192;p26">
              <a:extLst>
                <a:ext uri="{FF2B5EF4-FFF2-40B4-BE49-F238E27FC236}">
                  <a16:creationId xmlns:a16="http://schemas.microsoft.com/office/drawing/2014/main" id="{BD185217-46DB-D70C-4664-95B9815A1361}"/>
                </a:ext>
              </a:extLst>
            </p:cNvPr>
            <p:cNvSpPr/>
            <p:nvPr/>
          </p:nvSpPr>
          <p:spPr>
            <a:xfrm>
              <a:off x="4896944" y="163478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62" name="Google Shape;193;p26">
              <a:extLst>
                <a:ext uri="{FF2B5EF4-FFF2-40B4-BE49-F238E27FC236}">
                  <a16:creationId xmlns:a16="http://schemas.microsoft.com/office/drawing/2014/main" id="{A54B2D2E-E5C5-5332-34FF-57826290F9F0}"/>
                </a:ext>
              </a:extLst>
            </p:cNvPr>
            <p:cNvSpPr/>
            <p:nvPr/>
          </p:nvSpPr>
          <p:spPr>
            <a:xfrm>
              <a:off x="4896944" y="1700689"/>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63" name="Google Shape;194;p26">
              <a:extLst>
                <a:ext uri="{FF2B5EF4-FFF2-40B4-BE49-F238E27FC236}">
                  <a16:creationId xmlns:a16="http://schemas.microsoft.com/office/drawing/2014/main" id="{F3DB0BFD-FE01-986C-DE5C-D095A5F8DAD0}"/>
                </a:ext>
              </a:extLst>
            </p:cNvPr>
            <p:cNvSpPr/>
            <p:nvPr/>
          </p:nvSpPr>
          <p:spPr>
            <a:xfrm>
              <a:off x="4831038" y="163478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64" name="Google Shape;195;p26">
              <a:extLst>
                <a:ext uri="{FF2B5EF4-FFF2-40B4-BE49-F238E27FC236}">
                  <a16:creationId xmlns:a16="http://schemas.microsoft.com/office/drawing/2014/main" id="{DFB36F24-A749-1992-DBCF-FDF35E538D7E}"/>
                </a:ext>
              </a:extLst>
            </p:cNvPr>
            <p:cNvSpPr/>
            <p:nvPr/>
          </p:nvSpPr>
          <p:spPr>
            <a:xfrm>
              <a:off x="5103508"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65" name="Google Shape;196;p26">
              <a:extLst>
                <a:ext uri="{FF2B5EF4-FFF2-40B4-BE49-F238E27FC236}">
                  <a16:creationId xmlns:a16="http://schemas.microsoft.com/office/drawing/2014/main" id="{561B9FBD-47E2-5FEC-1543-8FD6B775DA16}"/>
                </a:ext>
              </a:extLst>
            </p:cNvPr>
            <p:cNvSpPr/>
            <p:nvPr/>
          </p:nvSpPr>
          <p:spPr>
            <a:xfrm>
              <a:off x="5169414"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66" name="Google Shape;197;p26">
              <a:extLst>
                <a:ext uri="{FF2B5EF4-FFF2-40B4-BE49-F238E27FC236}">
                  <a16:creationId xmlns:a16="http://schemas.microsoft.com/office/drawing/2014/main" id="{7417FA93-33E9-FFDE-E281-A76D4BA14059}"/>
                </a:ext>
              </a:extLst>
            </p:cNvPr>
            <p:cNvSpPr/>
            <p:nvPr/>
          </p:nvSpPr>
          <p:spPr>
            <a:xfrm>
              <a:off x="4831043"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67" name="Google Shape;198;p26">
              <a:extLst>
                <a:ext uri="{FF2B5EF4-FFF2-40B4-BE49-F238E27FC236}">
                  <a16:creationId xmlns:a16="http://schemas.microsoft.com/office/drawing/2014/main" id="{3FFAD20A-C8EA-FC57-2FAD-68F3BB7593CA}"/>
                </a:ext>
              </a:extLst>
            </p:cNvPr>
            <p:cNvSpPr/>
            <p:nvPr/>
          </p:nvSpPr>
          <p:spPr>
            <a:xfrm>
              <a:off x="4896949"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68" name="Google Shape;199;p26">
              <a:extLst>
                <a:ext uri="{FF2B5EF4-FFF2-40B4-BE49-F238E27FC236}">
                  <a16:creationId xmlns:a16="http://schemas.microsoft.com/office/drawing/2014/main" id="{2CF38189-2666-2AA8-64DD-AA73506661F2}"/>
                </a:ext>
              </a:extLst>
            </p:cNvPr>
            <p:cNvSpPr/>
            <p:nvPr/>
          </p:nvSpPr>
          <p:spPr>
            <a:xfrm>
              <a:off x="4765137"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69" name="Google Shape;200;p26">
              <a:extLst>
                <a:ext uri="{FF2B5EF4-FFF2-40B4-BE49-F238E27FC236}">
                  <a16:creationId xmlns:a16="http://schemas.microsoft.com/office/drawing/2014/main" id="{6591F6E1-EAFD-3EFC-36A0-AB396F59E3D5}"/>
                </a:ext>
              </a:extLst>
            </p:cNvPr>
            <p:cNvSpPr/>
            <p:nvPr/>
          </p:nvSpPr>
          <p:spPr>
            <a:xfrm>
              <a:off x="499427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grpSp>
        <p:nvGrpSpPr>
          <p:cNvPr id="70" name="Google Shape;201;p26">
            <a:extLst>
              <a:ext uri="{FF2B5EF4-FFF2-40B4-BE49-F238E27FC236}">
                <a16:creationId xmlns:a16="http://schemas.microsoft.com/office/drawing/2014/main" id="{E0DB34EB-D745-FCE4-F16D-C5AA51614ABB}"/>
              </a:ext>
            </a:extLst>
          </p:cNvPr>
          <p:cNvGrpSpPr/>
          <p:nvPr/>
        </p:nvGrpSpPr>
        <p:grpSpPr>
          <a:xfrm>
            <a:off x="9001282" y="3783771"/>
            <a:ext cx="1315701" cy="1131022"/>
            <a:chOff x="4598414" y="2227926"/>
            <a:chExt cx="661663" cy="703527"/>
          </a:xfrm>
        </p:grpSpPr>
        <p:sp>
          <p:nvSpPr>
            <p:cNvPr id="71" name="Google Shape;202;p26">
              <a:extLst>
                <a:ext uri="{FF2B5EF4-FFF2-40B4-BE49-F238E27FC236}">
                  <a16:creationId xmlns:a16="http://schemas.microsoft.com/office/drawing/2014/main" id="{14EA9F38-674A-770C-CA7F-FA3A0D7B83B6}"/>
                </a:ext>
              </a:extLst>
            </p:cNvPr>
            <p:cNvSpPr/>
            <p:nvPr/>
          </p:nvSpPr>
          <p:spPr>
            <a:xfrm>
              <a:off x="4598424" y="2227926"/>
              <a:ext cx="659400" cy="703500"/>
            </a:xfrm>
            <a:prstGeom prst="rect">
              <a:avLst/>
            </a:prstGeom>
            <a:solidFill>
              <a:srgbClr val="D9D9D9">
                <a:alpha val="44050"/>
              </a:srgbClr>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a:p>
          </p:txBody>
        </p:sp>
        <p:sp>
          <p:nvSpPr>
            <p:cNvPr id="72" name="Google Shape;203;p26">
              <a:extLst>
                <a:ext uri="{FF2B5EF4-FFF2-40B4-BE49-F238E27FC236}">
                  <a16:creationId xmlns:a16="http://schemas.microsoft.com/office/drawing/2014/main" id="{BDDBD293-8B8B-AEB0-137C-A75EED514D39}"/>
                </a:ext>
              </a:extLst>
            </p:cNvPr>
            <p:cNvSpPr/>
            <p:nvPr/>
          </p:nvSpPr>
          <p:spPr>
            <a:xfrm>
              <a:off x="4839670" y="2227926"/>
              <a:ext cx="131700" cy="1317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73" name="Google Shape;204;p26">
              <a:extLst>
                <a:ext uri="{FF2B5EF4-FFF2-40B4-BE49-F238E27FC236}">
                  <a16:creationId xmlns:a16="http://schemas.microsoft.com/office/drawing/2014/main" id="{886F3190-92A0-266B-9886-81EB8FA34D50}"/>
                </a:ext>
              </a:extLst>
            </p:cNvPr>
            <p:cNvSpPr/>
            <p:nvPr/>
          </p:nvSpPr>
          <p:spPr>
            <a:xfrm>
              <a:off x="4613157" y="2513732"/>
              <a:ext cx="66000" cy="1455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74" name="Google Shape;205;p26">
              <a:extLst>
                <a:ext uri="{FF2B5EF4-FFF2-40B4-BE49-F238E27FC236}">
                  <a16:creationId xmlns:a16="http://schemas.microsoft.com/office/drawing/2014/main" id="{5F3D217A-232B-5696-BACF-640E82A6F389}"/>
                </a:ext>
              </a:extLst>
            </p:cNvPr>
            <p:cNvSpPr/>
            <p:nvPr/>
          </p:nvSpPr>
          <p:spPr>
            <a:xfrm>
              <a:off x="4679066" y="251373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75" name="Google Shape;206;p26">
              <a:extLst>
                <a:ext uri="{FF2B5EF4-FFF2-40B4-BE49-F238E27FC236}">
                  <a16:creationId xmlns:a16="http://schemas.microsoft.com/office/drawing/2014/main" id="{6CD81C2A-8800-34C4-84AD-D59EF8B8B6F4}"/>
                </a:ext>
              </a:extLst>
            </p:cNvPr>
            <p:cNvSpPr/>
            <p:nvPr/>
          </p:nvSpPr>
          <p:spPr>
            <a:xfrm>
              <a:off x="4730344" y="251373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76" name="Google Shape;207;p26">
              <a:extLst>
                <a:ext uri="{FF2B5EF4-FFF2-40B4-BE49-F238E27FC236}">
                  <a16:creationId xmlns:a16="http://schemas.microsoft.com/office/drawing/2014/main" id="{77B36A3D-4BF2-353D-6AB7-DA597D2FCE4D}"/>
                </a:ext>
              </a:extLst>
            </p:cNvPr>
            <p:cNvSpPr/>
            <p:nvPr/>
          </p:nvSpPr>
          <p:spPr>
            <a:xfrm>
              <a:off x="4599491" y="2722555"/>
              <a:ext cx="145500" cy="204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77" name="Google Shape;208;p26">
              <a:extLst>
                <a:ext uri="{FF2B5EF4-FFF2-40B4-BE49-F238E27FC236}">
                  <a16:creationId xmlns:a16="http://schemas.microsoft.com/office/drawing/2014/main" id="{B418B9FE-D38A-E754-629E-1715A71BF168}"/>
                </a:ext>
              </a:extLst>
            </p:cNvPr>
            <p:cNvSpPr/>
            <p:nvPr/>
          </p:nvSpPr>
          <p:spPr>
            <a:xfrm>
              <a:off x="4730344" y="272255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78" name="Google Shape;209;p26">
              <a:extLst>
                <a:ext uri="{FF2B5EF4-FFF2-40B4-BE49-F238E27FC236}">
                  <a16:creationId xmlns:a16="http://schemas.microsoft.com/office/drawing/2014/main" id="{68D17CC3-4F7C-6474-AC5D-211C46B48400}"/>
                </a:ext>
              </a:extLst>
            </p:cNvPr>
            <p:cNvSpPr/>
            <p:nvPr/>
          </p:nvSpPr>
          <p:spPr>
            <a:xfrm>
              <a:off x="5062271" y="268486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79" name="Google Shape;210;p26">
              <a:extLst>
                <a:ext uri="{FF2B5EF4-FFF2-40B4-BE49-F238E27FC236}">
                  <a16:creationId xmlns:a16="http://schemas.microsoft.com/office/drawing/2014/main" id="{7841D0BF-1CD0-5A10-FF8D-B8C81E151F14}"/>
                </a:ext>
              </a:extLst>
            </p:cNvPr>
            <p:cNvSpPr/>
            <p:nvPr/>
          </p:nvSpPr>
          <p:spPr>
            <a:xfrm>
              <a:off x="5128173" y="2614149"/>
              <a:ext cx="131700" cy="1317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80" name="Google Shape;211;p26">
              <a:extLst>
                <a:ext uri="{FF2B5EF4-FFF2-40B4-BE49-F238E27FC236}">
                  <a16:creationId xmlns:a16="http://schemas.microsoft.com/office/drawing/2014/main" id="{2C60DDDC-4FF1-1B6F-72AC-4495F08736B9}"/>
                </a:ext>
              </a:extLst>
            </p:cNvPr>
            <p:cNvSpPr/>
            <p:nvPr/>
          </p:nvSpPr>
          <p:spPr>
            <a:xfrm>
              <a:off x="4853640" y="2434206"/>
              <a:ext cx="66000" cy="1455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81" name="Google Shape;212;p26">
              <a:extLst>
                <a:ext uri="{FF2B5EF4-FFF2-40B4-BE49-F238E27FC236}">
                  <a16:creationId xmlns:a16="http://schemas.microsoft.com/office/drawing/2014/main" id="{24599365-CB37-6042-FEFB-6B60FC46C6FC}"/>
                </a:ext>
              </a:extLst>
            </p:cNvPr>
            <p:cNvSpPr/>
            <p:nvPr/>
          </p:nvSpPr>
          <p:spPr>
            <a:xfrm>
              <a:off x="4919549" y="251373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82" name="Google Shape;213;p26">
              <a:extLst>
                <a:ext uri="{FF2B5EF4-FFF2-40B4-BE49-F238E27FC236}">
                  <a16:creationId xmlns:a16="http://schemas.microsoft.com/office/drawing/2014/main" id="{06C19494-75DE-6E25-1988-4D24DC9A4FC4}"/>
                </a:ext>
              </a:extLst>
            </p:cNvPr>
            <p:cNvSpPr/>
            <p:nvPr/>
          </p:nvSpPr>
          <p:spPr>
            <a:xfrm>
              <a:off x="4970827" y="251373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83" name="Google Shape;214;p26">
              <a:extLst>
                <a:ext uri="{FF2B5EF4-FFF2-40B4-BE49-F238E27FC236}">
                  <a16:creationId xmlns:a16="http://schemas.microsoft.com/office/drawing/2014/main" id="{B14E3D16-E510-6C7F-861F-5741ABCDC8EE}"/>
                </a:ext>
              </a:extLst>
            </p:cNvPr>
            <p:cNvSpPr/>
            <p:nvPr/>
          </p:nvSpPr>
          <p:spPr>
            <a:xfrm>
              <a:off x="4598420" y="2296931"/>
              <a:ext cx="131700" cy="1317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84" name="Google Shape;215;p26">
              <a:extLst>
                <a:ext uri="{FF2B5EF4-FFF2-40B4-BE49-F238E27FC236}">
                  <a16:creationId xmlns:a16="http://schemas.microsoft.com/office/drawing/2014/main" id="{076CAA6D-A1BE-B56E-4792-5A8DD706A074}"/>
                </a:ext>
              </a:extLst>
            </p:cNvPr>
            <p:cNvSpPr/>
            <p:nvPr/>
          </p:nvSpPr>
          <p:spPr>
            <a:xfrm>
              <a:off x="4598414" y="2227926"/>
              <a:ext cx="1818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85" name="Google Shape;216;p26">
              <a:extLst>
                <a:ext uri="{FF2B5EF4-FFF2-40B4-BE49-F238E27FC236}">
                  <a16:creationId xmlns:a16="http://schemas.microsoft.com/office/drawing/2014/main" id="{25E39D6D-3697-B5AB-A740-6039A20C8F9B}"/>
                </a:ext>
              </a:extLst>
            </p:cNvPr>
            <p:cNvSpPr/>
            <p:nvPr/>
          </p:nvSpPr>
          <p:spPr>
            <a:xfrm>
              <a:off x="5194078" y="222792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86" name="Google Shape;217;p26">
              <a:extLst>
                <a:ext uri="{FF2B5EF4-FFF2-40B4-BE49-F238E27FC236}">
                  <a16:creationId xmlns:a16="http://schemas.microsoft.com/office/drawing/2014/main" id="{F5C1B00C-D93C-6223-BCF4-5A800523E5F7}"/>
                </a:ext>
              </a:extLst>
            </p:cNvPr>
            <p:cNvSpPr/>
            <p:nvPr/>
          </p:nvSpPr>
          <p:spPr>
            <a:xfrm>
              <a:off x="5128173" y="2296932"/>
              <a:ext cx="131700" cy="1317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87" name="Google Shape;218;p26">
              <a:extLst>
                <a:ext uri="{FF2B5EF4-FFF2-40B4-BE49-F238E27FC236}">
                  <a16:creationId xmlns:a16="http://schemas.microsoft.com/office/drawing/2014/main" id="{1FD4CA37-1F1C-3A9A-09A1-32A2CCB50411}"/>
                </a:ext>
              </a:extLst>
            </p:cNvPr>
            <p:cNvSpPr/>
            <p:nvPr/>
          </p:nvSpPr>
          <p:spPr>
            <a:xfrm>
              <a:off x="4919544" y="264603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88" name="Google Shape;219;p26">
              <a:extLst>
                <a:ext uri="{FF2B5EF4-FFF2-40B4-BE49-F238E27FC236}">
                  <a16:creationId xmlns:a16="http://schemas.microsoft.com/office/drawing/2014/main" id="{BC22BDFA-727E-35F1-228C-8C7C89DD61F9}"/>
                </a:ext>
              </a:extLst>
            </p:cNvPr>
            <p:cNvSpPr/>
            <p:nvPr/>
          </p:nvSpPr>
          <p:spPr>
            <a:xfrm>
              <a:off x="4919544" y="2711939"/>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89" name="Google Shape;220;p26">
              <a:extLst>
                <a:ext uri="{FF2B5EF4-FFF2-40B4-BE49-F238E27FC236}">
                  <a16:creationId xmlns:a16="http://schemas.microsoft.com/office/drawing/2014/main" id="{20A0B333-903A-C42E-2191-D8833C03FC9E}"/>
                </a:ext>
              </a:extLst>
            </p:cNvPr>
            <p:cNvSpPr/>
            <p:nvPr/>
          </p:nvSpPr>
          <p:spPr>
            <a:xfrm>
              <a:off x="4853638" y="264603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90" name="Google Shape;221;p26">
              <a:extLst>
                <a:ext uri="{FF2B5EF4-FFF2-40B4-BE49-F238E27FC236}">
                  <a16:creationId xmlns:a16="http://schemas.microsoft.com/office/drawing/2014/main" id="{877CA38E-6030-C635-0841-08521AE249F7}"/>
                </a:ext>
              </a:extLst>
            </p:cNvPr>
            <p:cNvSpPr/>
            <p:nvPr/>
          </p:nvSpPr>
          <p:spPr>
            <a:xfrm>
              <a:off x="5128171" y="2799552"/>
              <a:ext cx="131700" cy="1317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91" name="Google Shape;222;p26">
              <a:extLst>
                <a:ext uri="{FF2B5EF4-FFF2-40B4-BE49-F238E27FC236}">
                  <a16:creationId xmlns:a16="http://schemas.microsoft.com/office/drawing/2014/main" id="{3420BB76-6B17-FC64-608E-28DAB188DCEB}"/>
                </a:ext>
              </a:extLst>
            </p:cNvPr>
            <p:cNvSpPr/>
            <p:nvPr/>
          </p:nvSpPr>
          <p:spPr>
            <a:xfrm>
              <a:off x="4853643" y="286545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92" name="Google Shape;223;p26">
              <a:extLst>
                <a:ext uri="{FF2B5EF4-FFF2-40B4-BE49-F238E27FC236}">
                  <a16:creationId xmlns:a16="http://schemas.microsoft.com/office/drawing/2014/main" id="{33C2B5A6-E8D3-99B3-B153-9E4E7FFA829E}"/>
                </a:ext>
              </a:extLst>
            </p:cNvPr>
            <p:cNvSpPr/>
            <p:nvPr/>
          </p:nvSpPr>
          <p:spPr>
            <a:xfrm>
              <a:off x="4919549" y="286545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93" name="Google Shape;224;p26">
              <a:extLst>
                <a:ext uri="{FF2B5EF4-FFF2-40B4-BE49-F238E27FC236}">
                  <a16:creationId xmlns:a16="http://schemas.microsoft.com/office/drawing/2014/main" id="{409993A9-2A0B-6A77-898E-A2EB35711758}"/>
                </a:ext>
              </a:extLst>
            </p:cNvPr>
            <p:cNvSpPr/>
            <p:nvPr/>
          </p:nvSpPr>
          <p:spPr>
            <a:xfrm>
              <a:off x="4787737" y="286545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94" name="Google Shape;225;p26">
              <a:extLst>
                <a:ext uri="{FF2B5EF4-FFF2-40B4-BE49-F238E27FC236}">
                  <a16:creationId xmlns:a16="http://schemas.microsoft.com/office/drawing/2014/main" id="{959920A1-DE65-5060-FC3E-0ACB91364FB2}"/>
                </a:ext>
              </a:extLst>
            </p:cNvPr>
            <p:cNvSpPr/>
            <p:nvPr/>
          </p:nvSpPr>
          <p:spPr>
            <a:xfrm>
              <a:off x="5016874" y="229693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95" name="Google Shape;226;p26">
              <a:extLst>
                <a:ext uri="{FF2B5EF4-FFF2-40B4-BE49-F238E27FC236}">
                  <a16:creationId xmlns:a16="http://schemas.microsoft.com/office/drawing/2014/main" id="{51C8AA02-7E2B-FDA1-5882-D6A86997815A}"/>
                </a:ext>
              </a:extLst>
            </p:cNvPr>
            <p:cNvSpPr/>
            <p:nvPr/>
          </p:nvSpPr>
          <p:spPr>
            <a:xfrm>
              <a:off x="5128171" y="2428741"/>
              <a:ext cx="79200" cy="1317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grpSp>
        <p:nvGrpSpPr>
          <p:cNvPr id="96" name="Google Shape;227;p26">
            <a:extLst>
              <a:ext uri="{FF2B5EF4-FFF2-40B4-BE49-F238E27FC236}">
                <a16:creationId xmlns:a16="http://schemas.microsoft.com/office/drawing/2014/main" id="{88BAB5A1-E53D-7BDA-4AFE-FF99A1D3095B}"/>
              </a:ext>
            </a:extLst>
          </p:cNvPr>
          <p:cNvGrpSpPr/>
          <p:nvPr/>
        </p:nvGrpSpPr>
        <p:grpSpPr>
          <a:xfrm>
            <a:off x="7433882" y="3785320"/>
            <a:ext cx="1315710" cy="1131142"/>
            <a:chOff x="9937223" y="6120000"/>
            <a:chExt cx="1801200" cy="1800150"/>
          </a:xfrm>
        </p:grpSpPr>
        <p:sp>
          <p:nvSpPr>
            <p:cNvPr id="97" name="Google Shape;228;p26">
              <a:extLst>
                <a:ext uri="{FF2B5EF4-FFF2-40B4-BE49-F238E27FC236}">
                  <a16:creationId xmlns:a16="http://schemas.microsoft.com/office/drawing/2014/main" id="{47675D96-2068-4E68-9763-C1E594C0E5D4}"/>
                </a:ext>
              </a:extLst>
            </p:cNvPr>
            <p:cNvSpPr/>
            <p:nvPr/>
          </p:nvSpPr>
          <p:spPr>
            <a:xfrm>
              <a:off x="9937223" y="6120000"/>
              <a:ext cx="1801200" cy="1800000"/>
            </a:xfrm>
            <a:prstGeom prst="rect">
              <a:avLst/>
            </a:prstGeom>
            <a:solidFill>
              <a:srgbClr val="D9D9D9">
                <a:alpha val="44050"/>
              </a:srgbClr>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a:p>
          </p:txBody>
        </p:sp>
        <p:sp>
          <p:nvSpPr>
            <p:cNvPr id="98" name="Google Shape;229;p26">
              <a:extLst>
                <a:ext uri="{FF2B5EF4-FFF2-40B4-BE49-F238E27FC236}">
                  <a16:creationId xmlns:a16="http://schemas.microsoft.com/office/drawing/2014/main" id="{0A9778B8-1C08-6557-8DEA-E239A1AEF2E4}"/>
                </a:ext>
              </a:extLst>
            </p:cNvPr>
            <p:cNvSpPr/>
            <p:nvPr/>
          </p:nvSpPr>
          <p:spPr>
            <a:xfrm>
              <a:off x="9937223" y="6120000"/>
              <a:ext cx="252000" cy="36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99" name="Google Shape;230;p26">
              <a:extLst>
                <a:ext uri="{FF2B5EF4-FFF2-40B4-BE49-F238E27FC236}">
                  <a16:creationId xmlns:a16="http://schemas.microsoft.com/office/drawing/2014/main" id="{C3832CAE-B137-E3D9-46D1-033C92E2B7FB}"/>
                </a:ext>
              </a:extLst>
            </p:cNvPr>
            <p:cNvSpPr/>
            <p:nvPr/>
          </p:nvSpPr>
          <p:spPr>
            <a:xfrm>
              <a:off x="9937223" y="6479981"/>
              <a:ext cx="252000" cy="18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00" name="Google Shape;231;p26">
              <a:extLst>
                <a:ext uri="{FF2B5EF4-FFF2-40B4-BE49-F238E27FC236}">
                  <a16:creationId xmlns:a16="http://schemas.microsoft.com/office/drawing/2014/main" id="{F4998D49-B9D3-10CA-C6FF-3E0DB9B387A0}"/>
                </a:ext>
              </a:extLst>
            </p:cNvPr>
            <p:cNvSpPr/>
            <p:nvPr/>
          </p:nvSpPr>
          <p:spPr>
            <a:xfrm>
              <a:off x="9937223" y="6654956"/>
              <a:ext cx="252000" cy="18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01" name="Google Shape;232;p26">
              <a:extLst>
                <a:ext uri="{FF2B5EF4-FFF2-40B4-BE49-F238E27FC236}">
                  <a16:creationId xmlns:a16="http://schemas.microsoft.com/office/drawing/2014/main" id="{BEC4445E-6DB4-61F3-84AB-5C95BC511780}"/>
                </a:ext>
              </a:extLst>
            </p:cNvPr>
            <p:cNvSpPr/>
            <p:nvPr/>
          </p:nvSpPr>
          <p:spPr>
            <a:xfrm>
              <a:off x="9937223" y="6824706"/>
              <a:ext cx="252000" cy="18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02" name="Google Shape;233;p26">
              <a:extLst>
                <a:ext uri="{FF2B5EF4-FFF2-40B4-BE49-F238E27FC236}">
                  <a16:creationId xmlns:a16="http://schemas.microsoft.com/office/drawing/2014/main" id="{6A853908-E48A-696C-9BC7-96E9E592F385}"/>
                </a:ext>
              </a:extLst>
            </p:cNvPr>
            <p:cNvSpPr/>
            <p:nvPr/>
          </p:nvSpPr>
          <p:spPr>
            <a:xfrm>
              <a:off x="9937223" y="7304731"/>
              <a:ext cx="252000" cy="18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03" name="Google Shape;234;p26">
              <a:extLst>
                <a:ext uri="{FF2B5EF4-FFF2-40B4-BE49-F238E27FC236}">
                  <a16:creationId xmlns:a16="http://schemas.microsoft.com/office/drawing/2014/main" id="{DF247471-0393-1A46-48A9-57076C611E98}"/>
                </a:ext>
              </a:extLst>
            </p:cNvPr>
            <p:cNvSpPr/>
            <p:nvPr/>
          </p:nvSpPr>
          <p:spPr>
            <a:xfrm>
              <a:off x="9937223" y="7489756"/>
              <a:ext cx="252000" cy="18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04" name="Google Shape;235;p26">
              <a:extLst>
                <a:ext uri="{FF2B5EF4-FFF2-40B4-BE49-F238E27FC236}">
                  <a16:creationId xmlns:a16="http://schemas.microsoft.com/office/drawing/2014/main" id="{53878A25-A552-891A-C611-F081C390CFC8}"/>
                </a:ext>
              </a:extLst>
            </p:cNvPr>
            <p:cNvSpPr/>
            <p:nvPr/>
          </p:nvSpPr>
          <p:spPr>
            <a:xfrm>
              <a:off x="10189232" y="6120000"/>
              <a:ext cx="180000" cy="252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05" name="Google Shape;236;p26">
              <a:extLst>
                <a:ext uri="{FF2B5EF4-FFF2-40B4-BE49-F238E27FC236}">
                  <a16:creationId xmlns:a16="http://schemas.microsoft.com/office/drawing/2014/main" id="{5CF2B04E-AA26-B7E5-1580-4BF6AE8C8E8F}"/>
                </a:ext>
              </a:extLst>
            </p:cNvPr>
            <p:cNvSpPr/>
            <p:nvPr/>
          </p:nvSpPr>
          <p:spPr>
            <a:xfrm>
              <a:off x="10369232" y="6120000"/>
              <a:ext cx="180000" cy="252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06" name="Google Shape;237;p26">
              <a:extLst>
                <a:ext uri="{FF2B5EF4-FFF2-40B4-BE49-F238E27FC236}">
                  <a16:creationId xmlns:a16="http://schemas.microsoft.com/office/drawing/2014/main" id="{F1500C14-DC7A-A9C8-0A1A-B7E6C2B1439A}"/>
                </a:ext>
              </a:extLst>
            </p:cNvPr>
            <p:cNvSpPr/>
            <p:nvPr/>
          </p:nvSpPr>
          <p:spPr>
            <a:xfrm>
              <a:off x="10550157" y="6120000"/>
              <a:ext cx="180000" cy="252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07" name="Google Shape;238;p26">
              <a:extLst>
                <a:ext uri="{FF2B5EF4-FFF2-40B4-BE49-F238E27FC236}">
                  <a16:creationId xmlns:a16="http://schemas.microsoft.com/office/drawing/2014/main" id="{C94E5DD0-19F8-78E0-431A-0CA39D4B2B32}"/>
                </a:ext>
              </a:extLst>
            </p:cNvPr>
            <p:cNvSpPr/>
            <p:nvPr/>
          </p:nvSpPr>
          <p:spPr>
            <a:xfrm>
              <a:off x="10729232" y="6120000"/>
              <a:ext cx="180000" cy="252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08" name="Google Shape;239;p26">
              <a:extLst>
                <a:ext uri="{FF2B5EF4-FFF2-40B4-BE49-F238E27FC236}">
                  <a16:creationId xmlns:a16="http://schemas.microsoft.com/office/drawing/2014/main" id="{A6CB2354-B9E2-EF79-C6B4-B330180BE7E0}"/>
                </a:ext>
              </a:extLst>
            </p:cNvPr>
            <p:cNvSpPr/>
            <p:nvPr/>
          </p:nvSpPr>
          <p:spPr>
            <a:xfrm>
              <a:off x="10911544" y="6120000"/>
              <a:ext cx="180000" cy="252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09" name="Google Shape;240;p26">
              <a:extLst>
                <a:ext uri="{FF2B5EF4-FFF2-40B4-BE49-F238E27FC236}">
                  <a16:creationId xmlns:a16="http://schemas.microsoft.com/office/drawing/2014/main" id="{B0278322-C0E3-2193-D818-9C775670FDD2}"/>
                </a:ext>
              </a:extLst>
            </p:cNvPr>
            <p:cNvSpPr/>
            <p:nvPr/>
          </p:nvSpPr>
          <p:spPr>
            <a:xfrm>
              <a:off x="11378423" y="6120000"/>
              <a:ext cx="360000" cy="252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10" name="Google Shape;241;p26">
              <a:extLst>
                <a:ext uri="{FF2B5EF4-FFF2-40B4-BE49-F238E27FC236}">
                  <a16:creationId xmlns:a16="http://schemas.microsoft.com/office/drawing/2014/main" id="{A49BC22D-7F6D-36F7-08A8-F3A6EF2A4E23}"/>
                </a:ext>
              </a:extLst>
            </p:cNvPr>
            <p:cNvSpPr/>
            <p:nvPr/>
          </p:nvSpPr>
          <p:spPr>
            <a:xfrm>
              <a:off x="11486423" y="7560000"/>
              <a:ext cx="252000" cy="36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11" name="Google Shape;242;p26">
              <a:extLst>
                <a:ext uri="{FF2B5EF4-FFF2-40B4-BE49-F238E27FC236}">
                  <a16:creationId xmlns:a16="http://schemas.microsoft.com/office/drawing/2014/main" id="{1876E3E2-38DA-B5A1-E4E1-1AC728688D14}"/>
                </a:ext>
              </a:extLst>
            </p:cNvPr>
            <p:cNvSpPr/>
            <p:nvPr/>
          </p:nvSpPr>
          <p:spPr>
            <a:xfrm>
              <a:off x="11486423" y="6372006"/>
              <a:ext cx="252000" cy="18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12" name="Google Shape;243;p26">
              <a:extLst>
                <a:ext uri="{FF2B5EF4-FFF2-40B4-BE49-F238E27FC236}">
                  <a16:creationId xmlns:a16="http://schemas.microsoft.com/office/drawing/2014/main" id="{6B4CB6BC-E1F0-3F23-EFD1-C594EFF99C44}"/>
                </a:ext>
              </a:extLst>
            </p:cNvPr>
            <p:cNvSpPr/>
            <p:nvPr/>
          </p:nvSpPr>
          <p:spPr>
            <a:xfrm>
              <a:off x="11486423" y="6546981"/>
              <a:ext cx="252000" cy="18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13" name="Google Shape;244;p26">
              <a:extLst>
                <a:ext uri="{FF2B5EF4-FFF2-40B4-BE49-F238E27FC236}">
                  <a16:creationId xmlns:a16="http://schemas.microsoft.com/office/drawing/2014/main" id="{B0A6356C-98A7-5B1D-B68F-015DB2510084}"/>
                </a:ext>
              </a:extLst>
            </p:cNvPr>
            <p:cNvSpPr/>
            <p:nvPr/>
          </p:nvSpPr>
          <p:spPr>
            <a:xfrm>
              <a:off x="11486423" y="6716731"/>
              <a:ext cx="252000" cy="18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14" name="Google Shape;245;p26">
              <a:extLst>
                <a:ext uri="{FF2B5EF4-FFF2-40B4-BE49-F238E27FC236}">
                  <a16:creationId xmlns:a16="http://schemas.microsoft.com/office/drawing/2014/main" id="{8C3A3EB8-2AE2-EF15-0E9B-A2645F6233F1}"/>
                </a:ext>
              </a:extLst>
            </p:cNvPr>
            <p:cNvSpPr/>
            <p:nvPr/>
          </p:nvSpPr>
          <p:spPr>
            <a:xfrm>
              <a:off x="11486423" y="7035281"/>
              <a:ext cx="252000" cy="18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15" name="Google Shape;246;p26">
              <a:extLst>
                <a:ext uri="{FF2B5EF4-FFF2-40B4-BE49-F238E27FC236}">
                  <a16:creationId xmlns:a16="http://schemas.microsoft.com/office/drawing/2014/main" id="{23D1CCCC-3982-1467-FCF2-2EBF5ACAE4A0}"/>
                </a:ext>
              </a:extLst>
            </p:cNvPr>
            <p:cNvSpPr/>
            <p:nvPr/>
          </p:nvSpPr>
          <p:spPr>
            <a:xfrm>
              <a:off x="11486423" y="7210256"/>
              <a:ext cx="252000" cy="18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16" name="Google Shape;247;p26">
              <a:extLst>
                <a:ext uri="{FF2B5EF4-FFF2-40B4-BE49-F238E27FC236}">
                  <a16:creationId xmlns:a16="http://schemas.microsoft.com/office/drawing/2014/main" id="{6F1DF68F-CF97-4830-C995-6F4E8ED2A2E2}"/>
                </a:ext>
              </a:extLst>
            </p:cNvPr>
            <p:cNvSpPr/>
            <p:nvPr/>
          </p:nvSpPr>
          <p:spPr>
            <a:xfrm>
              <a:off x="11486423" y="7380006"/>
              <a:ext cx="252000" cy="18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17" name="Google Shape;248;p26">
              <a:extLst>
                <a:ext uri="{FF2B5EF4-FFF2-40B4-BE49-F238E27FC236}">
                  <a16:creationId xmlns:a16="http://schemas.microsoft.com/office/drawing/2014/main" id="{AEA19811-3F82-CAD8-D7A1-0102F4ED1936}"/>
                </a:ext>
              </a:extLst>
            </p:cNvPr>
            <p:cNvSpPr/>
            <p:nvPr/>
          </p:nvSpPr>
          <p:spPr>
            <a:xfrm>
              <a:off x="10403207" y="7668150"/>
              <a:ext cx="180000" cy="252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18" name="Google Shape;249;p26">
              <a:extLst>
                <a:ext uri="{FF2B5EF4-FFF2-40B4-BE49-F238E27FC236}">
                  <a16:creationId xmlns:a16="http://schemas.microsoft.com/office/drawing/2014/main" id="{BA3B2B87-9C53-7C0E-284B-2365C4DD5460}"/>
                </a:ext>
              </a:extLst>
            </p:cNvPr>
            <p:cNvSpPr/>
            <p:nvPr/>
          </p:nvSpPr>
          <p:spPr>
            <a:xfrm>
              <a:off x="10583207" y="7668150"/>
              <a:ext cx="180000" cy="252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19" name="Google Shape;250;p26">
              <a:extLst>
                <a:ext uri="{FF2B5EF4-FFF2-40B4-BE49-F238E27FC236}">
                  <a16:creationId xmlns:a16="http://schemas.microsoft.com/office/drawing/2014/main" id="{F3824BF6-081F-5106-CD3B-8AE5E126971F}"/>
                </a:ext>
              </a:extLst>
            </p:cNvPr>
            <p:cNvSpPr/>
            <p:nvPr/>
          </p:nvSpPr>
          <p:spPr>
            <a:xfrm>
              <a:off x="10764132" y="7668150"/>
              <a:ext cx="180000" cy="252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20" name="Google Shape;251;p26">
              <a:extLst>
                <a:ext uri="{FF2B5EF4-FFF2-40B4-BE49-F238E27FC236}">
                  <a16:creationId xmlns:a16="http://schemas.microsoft.com/office/drawing/2014/main" id="{1B406042-E005-2009-D462-C1334D04481C}"/>
                </a:ext>
              </a:extLst>
            </p:cNvPr>
            <p:cNvSpPr/>
            <p:nvPr/>
          </p:nvSpPr>
          <p:spPr>
            <a:xfrm>
              <a:off x="11124119" y="7668150"/>
              <a:ext cx="180000" cy="252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21" name="Google Shape;252;p26">
              <a:extLst>
                <a:ext uri="{FF2B5EF4-FFF2-40B4-BE49-F238E27FC236}">
                  <a16:creationId xmlns:a16="http://schemas.microsoft.com/office/drawing/2014/main" id="{1288B80F-C4B1-5EE2-3574-61A27AD50F3E}"/>
                </a:ext>
              </a:extLst>
            </p:cNvPr>
            <p:cNvSpPr/>
            <p:nvPr/>
          </p:nvSpPr>
          <p:spPr>
            <a:xfrm>
              <a:off x="11306432" y="7668150"/>
              <a:ext cx="180000" cy="252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22" name="Google Shape;253;p26">
              <a:extLst>
                <a:ext uri="{FF2B5EF4-FFF2-40B4-BE49-F238E27FC236}">
                  <a16:creationId xmlns:a16="http://schemas.microsoft.com/office/drawing/2014/main" id="{1B6C6BFE-A38B-B2FE-FC1A-44A580F49748}"/>
                </a:ext>
              </a:extLst>
            </p:cNvPr>
            <p:cNvSpPr/>
            <p:nvPr/>
          </p:nvSpPr>
          <p:spPr>
            <a:xfrm>
              <a:off x="9937223" y="7668150"/>
              <a:ext cx="360000" cy="252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23" name="Google Shape;254;p26">
              <a:extLst>
                <a:ext uri="{FF2B5EF4-FFF2-40B4-BE49-F238E27FC236}">
                  <a16:creationId xmlns:a16="http://schemas.microsoft.com/office/drawing/2014/main" id="{6C62A560-131F-C3C2-0D77-6DA43F5E68F1}"/>
                </a:ext>
              </a:extLst>
            </p:cNvPr>
            <p:cNvSpPr/>
            <p:nvPr/>
          </p:nvSpPr>
          <p:spPr>
            <a:xfrm>
              <a:off x="10944132" y="7668150"/>
              <a:ext cx="180000" cy="252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24" name="Google Shape;255;p26">
              <a:extLst>
                <a:ext uri="{FF2B5EF4-FFF2-40B4-BE49-F238E27FC236}">
                  <a16:creationId xmlns:a16="http://schemas.microsoft.com/office/drawing/2014/main" id="{1B12C96A-BF51-F43C-5A80-F59EC68B4C7F}"/>
                </a:ext>
              </a:extLst>
            </p:cNvPr>
            <p:cNvSpPr/>
            <p:nvPr/>
          </p:nvSpPr>
          <p:spPr>
            <a:xfrm>
              <a:off x="11089232" y="6120000"/>
              <a:ext cx="180000" cy="252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25" name="Google Shape;256;p26">
              <a:extLst>
                <a:ext uri="{FF2B5EF4-FFF2-40B4-BE49-F238E27FC236}">
                  <a16:creationId xmlns:a16="http://schemas.microsoft.com/office/drawing/2014/main" id="{146EA383-B70A-1366-9B13-0B1DB9019380}"/>
                </a:ext>
              </a:extLst>
            </p:cNvPr>
            <p:cNvSpPr/>
            <p:nvPr/>
          </p:nvSpPr>
          <p:spPr>
            <a:xfrm>
              <a:off x="9937223" y="7124731"/>
              <a:ext cx="252000" cy="18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26" name="Google Shape;257;p26">
              <a:extLst>
                <a:ext uri="{FF2B5EF4-FFF2-40B4-BE49-F238E27FC236}">
                  <a16:creationId xmlns:a16="http://schemas.microsoft.com/office/drawing/2014/main" id="{B41D8010-4EF6-B86A-443F-52D21534862D}"/>
                </a:ext>
              </a:extLst>
            </p:cNvPr>
            <p:cNvSpPr/>
            <p:nvPr/>
          </p:nvSpPr>
          <p:spPr>
            <a:xfrm>
              <a:off x="10457194" y="6644725"/>
              <a:ext cx="180000" cy="252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27" name="Google Shape;258;p26">
              <a:extLst>
                <a:ext uri="{FF2B5EF4-FFF2-40B4-BE49-F238E27FC236}">
                  <a16:creationId xmlns:a16="http://schemas.microsoft.com/office/drawing/2014/main" id="{F6D4263F-5BB7-8971-1224-393F31A0C55A}"/>
                </a:ext>
              </a:extLst>
            </p:cNvPr>
            <p:cNvSpPr/>
            <p:nvPr/>
          </p:nvSpPr>
          <p:spPr>
            <a:xfrm>
              <a:off x="10457198" y="7196731"/>
              <a:ext cx="252000" cy="18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28" name="Google Shape;259;p26">
              <a:extLst>
                <a:ext uri="{FF2B5EF4-FFF2-40B4-BE49-F238E27FC236}">
                  <a16:creationId xmlns:a16="http://schemas.microsoft.com/office/drawing/2014/main" id="{101D6DF8-64D6-04F1-C9C6-F3988B617CC4}"/>
                </a:ext>
              </a:extLst>
            </p:cNvPr>
            <p:cNvSpPr/>
            <p:nvPr/>
          </p:nvSpPr>
          <p:spPr>
            <a:xfrm>
              <a:off x="10637198" y="6644731"/>
              <a:ext cx="252000" cy="18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29" name="Google Shape;260;p26">
              <a:extLst>
                <a:ext uri="{FF2B5EF4-FFF2-40B4-BE49-F238E27FC236}">
                  <a16:creationId xmlns:a16="http://schemas.microsoft.com/office/drawing/2014/main" id="{025D0B96-376E-2FBB-6967-FA200AAC4496}"/>
                </a:ext>
              </a:extLst>
            </p:cNvPr>
            <p:cNvSpPr/>
            <p:nvPr/>
          </p:nvSpPr>
          <p:spPr>
            <a:xfrm>
              <a:off x="10961207" y="7124725"/>
              <a:ext cx="180000" cy="252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30" name="Google Shape;261;p26">
              <a:extLst>
                <a:ext uri="{FF2B5EF4-FFF2-40B4-BE49-F238E27FC236}">
                  <a16:creationId xmlns:a16="http://schemas.microsoft.com/office/drawing/2014/main" id="{1B448FD3-8EEF-2A0D-6157-EAB65AE2ABFF}"/>
                </a:ext>
              </a:extLst>
            </p:cNvPr>
            <p:cNvSpPr/>
            <p:nvPr/>
          </p:nvSpPr>
          <p:spPr>
            <a:xfrm>
              <a:off x="10889198" y="6644731"/>
              <a:ext cx="252000" cy="18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31" name="Google Shape;262;p26">
              <a:extLst>
                <a:ext uri="{FF2B5EF4-FFF2-40B4-BE49-F238E27FC236}">
                  <a16:creationId xmlns:a16="http://schemas.microsoft.com/office/drawing/2014/main" id="{637635FB-B580-6D98-969D-193F048A09BA}"/>
                </a:ext>
              </a:extLst>
            </p:cNvPr>
            <p:cNvSpPr/>
            <p:nvPr/>
          </p:nvSpPr>
          <p:spPr>
            <a:xfrm>
              <a:off x="10709198" y="7196731"/>
              <a:ext cx="252000" cy="180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sp>
        <p:nvSpPr>
          <p:cNvPr id="132" name="Google Shape;263;p26">
            <a:extLst>
              <a:ext uri="{FF2B5EF4-FFF2-40B4-BE49-F238E27FC236}">
                <a16:creationId xmlns:a16="http://schemas.microsoft.com/office/drawing/2014/main" id="{07D44FB3-4A04-05C1-AC9B-FC3B8FD4B829}"/>
              </a:ext>
            </a:extLst>
          </p:cNvPr>
          <p:cNvSpPr/>
          <p:nvPr/>
        </p:nvSpPr>
        <p:spPr>
          <a:xfrm>
            <a:off x="2740858" y="3783746"/>
            <a:ext cx="1315692" cy="1131048"/>
          </a:xfrm>
          <a:prstGeom prst="rect">
            <a:avLst/>
          </a:prstGeom>
          <a:solidFill>
            <a:srgbClr val="D9D9D9">
              <a:alpha val="44050"/>
            </a:srgbClr>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a:p>
        </p:txBody>
      </p:sp>
      <p:sp>
        <p:nvSpPr>
          <p:cNvPr id="133" name="Google Shape;264;p26">
            <a:extLst>
              <a:ext uri="{FF2B5EF4-FFF2-40B4-BE49-F238E27FC236}">
                <a16:creationId xmlns:a16="http://schemas.microsoft.com/office/drawing/2014/main" id="{5F90C3A3-623F-852B-A24B-9F99878BC58F}"/>
              </a:ext>
            </a:extLst>
          </p:cNvPr>
          <p:cNvSpPr/>
          <p:nvPr/>
        </p:nvSpPr>
        <p:spPr>
          <a:xfrm>
            <a:off x="5866501" y="3783746"/>
            <a:ext cx="1315692" cy="1131048"/>
          </a:xfrm>
          <a:prstGeom prst="rect">
            <a:avLst/>
          </a:prstGeom>
          <a:solidFill>
            <a:srgbClr val="D9D9D9">
              <a:alpha val="44050"/>
            </a:srgbClr>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1600"/>
          </a:p>
        </p:txBody>
      </p:sp>
      <p:grpSp>
        <p:nvGrpSpPr>
          <p:cNvPr id="134" name="Google Shape;265;p26">
            <a:extLst>
              <a:ext uri="{FF2B5EF4-FFF2-40B4-BE49-F238E27FC236}">
                <a16:creationId xmlns:a16="http://schemas.microsoft.com/office/drawing/2014/main" id="{92B1BA04-43E4-5D32-F212-98829C245651}"/>
              </a:ext>
            </a:extLst>
          </p:cNvPr>
          <p:cNvGrpSpPr/>
          <p:nvPr/>
        </p:nvGrpSpPr>
        <p:grpSpPr>
          <a:xfrm>
            <a:off x="2740805" y="2062586"/>
            <a:ext cx="1315713" cy="1131048"/>
            <a:chOff x="4575823" y="1216663"/>
            <a:chExt cx="676813" cy="720000"/>
          </a:xfrm>
        </p:grpSpPr>
        <p:sp>
          <p:nvSpPr>
            <p:cNvPr id="135" name="Google Shape;266;p26">
              <a:extLst>
                <a:ext uri="{FF2B5EF4-FFF2-40B4-BE49-F238E27FC236}">
                  <a16:creationId xmlns:a16="http://schemas.microsoft.com/office/drawing/2014/main" id="{470EF8E8-E921-AFE4-A79B-FC70EC29E227}"/>
                </a:ext>
              </a:extLst>
            </p:cNvPr>
            <p:cNvSpPr/>
            <p:nvPr/>
          </p:nvSpPr>
          <p:spPr>
            <a:xfrm>
              <a:off x="4575836" y="1216663"/>
              <a:ext cx="676800" cy="720000"/>
            </a:xfrm>
            <a:prstGeom prst="rect">
              <a:avLst/>
            </a:prstGeom>
            <a:solidFill>
              <a:srgbClr val="D9D9D9">
                <a:alpha val="44050"/>
              </a:srgbClr>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a:p>
          </p:txBody>
        </p:sp>
        <p:sp>
          <p:nvSpPr>
            <p:cNvPr id="136" name="Google Shape;267;p26">
              <a:extLst>
                <a:ext uri="{FF2B5EF4-FFF2-40B4-BE49-F238E27FC236}">
                  <a16:creationId xmlns:a16="http://schemas.microsoft.com/office/drawing/2014/main" id="{BE1585FF-7CC1-89C2-6331-3BF16A540A63}"/>
                </a:ext>
              </a:extLst>
            </p:cNvPr>
            <p:cNvSpPr/>
            <p:nvPr/>
          </p:nvSpPr>
          <p:spPr>
            <a:xfrm>
              <a:off x="4817070"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37" name="Google Shape;268;p26">
              <a:extLst>
                <a:ext uri="{FF2B5EF4-FFF2-40B4-BE49-F238E27FC236}">
                  <a16:creationId xmlns:a16="http://schemas.microsoft.com/office/drawing/2014/main" id="{06BF3536-FE96-3A5E-FD40-FE36066D23AE}"/>
                </a:ext>
              </a:extLst>
            </p:cNvPr>
            <p:cNvSpPr/>
            <p:nvPr/>
          </p:nvSpPr>
          <p:spPr>
            <a:xfrm>
              <a:off x="4590560"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38" name="Google Shape;269;p26">
              <a:extLst>
                <a:ext uri="{FF2B5EF4-FFF2-40B4-BE49-F238E27FC236}">
                  <a16:creationId xmlns:a16="http://schemas.microsoft.com/office/drawing/2014/main" id="{4A68BF92-9513-C992-08CA-C20ABF94C03E}"/>
                </a:ext>
              </a:extLst>
            </p:cNvPr>
            <p:cNvSpPr/>
            <p:nvPr/>
          </p:nvSpPr>
          <p:spPr>
            <a:xfrm>
              <a:off x="4656466"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39" name="Google Shape;270;p26">
              <a:extLst>
                <a:ext uri="{FF2B5EF4-FFF2-40B4-BE49-F238E27FC236}">
                  <a16:creationId xmlns:a16="http://schemas.microsoft.com/office/drawing/2014/main" id="{3BB723B0-17E5-6DDF-A2CC-8FAA219DBFCC}"/>
                </a:ext>
              </a:extLst>
            </p:cNvPr>
            <p:cNvSpPr/>
            <p:nvPr/>
          </p:nvSpPr>
          <p:spPr>
            <a:xfrm>
              <a:off x="4707744"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40" name="Google Shape;271;p26">
              <a:extLst>
                <a:ext uri="{FF2B5EF4-FFF2-40B4-BE49-F238E27FC236}">
                  <a16:creationId xmlns:a16="http://schemas.microsoft.com/office/drawing/2014/main" id="{E3D1A3A4-86A0-C201-419E-7953B88F94FE}"/>
                </a:ext>
              </a:extLst>
            </p:cNvPr>
            <p:cNvSpPr/>
            <p:nvPr/>
          </p:nvSpPr>
          <p:spPr>
            <a:xfrm>
              <a:off x="4656466"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41" name="Google Shape;272;p26">
              <a:extLst>
                <a:ext uri="{FF2B5EF4-FFF2-40B4-BE49-F238E27FC236}">
                  <a16:creationId xmlns:a16="http://schemas.microsoft.com/office/drawing/2014/main" id="{521F3550-0B55-D2C7-66EC-39D9377723C1}"/>
                </a:ext>
              </a:extLst>
            </p:cNvPr>
            <p:cNvSpPr/>
            <p:nvPr/>
          </p:nvSpPr>
          <p:spPr>
            <a:xfrm>
              <a:off x="4707744"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42" name="Google Shape;273;p26">
              <a:extLst>
                <a:ext uri="{FF2B5EF4-FFF2-40B4-BE49-F238E27FC236}">
                  <a16:creationId xmlns:a16="http://schemas.microsoft.com/office/drawing/2014/main" id="{94AEC853-A22A-DA78-F38A-5A50B46C1DDB}"/>
                </a:ext>
              </a:extLst>
            </p:cNvPr>
            <p:cNvSpPr/>
            <p:nvPr/>
          </p:nvSpPr>
          <p:spPr>
            <a:xfrm>
              <a:off x="5039671"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43" name="Google Shape;274;p26">
              <a:extLst>
                <a:ext uri="{FF2B5EF4-FFF2-40B4-BE49-F238E27FC236}">
                  <a16:creationId xmlns:a16="http://schemas.microsoft.com/office/drawing/2014/main" id="{FBD195E2-3BAD-0D01-072B-A404A1BEFB2F}"/>
                </a:ext>
              </a:extLst>
            </p:cNvPr>
            <p:cNvSpPr/>
            <p:nvPr/>
          </p:nvSpPr>
          <p:spPr>
            <a:xfrm>
              <a:off x="5105577"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44" name="Google Shape;275;p26">
              <a:extLst>
                <a:ext uri="{FF2B5EF4-FFF2-40B4-BE49-F238E27FC236}">
                  <a16:creationId xmlns:a16="http://schemas.microsoft.com/office/drawing/2014/main" id="{74521805-125A-F0E8-C7DB-34037462381E}"/>
                </a:ext>
              </a:extLst>
            </p:cNvPr>
            <p:cNvSpPr/>
            <p:nvPr/>
          </p:nvSpPr>
          <p:spPr>
            <a:xfrm>
              <a:off x="4831043"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45" name="Google Shape;276;p26">
              <a:extLst>
                <a:ext uri="{FF2B5EF4-FFF2-40B4-BE49-F238E27FC236}">
                  <a16:creationId xmlns:a16="http://schemas.microsoft.com/office/drawing/2014/main" id="{A56A6A63-28D2-BB3B-7BDB-FED25E1AE9E2}"/>
                </a:ext>
              </a:extLst>
            </p:cNvPr>
            <p:cNvSpPr/>
            <p:nvPr/>
          </p:nvSpPr>
          <p:spPr>
            <a:xfrm>
              <a:off x="4896949"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46" name="Google Shape;277;p26">
              <a:extLst>
                <a:ext uri="{FF2B5EF4-FFF2-40B4-BE49-F238E27FC236}">
                  <a16:creationId xmlns:a16="http://schemas.microsoft.com/office/drawing/2014/main" id="{18C6F139-629F-64EA-E1D8-750B64BD3F7A}"/>
                </a:ext>
              </a:extLst>
            </p:cNvPr>
            <p:cNvSpPr/>
            <p:nvPr/>
          </p:nvSpPr>
          <p:spPr>
            <a:xfrm>
              <a:off x="4948227"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47" name="Google Shape;278;p26">
              <a:extLst>
                <a:ext uri="{FF2B5EF4-FFF2-40B4-BE49-F238E27FC236}">
                  <a16:creationId xmlns:a16="http://schemas.microsoft.com/office/drawing/2014/main" id="{C852C473-8E32-D58C-D257-1C5BD9780905}"/>
                </a:ext>
              </a:extLst>
            </p:cNvPr>
            <p:cNvSpPr/>
            <p:nvPr/>
          </p:nvSpPr>
          <p:spPr>
            <a:xfrm>
              <a:off x="4575823" y="1394085"/>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48" name="Google Shape;279;p26">
              <a:extLst>
                <a:ext uri="{FF2B5EF4-FFF2-40B4-BE49-F238E27FC236}">
                  <a16:creationId xmlns:a16="http://schemas.microsoft.com/office/drawing/2014/main" id="{80A4BF4B-5597-A049-B8A9-B56E71667150}"/>
                </a:ext>
              </a:extLst>
            </p:cNvPr>
            <p:cNvSpPr/>
            <p:nvPr/>
          </p:nvSpPr>
          <p:spPr>
            <a:xfrm>
              <a:off x="4575823"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49" name="Google Shape;280;p26">
              <a:extLst>
                <a:ext uri="{FF2B5EF4-FFF2-40B4-BE49-F238E27FC236}">
                  <a16:creationId xmlns:a16="http://schemas.microsoft.com/office/drawing/2014/main" id="{872F5926-4E78-C304-BB00-D12BF1260A0C}"/>
                </a:ext>
              </a:extLst>
            </p:cNvPr>
            <p:cNvSpPr/>
            <p:nvPr/>
          </p:nvSpPr>
          <p:spPr>
            <a:xfrm>
              <a:off x="4575823"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50" name="Google Shape;281;p26">
              <a:extLst>
                <a:ext uri="{FF2B5EF4-FFF2-40B4-BE49-F238E27FC236}">
                  <a16:creationId xmlns:a16="http://schemas.microsoft.com/office/drawing/2014/main" id="{C5D5B099-8A24-F053-9A64-09BA41224041}"/>
                </a:ext>
              </a:extLst>
            </p:cNvPr>
            <p:cNvSpPr/>
            <p:nvPr/>
          </p:nvSpPr>
          <p:spPr>
            <a:xfrm>
              <a:off x="4817070"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51" name="Google Shape;282;p26">
              <a:extLst>
                <a:ext uri="{FF2B5EF4-FFF2-40B4-BE49-F238E27FC236}">
                  <a16:creationId xmlns:a16="http://schemas.microsoft.com/office/drawing/2014/main" id="{C5A43C74-6C3C-5C12-38C9-2863F8A2DA0B}"/>
                </a:ext>
              </a:extLst>
            </p:cNvPr>
            <p:cNvSpPr/>
            <p:nvPr/>
          </p:nvSpPr>
          <p:spPr>
            <a:xfrm>
              <a:off x="5169414"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52" name="Google Shape;283;p26">
              <a:extLst>
                <a:ext uri="{FF2B5EF4-FFF2-40B4-BE49-F238E27FC236}">
                  <a16:creationId xmlns:a16="http://schemas.microsoft.com/office/drawing/2014/main" id="{B2050209-140C-8CE6-D036-4E538B694415}"/>
                </a:ext>
              </a:extLst>
            </p:cNvPr>
            <p:cNvSpPr/>
            <p:nvPr/>
          </p:nvSpPr>
          <p:spPr>
            <a:xfrm>
              <a:off x="516941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53" name="Google Shape;284;p26">
              <a:extLst>
                <a:ext uri="{FF2B5EF4-FFF2-40B4-BE49-F238E27FC236}">
                  <a16:creationId xmlns:a16="http://schemas.microsoft.com/office/drawing/2014/main" id="{9490D5BF-0854-811B-EC58-2EF9B4F1184E}"/>
                </a:ext>
              </a:extLst>
            </p:cNvPr>
            <p:cNvSpPr/>
            <p:nvPr/>
          </p:nvSpPr>
          <p:spPr>
            <a:xfrm>
              <a:off x="4896944" y="163478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54" name="Google Shape;285;p26">
              <a:extLst>
                <a:ext uri="{FF2B5EF4-FFF2-40B4-BE49-F238E27FC236}">
                  <a16:creationId xmlns:a16="http://schemas.microsoft.com/office/drawing/2014/main" id="{C6A1C92F-6CAA-BF00-CE3A-03F1A85894B4}"/>
                </a:ext>
              </a:extLst>
            </p:cNvPr>
            <p:cNvSpPr/>
            <p:nvPr/>
          </p:nvSpPr>
          <p:spPr>
            <a:xfrm>
              <a:off x="4896944" y="1700689"/>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55" name="Google Shape;286;p26">
              <a:extLst>
                <a:ext uri="{FF2B5EF4-FFF2-40B4-BE49-F238E27FC236}">
                  <a16:creationId xmlns:a16="http://schemas.microsoft.com/office/drawing/2014/main" id="{DB0720C6-F823-B55D-6B69-2806E7A0C2BD}"/>
                </a:ext>
              </a:extLst>
            </p:cNvPr>
            <p:cNvSpPr/>
            <p:nvPr/>
          </p:nvSpPr>
          <p:spPr>
            <a:xfrm>
              <a:off x="4831038" y="163478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56" name="Google Shape;287;p26">
              <a:extLst>
                <a:ext uri="{FF2B5EF4-FFF2-40B4-BE49-F238E27FC236}">
                  <a16:creationId xmlns:a16="http://schemas.microsoft.com/office/drawing/2014/main" id="{A77E08FC-8C64-3B7C-9E69-E3DF4A45D83B}"/>
                </a:ext>
              </a:extLst>
            </p:cNvPr>
            <p:cNvSpPr/>
            <p:nvPr/>
          </p:nvSpPr>
          <p:spPr>
            <a:xfrm>
              <a:off x="5140579" y="1854207"/>
              <a:ext cx="459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57" name="Google Shape;288;p26">
              <a:extLst>
                <a:ext uri="{FF2B5EF4-FFF2-40B4-BE49-F238E27FC236}">
                  <a16:creationId xmlns:a16="http://schemas.microsoft.com/office/drawing/2014/main" id="{FAB6EEED-4609-BC31-F4AC-1B7D914599A5}"/>
                </a:ext>
              </a:extLst>
            </p:cNvPr>
            <p:cNvSpPr/>
            <p:nvPr/>
          </p:nvSpPr>
          <p:spPr>
            <a:xfrm>
              <a:off x="5186415"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58" name="Google Shape;289;p26">
              <a:extLst>
                <a:ext uri="{FF2B5EF4-FFF2-40B4-BE49-F238E27FC236}">
                  <a16:creationId xmlns:a16="http://schemas.microsoft.com/office/drawing/2014/main" id="{00B9D06E-E916-631B-9F90-55A1A0B32D72}"/>
                </a:ext>
              </a:extLst>
            </p:cNvPr>
            <p:cNvSpPr/>
            <p:nvPr/>
          </p:nvSpPr>
          <p:spPr>
            <a:xfrm>
              <a:off x="4831043"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59" name="Google Shape;290;p26">
              <a:extLst>
                <a:ext uri="{FF2B5EF4-FFF2-40B4-BE49-F238E27FC236}">
                  <a16:creationId xmlns:a16="http://schemas.microsoft.com/office/drawing/2014/main" id="{1798C508-5F1A-3620-782E-13178D1D3C9C}"/>
                </a:ext>
              </a:extLst>
            </p:cNvPr>
            <p:cNvSpPr/>
            <p:nvPr/>
          </p:nvSpPr>
          <p:spPr>
            <a:xfrm>
              <a:off x="4896949"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60" name="Google Shape;291;p26">
              <a:extLst>
                <a:ext uri="{FF2B5EF4-FFF2-40B4-BE49-F238E27FC236}">
                  <a16:creationId xmlns:a16="http://schemas.microsoft.com/office/drawing/2014/main" id="{B5EA9372-D56E-9253-277B-C0B5CE4FCFAF}"/>
                </a:ext>
              </a:extLst>
            </p:cNvPr>
            <p:cNvSpPr/>
            <p:nvPr/>
          </p:nvSpPr>
          <p:spPr>
            <a:xfrm>
              <a:off x="4765137" y="1854203"/>
              <a:ext cx="66000" cy="66000"/>
            </a:xfrm>
            <a:prstGeom prst="rect">
              <a:avLst/>
            </a:prstGeom>
            <a:solidFill>
              <a:srgbClr val="434343"/>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61" name="Google Shape;292;p26">
              <a:extLst>
                <a:ext uri="{FF2B5EF4-FFF2-40B4-BE49-F238E27FC236}">
                  <a16:creationId xmlns:a16="http://schemas.microsoft.com/office/drawing/2014/main" id="{FE6B038F-06FB-769C-7497-0C5DFC9EDAE8}"/>
                </a:ext>
              </a:extLst>
            </p:cNvPr>
            <p:cNvSpPr/>
            <p:nvPr/>
          </p:nvSpPr>
          <p:spPr>
            <a:xfrm>
              <a:off x="499427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grpSp>
        <p:nvGrpSpPr>
          <p:cNvPr id="162" name="Google Shape;293;p26">
            <a:extLst>
              <a:ext uri="{FF2B5EF4-FFF2-40B4-BE49-F238E27FC236}">
                <a16:creationId xmlns:a16="http://schemas.microsoft.com/office/drawing/2014/main" id="{725AA8EE-52CA-7FE3-1690-8A55F7C27C5E}"/>
              </a:ext>
            </a:extLst>
          </p:cNvPr>
          <p:cNvGrpSpPr/>
          <p:nvPr/>
        </p:nvGrpSpPr>
        <p:grpSpPr>
          <a:xfrm>
            <a:off x="4298915" y="2062586"/>
            <a:ext cx="1315713" cy="1131048"/>
            <a:chOff x="4575823" y="1216663"/>
            <a:chExt cx="676813" cy="720000"/>
          </a:xfrm>
        </p:grpSpPr>
        <p:sp>
          <p:nvSpPr>
            <p:cNvPr id="163" name="Google Shape;294;p26">
              <a:extLst>
                <a:ext uri="{FF2B5EF4-FFF2-40B4-BE49-F238E27FC236}">
                  <a16:creationId xmlns:a16="http://schemas.microsoft.com/office/drawing/2014/main" id="{7A45CED9-5E58-5B48-3916-1DB48E578EBE}"/>
                </a:ext>
              </a:extLst>
            </p:cNvPr>
            <p:cNvSpPr/>
            <p:nvPr/>
          </p:nvSpPr>
          <p:spPr>
            <a:xfrm>
              <a:off x="4575836" y="1216663"/>
              <a:ext cx="676800" cy="720000"/>
            </a:xfrm>
            <a:prstGeom prst="rect">
              <a:avLst/>
            </a:prstGeom>
            <a:solidFill>
              <a:srgbClr val="D9D9D9">
                <a:alpha val="44050"/>
              </a:srgbClr>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a:p>
          </p:txBody>
        </p:sp>
        <p:sp>
          <p:nvSpPr>
            <p:cNvPr id="164" name="Google Shape;295;p26">
              <a:extLst>
                <a:ext uri="{FF2B5EF4-FFF2-40B4-BE49-F238E27FC236}">
                  <a16:creationId xmlns:a16="http://schemas.microsoft.com/office/drawing/2014/main" id="{24009791-4975-6466-1D4F-E06E1F4E1E37}"/>
                </a:ext>
              </a:extLst>
            </p:cNvPr>
            <p:cNvSpPr/>
            <p:nvPr/>
          </p:nvSpPr>
          <p:spPr>
            <a:xfrm>
              <a:off x="4817070"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65" name="Google Shape;296;p26">
              <a:extLst>
                <a:ext uri="{FF2B5EF4-FFF2-40B4-BE49-F238E27FC236}">
                  <a16:creationId xmlns:a16="http://schemas.microsoft.com/office/drawing/2014/main" id="{2225B67F-C3BE-B44A-02CF-B63EBA170210}"/>
                </a:ext>
              </a:extLst>
            </p:cNvPr>
            <p:cNvSpPr/>
            <p:nvPr/>
          </p:nvSpPr>
          <p:spPr>
            <a:xfrm>
              <a:off x="4590560"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66" name="Google Shape;297;p26">
              <a:extLst>
                <a:ext uri="{FF2B5EF4-FFF2-40B4-BE49-F238E27FC236}">
                  <a16:creationId xmlns:a16="http://schemas.microsoft.com/office/drawing/2014/main" id="{A0F584C4-4E54-AF8D-D4AD-A8066B9BA8AF}"/>
                </a:ext>
              </a:extLst>
            </p:cNvPr>
            <p:cNvSpPr/>
            <p:nvPr/>
          </p:nvSpPr>
          <p:spPr>
            <a:xfrm>
              <a:off x="4656466"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67" name="Google Shape;298;p26">
              <a:extLst>
                <a:ext uri="{FF2B5EF4-FFF2-40B4-BE49-F238E27FC236}">
                  <a16:creationId xmlns:a16="http://schemas.microsoft.com/office/drawing/2014/main" id="{46DF0326-84C0-508E-AE1A-E2EB8B4684CC}"/>
                </a:ext>
              </a:extLst>
            </p:cNvPr>
            <p:cNvSpPr/>
            <p:nvPr/>
          </p:nvSpPr>
          <p:spPr>
            <a:xfrm>
              <a:off x="4707744"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68" name="Google Shape;299;p26">
              <a:extLst>
                <a:ext uri="{FF2B5EF4-FFF2-40B4-BE49-F238E27FC236}">
                  <a16:creationId xmlns:a16="http://schemas.microsoft.com/office/drawing/2014/main" id="{1585AB7F-B8AA-8103-7689-92242E2B1D6D}"/>
                </a:ext>
              </a:extLst>
            </p:cNvPr>
            <p:cNvSpPr/>
            <p:nvPr/>
          </p:nvSpPr>
          <p:spPr>
            <a:xfrm>
              <a:off x="4656466"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69" name="Google Shape;300;p26">
              <a:extLst>
                <a:ext uri="{FF2B5EF4-FFF2-40B4-BE49-F238E27FC236}">
                  <a16:creationId xmlns:a16="http://schemas.microsoft.com/office/drawing/2014/main" id="{4E329979-629D-D4CE-D681-CD29EF89F253}"/>
                </a:ext>
              </a:extLst>
            </p:cNvPr>
            <p:cNvSpPr/>
            <p:nvPr/>
          </p:nvSpPr>
          <p:spPr>
            <a:xfrm>
              <a:off x="4707744"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70" name="Google Shape;301;p26">
              <a:extLst>
                <a:ext uri="{FF2B5EF4-FFF2-40B4-BE49-F238E27FC236}">
                  <a16:creationId xmlns:a16="http://schemas.microsoft.com/office/drawing/2014/main" id="{38C5EA75-D229-5FB3-6722-3E2FEC268F39}"/>
                </a:ext>
              </a:extLst>
            </p:cNvPr>
            <p:cNvSpPr/>
            <p:nvPr/>
          </p:nvSpPr>
          <p:spPr>
            <a:xfrm>
              <a:off x="5039671"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71" name="Google Shape;302;p26">
              <a:extLst>
                <a:ext uri="{FF2B5EF4-FFF2-40B4-BE49-F238E27FC236}">
                  <a16:creationId xmlns:a16="http://schemas.microsoft.com/office/drawing/2014/main" id="{D06CF012-04CA-7C69-A38B-5940538981DD}"/>
                </a:ext>
              </a:extLst>
            </p:cNvPr>
            <p:cNvSpPr/>
            <p:nvPr/>
          </p:nvSpPr>
          <p:spPr>
            <a:xfrm>
              <a:off x="5105577"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72" name="Google Shape;303;p26">
              <a:extLst>
                <a:ext uri="{FF2B5EF4-FFF2-40B4-BE49-F238E27FC236}">
                  <a16:creationId xmlns:a16="http://schemas.microsoft.com/office/drawing/2014/main" id="{14421EC1-73A0-2C12-1138-13D179EC5264}"/>
                </a:ext>
              </a:extLst>
            </p:cNvPr>
            <p:cNvSpPr/>
            <p:nvPr/>
          </p:nvSpPr>
          <p:spPr>
            <a:xfrm>
              <a:off x="4831043"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73" name="Google Shape;304;p26">
              <a:extLst>
                <a:ext uri="{FF2B5EF4-FFF2-40B4-BE49-F238E27FC236}">
                  <a16:creationId xmlns:a16="http://schemas.microsoft.com/office/drawing/2014/main" id="{D4021D4E-C3BC-C92F-BB4F-B01CEF1BBA04}"/>
                </a:ext>
              </a:extLst>
            </p:cNvPr>
            <p:cNvSpPr/>
            <p:nvPr/>
          </p:nvSpPr>
          <p:spPr>
            <a:xfrm>
              <a:off x="4896949"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74" name="Google Shape;305;p26">
              <a:extLst>
                <a:ext uri="{FF2B5EF4-FFF2-40B4-BE49-F238E27FC236}">
                  <a16:creationId xmlns:a16="http://schemas.microsoft.com/office/drawing/2014/main" id="{18F94643-65A7-358C-4AF8-431D5EEA4483}"/>
                </a:ext>
              </a:extLst>
            </p:cNvPr>
            <p:cNvSpPr/>
            <p:nvPr/>
          </p:nvSpPr>
          <p:spPr>
            <a:xfrm>
              <a:off x="4948227"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75" name="Google Shape;306;p26">
              <a:extLst>
                <a:ext uri="{FF2B5EF4-FFF2-40B4-BE49-F238E27FC236}">
                  <a16:creationId xmlns:a16="http://schemas.microsoft.com/office/drawing/2014/main" id="{F6EAF8B8-AEBB-D26E-86E8-A5BD397C83E7}"/>
                </a:ext>
              </a:extLst>
            </p:cNvPr>
            <p:cNvSpPr/>
            <p:nvPr/>
          </p:nvSpPr>
          <p:spPr>
            <a:xfrm>
              <a:off x="4575823" y="1394085"/>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76" name="Google Shape;307;p26">
              <a:extLst>
                <a:ext uri="{FF2B5EF4-FFF2-40B4-BE49-F238E27FC236}">
                  <a16:creationId xmlns:a16="http://schemas.microsoft.com/office/drawing/2014/main" id="{EAB391B7-D06E-56BA-1326-B98E7C84C770}"/>
                </a:ext>
              </a:extLst>
            </p:cNvPr>
            <p:cNvSpPr/>
            <p:nvPr/>
          </p:nvSpPr>
          <p:spPr>
            <a:xfrm>
              <a:off x="4575823"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77" name="Google Shape;308;p26">
              <a:extLst>
                <a:ext uri="{FF2B5EF4-FFF2-40B4-BE49-F238E27FC236}">
                  <a16:creationId xmlns:a16="http://schemas.microsoft.com/office/drawing/2014/main" id="{D5F47CDA-CBB9-A8A0-24A6-72CFF74FAE18}"/>
                </a:ext>
              </a:extLst>
            </p:cNvPr>
            <p:cNvSpPr/>
            <p:nvPr/>
          </p:nvSpPr>
          <p:spPr>
            <a:xfrm>
              <a:off x="4575823"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78" name="Google Shape;309;p26">
              <a:extLst>
                <a:ext uri="{FF2B5EF4-FFF2-40B4-BE49-F238E27FC236}">
                  <a16:creationId xmlns:a16="http://schemas.microsoft.com/office/drawing/2014/main" id="{C50665C1-6FD5-6FC4-BA19-93A1F558AB98}"/>
                </a:ext>
              </a:extLst>
            </p:cNvPr>
            <p:cNvSpPr/>
            <p:nvPr/>
          </p:nvSpPr>
          <p:spPr>
            <a:xfrm>
              <a:off x="4817070"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79" name="Google Shape;310;p26">
              <a:extLst>
                <a:ext uri="{FF2B5EF4-FFF2-40B4-BE49-F238E27FC236}">
                  <a16:creationId xmlns:a16="http://schemas.microsoft.com/office/drawing/2014/main" id="{32053CF3-0801-B916-B402-C8F653398076}"/>
                </a:ext>
              </a:extLst>
            </p:cNvPr>
            <p:cNvSpPr/>
            <p:nvPr/>
          </p:nvSpPr>
          <p:spPr>
            <a:xfrm>
              <a:off x="5169414"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80" name="Google Shape;311;p26">
              <a:extLst>
                <a:ext uri="{FF2B5EF4-FFF2-40B4-BE49-F238E27FC236}">
                  <a16:creationId xmlns:a16="http://schemas.microsoft.com/office/drawing/2014/main" id="{13DA56D1-7899-1A0C-E30A-8E601330334E}"/>
                </a:ext>
              </a:extLst>
            </p:cNvPr>
            <p:cNvSpPr/>
            <p:nvPr/>
          </p:nvSpPr>
          <p:spPr>
            <a:xfrm>
              <a:off x="516941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81" name="Google Shape;312;p26">
              <a:extLst>
                <a:ext uri="{FF2B5EF4-FFF2-40B4-BE49-F238E27FC236}">
                  <a16:creationId xmlns:a16="http://schemas.microsoft.com/office/drawing/2014/main" id="{17A4D3E6-B9FB-A41B-AFAB-A7E862ED00AC}"/>
                </a:ext>
              </a:extLst>
            </p:cNvPr>
            <p:cNvSpPr/>
            <p:nvPr/>
          </p:nvSpPr>
          <p:spPr>
            <a:xfrm>
              <a:off x="4896944" y="163478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82" name="Google Shape;313;p26">
              <a:extLst>
                <a:ext uri="{FF2B5EF4-FFF2-40B4-BE49-F238E27FC236}">
                  <a16:creationId xmlns:a16="http://schemas.microsoft.com/office/drawing/2014/main" id="{53BDFB11-F739-F776-C450-6B68D28AC8BE}"/>
                </a:ext>
              </a:extLst>
            </p:cNvPr>
            <p:cNvSpPr/>
            <p:nvPr/>
          </p:nvSpPr>
          <p:spPr>
            <a:xfrm>
              <a:off x="4896944" y="1700689"/>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83" name="Google Shape;314;p26">
              <a:extLst>
                <a:ext uri="{FF2B5EF4-FFF2-40B4-BE49-F238E27FC236}">
                  <a16:creationId xmlns:a16="http://schemas.microsoft.com/office/drawing/2014/main" id="{C3AA7FF1-3206-55E3-89C3-FD2FA8C2303D}"/>
                </a:ext>
              </a:extLst>
            </p:cNvPr>
            <p:cNvSpPr/>
            <p:nvPr/>
          </p:nvSpPr>
          <p:spPr>
            <a:xfrm>
              <a:off x="4831038" y="163478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84" name="Google Shape;315;p26">
              <a:extLst>
                <a:ext uri="{FF2B5EF4-FFF2-40B4-BE49-F238E27FC236}">
                  <a16:creationId xmlns:a16="http://schemas.microsoft.com/office/drawing/2014/main" id="{444D191A-1792-F88B-7A8F-1E5651AA694A}"/>
                </a:ext>
              </a:extLst>
            </p:cNvPr>
            <p:cNvSpPr/>
            <p:nvPr/>
          </p:nvSpPr>
          <p:spPr>
            <a:xfrm>
              <a:off x="5103508"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85" name="Google Shape;316;p26">
              <a:extLst>
                <a:ext uri="{FF2B5EF4-FFF2-40B4-BE49-F238E27FC236}">
                  <a16:creationId xmlns:a16="http://schemas.microsoft.com/office/drawing/2014/main" id="{92327D0F-DA1F-2040-4E79-D562FC9C7E59}"/>
                </a:ext>
              </a:extLst>
            </p:cNvPr>
            <p:cNvSpPr/>
            <p:nvPr/>
          </p:nvSpPr>
          <p:spPr>
            <a:xfrm>
              <a:off x="5169414"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86" name="Google Shape;317;p26">
              <a:extLst>
                <a:ext uri="{FF2B5EF4-FFF2-40B4-BE49-F238E27FC236}">
                  <a16:creationId xmlns:a16="http://schemas.microsoft.com/office/drawing/2014/main" id="{0BECA2C8-0CFA-50F0-2E4A-5096ED3DB425}"/>
                </a:ext>
              </a:extLst>
            </p:cNvPr>
            <p:cNvSpPr/>
            <p:nvPr/>
          </p:nvSpPr>
          <p:spPr>
            <a:xfrm>
              <a:off x="4831043"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87" name="Google Shape;318;p26">
              <a:extLst>
                <a:ext uri="{FF2B5EF4-FFF2-40B4-BE49-F238E27FC236}">
                  <a16:creationId xmlns:a16="http://schemas.microsoft.com/office/drawing/2014/main" id="{3D30C5AF-1C9E-9D32-D48D-F97E8428485C}"/>
                </a:ext>
              </a:extLst>
            </p:cNvPr>
            <p:cNvSpPr/>
            <p:nvPr/>
          </p:nvSpPr>
          <p:spPr>
            <a:xfrm>
              <a:off x="4896949"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88" name="Google Shape;319;p26">
              <a:extLst>
                <a:ext uri="{FF2B5EF4-FFF2-40B4-BE49-F238E27FC236}">
                  <a16:creationId xmlns:a16="http://schemas.microsoft.com/office/drawing/2014/main" id="{9A13E881-1C13-7D3C-D16C-F05A9C7BAF81}"/>
                </a:ext>
              </a:extLst>
            </p:cNvPr>
            <p:cNvSpPr/>
            <p:nvPr/>
          </p:nvSpPr>
          <p:spPr>
            <a:xfrm>
              <a:off x="4765137"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89" name="Google Shape;320;p26">
              <a:extLst>
                <a:ext uri="{FF2B5EF4-FFF2-40B4-BE49-F238E27FC236}">
                  <a16:creationId xmlns:a16="http://schemas.microsoft.com/office/drawing/2014/main" id="{CF99BED8-CC67-A12B-80C8-3C682073879D}"/>
                </a:ext>
              </a:extLst>
            </p:cNvPr>
            <p:cNvSpPr/>
            <p:nvPr/>
          </p:nvSpPr>
          <p:spPr>
            <a:xfrm>
              <a:off x="499427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grpSp>
        <p:nvGrpSpPr>
          <p:cNvPr id="190" name="Google Shape;321;p26">
            <a:extLst>
              <a:ext uri="{FF2B5EF4-FFF2-40B4-BE49-F238E27FC236}">
                <a16:creationId xmlns:a16="http://schemas.microsoft.com/office/drawing/2014/main" id="{52A3C651-0FCA-29E1-27B1-DBB2F8865945}"/>
              </a:ext>
            </a:extLst>
          </p:cNvPr>
          <p:cNvGrpSpPr/>
          <p:nvPr/>
        </p:nvGrpSpPr>
        <p:grpSpPr>
          <a:xfrm>
            <a:off x="5866563" y="2062586"/>
            <a:ext cx="1315713" cy="1131048"/>
            <a:chOff x="4575823" y="1216663"/>
            <a:chExt cx="676813" cy="720000"/>
          </a:xfrm>
        </p:grpSpPr>
        <p:sp>
          <p:nvSpPr>
            <p:cNvPr id="191" name="Google Shape;322;p26">
              <a:extLst>
                <a:ext uri="{FF2B5EF4-FFF2-40B4-BE49-F238E27FC236}">
                  <a16:creationId xmlns:a16="http://schemas.microsoft.com/office/drawing/2014/main" id="{8BF3A30E-1028-2FFC-31E9-DA9636C99430}"/>
                </a:ext>
              </a:extLst>
            </p:cNvPr>
            <p:cNvSpPr/>
            <p:nvPr/>
          </p:nvSpPr>
          <p:spPr>
            <a:xfrm>
              <a:off x="4575836" y="1216663"/>
              <a:ext cx="676800" cy="720000"/>
            </a:xfrm>
            <a:prstGeom prst="rect">
              <a:avLst/>
            </a:prstGeom>
            <a:solidFill>
              <a:srgbClr val="D9D9D9">
                <a:alpha val="44050"/>
              </a:srgbClr>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a:p>
          </p:txBody>
        </p:sp>
        <p:sp>
          <p:nvSpPr>
            <p:cNvPr id="192" name="Google Shape;323;p26">
              <a:extLst>
                <a:ext uri="{FF2B5EF4-FFF2-40B4-BE49-F238E27FC236}">
                  <a16:creationId xmlns:a16="http://schemas.microsoft.com/office/drawing/2014/main" id="{4B5CF702-3F4A-A693-B496-1C448C1CFC91}"/>
                </a:ext>
              </a:extLst>
            </p:cNvPr>
            <p:cNvSpPr/>
            <p:nvPr/>
          </p:nvSpPr>
          <p:spPr>
            <a:xfrm>
              <a:off x="4817070"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93" name="Google Shape;324;p26">
              <a:extLst>
                <a:ext uri="{FF2B5EF4-FFF2-40B4-BE49-F238E27FC236}">
                  <a16:creationId xmlns:a16="http://schemas.microsoft.com/office/drawing/2014/main" id="{371993E0-363D-70A9-38F8-108F9AA72FDA}"/>
                </a:ext>
              </a:extLst>
            </p:cNvPr>
            <p:cNvSpPr/>
            <p:nvPr/>
          </p:nvSpPr>
          <p:spPr>
            <a:xfrm>
              <a:off x="4590560"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94" name="Google Shape;325;p26">
              <a:extLst>
                <a:ext uri="{FF2B5EF4-FFF2-40B4-BE49-F238E27FC236}">
                  <a16:creationId xmlns:a16="http://schemas.microsoft.com/office/drawing/2014/main" id="{FF95849B-70BB-87B2-E5CB-DDD1A176E0F0}"/>
                </a:ext>
              </a:extLst>
            </p:cNvPr>
            <p:cNvSpPr/>
            <p:nvPr/>
          </p:nvSpPr>
          <p:spPr>
            <a:xfrm>
              <a:off x="4656466"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95" name="Google Shape;326;p26">
              <a:extLst>
                <a:ext uri="{FF2B5EF4-FFF2-40B4-BE49-F238E27FC236}">
                  <a16:creationId xmlns:a16="http://schemas.microsoft.com/office/drawing/2014/main" id="{F7987991-4FC3-AA4F-215C-7B433B647E07}"/>
                </a:ext>
              </a:extLst>
            </p:cNvPr>
            <p:cNvSpPr/>
            <p:nvPr/>
          </p:nvSpPr>
          <p:spPr>
            <a:xfrm>
              <a:off x="4707744"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96" name="Google Shape;327;p26">
              <a:extLst>
                <a:ext uri="{FF2B5EF4-FFF2-40B4-BE49-F238E27FC236}">
                  <a16:creationId xmlns:a16="http://schemas.microsoft.com/office/drawing/2014/main" id="{BF89F737-8D25-6E0D-4452-7167A0BAB899}"/>
                </a:ext>
              </a:extLst>
            </p:cNvPr>
            <p:cNvSpPr/>
            <p:nvPr/>
          </p:nvSpPr>
          <p:spPr>
            <a:xfrm>
              <a:off x="4656466"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97" name="Google Shape;328;p26">
              <a:extLst>
                <a:ext uri="{FF2B5EF4-FFF2-40B4-BE49-F238E27FC236}">
                  <a16:creationId xmlns:a16="http://schemas.microsoft.com/office/drawing/2014/main" id="{039FC09D-8C11-41B7-63F0-CDE68BC55ABE}"/>
                </a:ext>
              </a:extLst>
            </p:cNvPr>
            <p:cNvSpPr/>
            <p:nvPr/>
          </p:nvSpPr>
          <p:spPr>
            <a:xfrm>
              <a:off x="4707744"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98" name="Google Shape;329;p26">
              <a:extLst>
                <a:ext uri="{FF2B5EF4-FFF2-40B4-BE49-F238E27FC236}">
                  <a16:creationId xmlns:a16="http://schemas.microsoft.com/office/drawing/2014/main" id="{843C0977-5557-58E5-22F4-7F8C321D9231}"/>
                </a:ext>
              </a:extLst>
            </p:cNvPr>
            <p:cNvSpPr/>
            <p:nvPr/>
          </p:nvSpPr>
          <p:spPr>
            <a:xfrm>
              <a:off x="5039671"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199" name="Google Shape;330;p26">
              <a:extLst>
                <a:ext uri="{FF2B5EF4-FFF2-40B4-BE49-F238E27FC236}">
                  <a16:creationId xmlns:a16="http://schemas.microsoft.com/office/drawing/2014/main" id="{94E00774-8FAD-06A3-FB90-5964E0E16428}"/>
                </a:ext>
              </a:extLst>
            </p:cNvPr>
            <p:cNvSpPr/>
            <p:nvPr/>
          </p:nvSpPr>
          <p:spPr>
            <a:xfrm>
              <a:off x="5105577"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00" name="Google Shape;331;p26">
              <a:extLst>
                <a:ext uri="{FF2B5EF4-FFF2-40B4-BE49-F238E27FC236}">
                  <a16:creationId xmlns:a16="http://schemas.microsoft.com/office/drawing/2014/main" id="{D1A39BE2-C3E9-86FC-E130-C8FCE8742AF9}"/>
                </a:ext>
              </a:extLst>
            </p:cNvPr>
            <p:cNvSpPr/>
            <p:nvPr/>
          </p:nvSpPr>
          <p:spPr>
            <a:xfrm>
              <a:off x="4831043"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01" name="Google Shape;332;p26">
              <a:extLst>
                <a:ext uri="{FF2B5EF4-FFF2-40B4-BE49-F238E27FC236}">
                  <a16:creationId xmlns:a16="http://schemas.microsoft.com/office/drawing/2014/main" id="{97C14709-461B-8BC5-6800-5B3D634DB409}"/>
                </a:ext>
              </a:extLst>
            </p:cNvPr>
            <p:cNvSpPr/>
            <p:nvPr/>
          </p:nvSpPr>
          <p:spPr>
            <a:xfrm>
              <a:off x="4896949"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02" name="Google Shape;333;p26">
              <a:extLst>
                <a:ext uri="{FF2B5EF4-FFF2-40B4-BE49-F238E27FC236}">
                  <a16:creationId xmlns:a16="http://schemas.microsoft.com/office/drawing/2014/main" id="{04FAA219-3DEE-735C-DFA9-6F2F66425A8D}"/>
                </a:ext>
              </a:extLst>
            </p:cNvPr>
            <p:cNvSpPr/>
            <p:nvPr/>
          </p:nvSpPr>
          <p:spPr>
            <a:xfrm>
              <a:off x="4948227"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03" name="Google Shape;334;p26">
              <a:extLst>
                <a:ext uri="{FF2B5EF4-FFF2-40B4-BE49-F238E27FC236}">
                  <a16:creationId xmlns:a16="http://schemas.microsoft.com/office/drawing/2014/main" id="{05A91189-7D22-8406-BE17-A0D98770FEEB}"/>
                </a:ext>
              </a:extLst>
            </p:cNvPr>
            <p:cNvSpPr/>
            <p:nvPr/>
          </p:nvSpPr>
          <p:spPr>
            <a:xfrm>
              <a:off x="4575823" y="1394085"/>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04" name="Google Shape;335;p26">
              <a:extLst>
                <a:ext uri="{FF2B5EF4-FFF2-40B4-BE49-F238E27FC236}">
                  <a16:creationId xmlns:a16="http://schemas.microsoft.com/office/drawing/2014/main" id="{348F41A1-65AA-32B5-12E1-4F49727AE7E3}"/>
                </a:ext>
              </a:extLst>
            </p:cNvPr>
            <p:cNvSpPr/>
            <p:nvPr/>
          </p:nvSpPr>
          <p:spPr>
            <a:xfrm>
              <a:off x="4575823"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05" name="Google Shape;336;p26">
              <a:extLst>
                <a:ext uri="{FF2B5EF4-FFF2-40B4-BE49-F238E27FC236}">
                  <a16:creationId xmlns:a16="http://schemas.microsoft.com/office/drawing/2014/main" id="{9D862D86-D0C5-A0B7-44F7-AF19E1A838B5}"/>
                </a:ext>
              </a:extLst>
            </p:cNvPr>
            <p:cNvSpPr/>
            <p:nvPr/>
          </p:nvSpPr>
          <p:spPr>
            <a:xfrm>
              <a:off x="4575823"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06" name="Google Shape;337;p26">
              <a:extLst>
                <a:ext uri="{FF2B5EF4-FFF2-40B4-BE49-F238E27FC236}">
                  <a16:creationId xmlns:a16="http://schemas.microsoft.com/office/drawing/2014/main" id="{72568142-9C95-91CE-B51C-6927BFC6467B}"/>
                </a:ext>
              </a:extLst>
            </p:cNvPr>
            <p:cNvSpPr/>
            <p:nvPr/>
          </p:nvSpPr>
          <p:spPr>
            <a:xfrm>
              <a:off x="4817070"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07" name="Google Shape;338;p26">
              <a:extLst>
                <a:ext uri="{FF2B5EF4-FFF2-40B4-BE49-F238E27FC236}">
                  <a16:creationId xmlns:a16="http://schemas.microsoft.com/office/drawing/2014/main" id="{6B7FD155-073F-349B-E572-1E016F3DD7CD}"/>
                </a:ext>
              </a:extLst>
            </p:cNvPr>
            <p:cNvSpPr/>
            <p:nvPr/>
          </p:nvSpPr>
          <p:spPr>
            <a:xfrm>
              <a:off x="5169414"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08" name="Google Shape;339;p26">
              <a:extLst>
                <a:ext uri="{FF2B5EF4-FFF2-40B4-BE49-F238E27FC236}">
                  <a16:creationId xmlns:a16="http://schemas.microsoft.com/office/drawing/2014/main" id="{714E0E08-114D-38CA-76D6-DBAB6BA1B012}"/>
                </a:ext>
              </a:extLst>
            </p:cNvPr>
            <p:cNvSpPr/>
            <p:nvPr/>
          </p:nvSpPr>
          <p:spPr>
            <a:xfrm>
              <a:off x="516941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09" name="Google Shape;340;p26">
              <a:extLst>
                <a:ext uri="{FF2B5EF4-FFF2-40B4-BE49-F238E27FC236}">
                  <a16:creationId xmlns:a16="http://schemas.microsoft.com/office/drawing/2014/main" id="{F99D8FFC-2A30-7F33-8E97-AB9CEFF0F873}"/>
                </a:ext>
              </a:extLst>
            </p:cNvPr>
            <p:cNvSpPr/>
            <p:nvPr/>
          </p:nvSpPr>
          <p:spPr>
            <a:xfrm>
              <a:off x="4896944" y="163478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10" name="Google Shape;341;p26">
              <a:extLst>
                <a:ext uri="{FF2B5EF4-FFF2-40B4-BE49-F238E27FC236}">
                  <a16:creationId xmlns:a16="http://schemas.microsoft.com/office/drawing/2014/main" id="{9314820F-06DA-9720-5B8B-D3CCE021CC55}"/>
                </a:ext>
              </a:extLst>
            </p:cNvPr>
            <p:cNvSpPr/>
            <p:nvPr/>
          </p:nvSpPr>
          <p:spPr>
            <a:xfrm>
              <a:off x="4896944" y="1700689"/>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11" name="Google Shape;342;p26">
              <a:extLst>
                <a:ext uri="{FF2B5EF4-FFF2-40B4-BE49-F238E27FC236}">
                  <a16:creationId xmlns:a16="http://schemas.microsoft.com/office/drawing/2014/main" id="{629BED80-E201-784E-0741-92B2F279CE79}"/>
                </a:ext>
              </a:extLst>
            </p:cNvPr>
            <p:cNvSpPr/>
            <p:nvPr/>
          </p:nvSpPr>
          <p:spPr>
            <a:xfrm>
              <a:off x="4831038" y="163478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12" name="Google Shape;343;p26">
              <a:extLst>
                <a:ext uri="{FF2B5EF4-FFF2-40B4-BE49-F238E27FC236}">
                  <a16:creationId xmlns:a16="http://schemas.microsoft.com/office/drawing/2014/main" id="{837FC57B-4564-4BE1-55CA-53AD7E732748}"/>
                </a:ext>
              </a:extLst>
            </p:cNvPr>
            <p:cNvSpPr/>
            <p:nvPr/>
          </p:nvSpPr>
          <p:spPr>
            <a:xfrm>
              <a:off x="5103508"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13" name="Google Shape;344;p26">
              <a:extLst>
                <a:ext uri="{FF2B5EF4-FFF2-40B4-BE49-F238E27FC236}">
                  <a16:creationId xmlns:a16="http://schemas.microsoft.com/office/drawing/2014/main" id="{4EFD0D9A-7B9A-3AE9-C530-4507499DD5F2}"/>
                </a:ext>
              </a:extLst>
            </p:cNvPr>
            <p:cNvSpPr/>
            <p:nvPr/>
          </p:nvSpPr>
          <p:spPr>
            <a:xfrm>
              <a:off x="5169414"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14" name="Google Shape;345;p26">
              <a:extLst>
                <a:ext uri="{FF2B5EF4-FFF2-40B4-BE49-F238E27FC236}">
                  <a16:creationId xmlns:a16="http://schemas.microsoft.com/office/drawing/2014/main" id="{8EE463FE-0C40-6654-B90E-88C2CD7B9A34}"/>
                </a:ext>
              </a:extLst>
            </p:cNvPr>
            <p:cNvSpPr/>
            <p:nvPr/>
          </p:nvSpPr>
          <p:spPr>
            <a:xfrm>
              <a:off x="4831043"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15" name="Google Shape;346;p26">
              <a:extLst>
                <a:ext uri="{FF2B5EF4-FFF2-40B4-BE49-F238E27FC236}">
                  <a16:creationId xmlns:a16="http://schemas.microsoft.com/office/drawing/2014/main" id="{5DFEFAA0-ABE3-91A7-A998-F41EFAC4FA05}"/>
                </a:ext>
              </a:extLst>
            </p:cNvPr>
            <p:cNvSpPr/>
            <p:nvPr/>
          </p:nvSpPr>
          <p:spPr>
            <a:xfrm>
              <a:off x="4896949"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16" name="Google Shape;347;p26">
              <a:extLst>
                <a:ext uri="{FF2B5EF4-FFF2-40B4-BE49-F238E27FC236}">
                  <a16:creationId xmlns:a16="http://schemas.microsoft.com/office/drawing/2014/main" id="{440B53F6-E8AC-78C9-4DF3-D0F0232BF378}"/>
                </a:ext>
              </a:extLst>
            </p:cNvPr>
            <p:cNvSpPr/>
            <p:nvPr/>
          </p:nvSpPr>
          <p:spPr>
            <a:xfrm>
              <a:off x="4765137"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17" name="Google Shape;348;p26">
              <a:extLst>
                <a:ext uri="{FF2B5EF4-FFF2-40B4-BE49-F238E27FC236}">
                  <a16:creationId xmlns:a16="http://schemas.microsoft.com/office/drawing/2014/main" id="{714C5159-8A65-5CA4-73B2-6D300CDCD4D8}"/>
                </a:ext>
              </a:extLst>
            </p:cNvPr>
            <p:cNvSpPr/>
            <p:nvPr/>
          </p:nvSpPr>
          <p:spPr>
            <a:xfrm>
              <a:off x="499427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sp>
        <p:nvSpPr>
          <p:cNvPr id="218" name="Google Shape;349;p26">
            <a:extLst>
              <a:ext uri="{FF2B5EF4-FFF2-40B4-BE49-F238E27FC236}">
                <a16:creationId xmlns:a16="http://schemas.microsoft.com/office/drawing/2014/main" id="{5A7AB803-9520-B46C-D5DF-2D763F363C95}"/>
              </a:ext>
            </a:extLst>
          </p:cNvPr>
          <p:cNvSpPr/>
          <p:nvPr/>
        </p:nvSpPr>
        <p:spPr>
          <a:xfrm>
            <a:off x="7434009" y="2062586"/>
            <a:ext cx="1315692" cy="1131048"/>
          </a:xfrm>
          <a:prstGeom prst="rect">
            <a:avLst/>
          </a:prstGeom>
          <a:solidFill>
            <a:srgbClr val="D9D9D9">
              <a:alpha val="44050"/>
            </a:srgbClr>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1600"/>
          </a:p>
        </p:txBody>
      </p:sp>
      <p:sp>
        <p:nvSpPr>
          <p:cNvPr id="219" name="Google Shape;350;p26">
            <a:extLst>
              <a:ext uri="{FF2B5EF4-FFF2-40B4-BE49-F238E27FC236}">
                <a16:creationId xmlns:a16="http://schemas.microsoft.com/office/drawing/2014/main" id="{C9A87AAD-F02D-36CC-A52B-0D009A4097A7}"/>
              </a:ext>
            </a:extLst>
          </p:cNvPr>
          <p:cNvSpPr/>
          <p:nvPr/>
        </p:nvSpPr>
        <p:spPr>
          <a:xfrm>
            <a:off x="5901961" y="3979682"/>
            <a:ext cx="586341" cy="113105"/>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20" name="Google Shape;351;p26">
            <a:extLst>
              <a:ext uri="{FF2B5EF4-FFF2-40B4-BE49-F238E27FC236}">
                <a16:creationId xmlns:a16="http://schemas.microsoft.com/office/drawing/2014/main" id="{150E2671-5551-C1C6-10D7-BE2B021B3640}"/>
              </a:ext>
            </a:extLst>
          </p:cNvPr>
          <p:cNvSpPr/>
          <p:nvPr/>
        </p:nvSpPr>
        <p:spPr>
          <a:xfrm>
            <a:off x="5901961" y="4292683"/>
            <a:ext cx="586341" cy="113105"/>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21" name="Google Shape;352;p26">
            <a:extLst>
              <a:ext uri="{FF2B5EF4-FFF2-40B4-BE49-F238E27FC236}">
                <a16:creationId xmlns:a16="http://schemas.microsoft.com/office/drawing/2014/main" id="{5FA72972-240F-7B34-A5A1-3275E0E5AA68}"/>
              </a:ext>
            </a:extLst>
          </p:cNvPr>
          <p:cNvSpPr/>
          <p:nvPr/>
        </p:nvSpPr>
        <p:spPr>
          <a:xfrm>
            <a:off x="5901961" y="4605668"/>
            <a:ext cx="586341" cy="113105"/>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22" name="Google Shape;353;p26">
            <a:extLst>
              <a:ext uri="{FF2B5EF4-FFF2-40B4-BE49-F238E27FC236}">
                <a16:creationId xmlns:a16="http://schemas.microsoft.com/office/drawing/2014/main" id="{F1CC0116-7403-537A-9C98-B5B055042051}"/>
              </a:ext>
            </a:extLst>
          </p:cNvPr>
          <p:cNvSpPr/>
          <p:nvPr/>
        </p:nvSpPr>
        <p:spPr>
          <a:xfrm>
            <a:off x="6775491" y="3785315"/>
            <a:ext cx="131569" cy="383983"/>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23" name="Google Shape;354;p26">
            <a:extLst>
              <a:ext uri="{FF2B5EF4-FFF2-40B4-BE49-F238E27FC236}">
                <a16:creationId xmlns:a16="http://schemas.microsoft.com/office/drawing/2014/main" id="{6D92FE50-30D7-678A-5265-785FE44D3735}"/>
              </a:ext>
            </a:extLst>
          </p:cNvPr>
          <p:cNvSpPr/>
          <p:nvPr/>
        </p:nvSpPr>
        <p:spPr>
          <a:xfrm>
            <a:off x="7041767" y="3785315"/>
            <a:ext cx="131569" cy="383983"/>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24" name="Google Shape;355;p26">
            <a:extLst>
              <a:ext uri="{FF2B5EF4-FFF2-40B4-BE49-F238E27FC236}">
                <a16:creationId xmlns:a16="http://schemas.microsoft.com/office/drawing/2014/main" id="{E737497E-A7D6-606E-202E-72BDE6F90C47}"/>
              </a:ext>
            </a:extLst>
          </p:cNvPr>
          <p:cNvSpPr/>
          <p:nvPr/>
        </p:nvSpPr>
        <p:spPr>
          <a:xfrm>
            <a:off x="6595852" y="4366533"/>
            <a:ext cx="586341" cy="113105"/>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25" name="Google Shape;356;p26">
            <a:extLst>
              <a:ext uri="{FF2B5EF4-FFF2-40B4-BE49-F238E27FC236}">
                <a16:creationId xmlns:a16="http://schemas.microsoft.com/office/drawing/2014/main" id="{F64C05E0-FF04-2B70-A44B-1072B88EF8DE}"/>
              </a:ext>
            </a:extLst>
          </p:cNvPr>
          <p:cNvSpPr/>
          <p:nvPr/>
        </p:nvSpPr>
        <p:spPr>
          <a:xfrm>
            <a:off x="6595852" y="4710936"/>
            <a:ext cx="586341" cy="113105"/>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26" name="Google Shape;357;p26">
            <a:extLst>
              <a:ext uri="{FF2B5EF4-FFF2-40B4-BE49-F238E27FC236}">
                <a16:creationId xmlns:a16="http://schemas.microsoft.com/office/drawing/2014/main" id="{67041EF1-5A37-531E-AA2A-CE0AC61519EE}"/>
              </a:ext>
            </a:extLst>
          </p:cNvPr>
          <p:cNvSpPr txBox="1"/>
          <p:nvPr/>
        </p:nvSpPr>
        <p:spPr>
          <a:xfrm>
            <a:off x="5865152" y="3519015"/>
            <a:ext cx="1317122" cy="264731"/>
          </a:xfrm>
          <a:prstGeom prst="rect">
            <a:avLst/>
          </a:prstGeom>
          <a:noFill/>
          <a:ln>
            <a:noFill/>
          </a:ln>
        </p:spPr>
        <p:txBody>
          <a:bodyPr spcFirstLastPara="1" wrap="square" lIns="72000" tIns="72000" rIns="72000" bIns="72000" anchor="t" anchorCtr="0">
            <a:noAutofit/>
          </a:bodyPr>
          <a:lstStyle/>
          <a:p>
            <a:pPr marL="0" lvl="0" indent="0" algn="l" rtl="0">
              <a:spcBef>
                <a:spcPts val="0"/>
              </a:spcBef>
              <a:spcAft>
                <a:spcPts val="0"/>
              </a:spcAft>
              <a:buNone/>
            </a:pPr>
            <a:r>
              <a:rPr lang="en-GB" sz="1300" i="1">
                <a:solidFill>
                  <a:srgbClr val="343434"/>
                </a:solidFill>
                <a:latin typeface="Times New Roman"/>
                <a:ea typeface="Times New Roman"/>
                <a:cs typeface="Times New Roman"/>
                <a:sym typeface="Times New Roman"/>
              </a:rPr>
              <a:t>new site</a:t>
            </a:r>
            <a:endParaRPr sz="1300" i="1">
              <a:solidFill>
                <a:srgbClr val="343434"/>
              </a:solidFill>
              <a:latin typeface="Times New Roman"/>
              <a:ea typeface="Times New Roman"/>
              <a:cs typeface="Times New Roman"/>
              <a:sym typeface="Times New Roman"/>
            </a:endParaRPr>
          </a:p>
        </p:txBody>
      </p:sp>
      <p:sp>
        <p:nvSpPr>
          <p:cNvPr id="227" name="Google Shape;358;p26">
            <a:extLst>
              <a:ext uri="{FF2B5EF4-FFF2-40B4-BE49-F238E27FC236}">
                <a16:creationId xmlns:a16="http://schemas.microsoft.com/office/drawing/2014/main" id="{13B8636C-8C1A-68E7-5370-AF056E20AB9D}"/>
              </a:ext>
            </a:extLst>
          </p:cNvPr>
          <p:cNvSpPr txBox="1"/>
          <p:nvPr/>
        </p:nvSpPr>
        <p:spPr>
          <a:xfrm>
            <a:off x="4291725" y="4577324"/>
            <a:ext cx="1322843" cy="336446"/>
          </a:xfrm>
          <a:prstGeom prst="rect">
            <a:avLst/>
          </a:prstGeom>
          <a:solidFill>
            <a:srgbClr val="FFFFFF"/>
          </a:solidFill>
          <a:ln>
            <a:noFill/>
          </a:ln>
        </p:spPr>
        <p:txBody>
          <a:bodyPr spcFirstLastPara="1" wrap="square" lIns="72000" tIns="0" rIns="72000" bIns="0" anchor="t" anchorCtr="0">
            <a:noAutofit/>
          </a:bodyPr>
          <a:lstStyle/>
          <a:p>
            <a:pPr marL="0" lvl="0" indent="0" algn="l" rtl="0">
              <a:spcBef>
                <a:spcPts val="0"/>
              </a:spcBef>
              <a:spcAft>
                <a:spcPts val="0"/>
              </a:spcAft>
              <a:buNone/>
            </a:pPr>
            <a:r>
              <a:rPr lang="en-GB" sz="1100" i="1">
                <a:solidFill>
                  <a:srgbClr val="343434"/>
                </a:solidFill>
                <a:latin typeface="Times New Roman"/>
                <a:ea typeface="Times New Roman"/>
                <a:cs typeface="Times New Roman"/>
                <a:sym typeface="Times New Roman"/>
              </a:rPr>
              <a:t>land for resale or development</a:t>
            </a:r>
            <a:endParaRPr sz="1100" i="1">
              <a:solidFill>
                <a:srgbClr val="343434"/>
              </a:solidFill>
              <a:latin typeface="Times New Roman"/>
              <a:ea typeface="Times New Roman"/>
              <a:cs typeface="Times New Roman"/>
              <a:sym typeface="Times New Roman"/>
            </a:endParaRPr>
          </a:p>
        </p:txBody>
      </p:sp>
      <p:sp>
        <p:nvSpPr>
          <p:cNvPr id="228" name="Google Shape;359;p26">
            <a:extLst>
              <a:ext uri="{FF2B5EF4-FFF2-40B4-BE49-F238E27FC236}">
                <a16:creationId xmlns:a16="http://schemas.microsoft.com/office/drawing/2014/main" id="{D368F36A-29CD-C288-59D2-B011D0FC594A}"/>
              </a:ext>
            </a:extLst>
          </p:cNvPr>
          <p:cNvSpPr/>
          <p:nvPr/>
        </p:nvSpPr>
        <p:spPr>
          <a:xfrm>
            <a:off x="4299119" y="3783746"/>
            <a:ext cx="1315692" cy="1131048"/>
          </a:xfrm>
          <a:prstGeom prst="rect">
            <a:avLst/>
          </a:prstGeom>
          <a:no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1600"/>
          </a:p>
        </p:txBody>
      </p:sp>
      <p:cxnSp>
        <p:nvCxnSpPr>
          <p:cNvPr id="229" name="Google Shape;360;p26">
            <a:extLst>
              <a:ext uri="{FF2B5EF4-FFF2-40B4-BE49-F238E27FC236}">
                <a16:creationId xmlns:a16="http://schemas.microsoft.com/office/drawing/2014/main" id="{2D8F7538-304B-15E4-7853-D8125D3DAF44}"/>
              </a:ext>
            </a:extLst>
          </p:cNvPr>
          <p:cNvCxnSpPr/>
          <p:nvPr/>
        </p:nvCxnSpPr>
        <p:spPr>
          <a:xfrm rot="10800000">
            <a:off x="4523838" y="2664378"/>
            <a:ext cx="0" cy="514709"/>
          </a:xfrm>
          <a:prstGeom prst="straightConnector1">
            <a:avLst/>
          </a:prstGeom>
          <a:noFill/>
          <a:ln w="19050" cap="flat" cmpd="sng">
            <a:solidFill>
              <a:srgbClr val="CC0000"/>
            </a:solidFill>
            <a:prstDash val="solid"/>
            <a:round/>
            <a:headEnd type="none" w="med" len="med"/>
            <a:tailEnd type="triangle" w="med" len="med"/>
          </a:ln>
        </p:spPr>
      </p:cxnSp>
      <p:cxnSp>
        <p:nvCxnSpPr>
          <p:cNvPr id="230" name="Google Shape;361;p26">
            <a:extLst>
              <a:ext uri="{FF2B5EF4-FFF2-40B4-BE49-F238E27FC236}">
                <a16:creationId xmlns:a16="http://schemas.microsoft.com/office/drawing/2014/main" id="{BFE8FA2C-FE06-88D8-396F-D5B789CE54F0}"/>
              </a:ext>
            </a:extLst>
          </p:cNvPr>
          <p:cNvCxnSpPr/>
          <p:nvPr/>
        </p:nvCxnSpPr>
        <p:spPr>
          <a:xfrm rot="10800000">
            <a:off x="4956960" y="2664378"/>
            <a:ext cx="0" cy="514709"/>
          </a:xfrm>
          <a:prstGeom prst="straightConnector1">
            <a:avLst/>
          </a:prstGeom>
          <a:noFill/>
          <a:ln w="19050" cap="flat" cmpd="sng">
            <a:solidFill>
              <a:srgbClr val="CC0000"/>
            </a:solidFill>
            <a:prstDash val="solid"/>
            <a:round/>
            <a:headEnd type="none" w="med" len="med"/>
            <a:tailEnd type="triangle" w="med" len="med"/>
          </a:ln>
        </p:spPr>
      </p:cxnSp>
      <p:cxnSp>
        <p:nvCxnSpPr>
          <p:cNvPr id="231" name="Google Shape;362;p26">
            <a:extLst>
              <a:ext uri="{FF2B5EF4-FFF2-40B4-BE49-F238E27FC236}">
                <a16:creationId xmlns:a16="http://schemas.microsoft.com/office/drawing/2014/main" id="{DB44651A-DEDE-9936-1835-2903D61841D3}"/>
              </a:ext>
            </a:extLst>
          </p:cNvPr>
          <p:cNvCxnSpPr/>
          <p:nvPr/>
        </p:nvCxnSpPr>
        <p:spPr>
          <a:xfrm rot="10800000">
            <a:off x="5390161" y="2664378"/>
            <a:ext cx="0" cy="514709"/>
          </a:xfrm>
          <a:prstGeom prst="straightConnector1">
            <a:avLst/>
          </a:prstGeom>
          <a:noFill/>
          <a:ln w="19050" cap="flat" cmpd="sng">
            <a:solidFill>
              <a:srgbClr val="CC0000"/>
            </a:solidFill>
            <a:prstDash val="solid"/>
            <a:round/>
            <a:headEnd type="none" w="med" len="med"/>
            <a:tailEnd type="triangle" w="med" len="med"/>
          </a:ln>
        </p:spPr>
      </p:cxnSp>
      <p:grpSp>
        <p:nvGrpSpPr>
          <p:cNvPr id="232" name="Google Shape;363;p26">
            <a:extLst>
              <a:ext uri="{FF2B5EF4-FFF2-40B4-BE49-F238E27FC236}">
                <a16:creationId xmlns:a16="http://schemas.microsoft.com/office/drawing/2014/main" id="{2D779FF2-ED3D-BFC1-B907-DA86D7DF411F}"/>
              </a:ext>
            </a:extLst>
          </p:cNvPr>
          <p:cNvGrpSpPr/>
          <p:nvPr/>
        </p:nvGrpSpPr>
        <p:grpSpPr>
          <a:xfrm>
            <a:off x="4293027" y="3785302"/>
            <a:ext cx="1288932" cy="760507"/>
            <a:chOff x="4572794" y="1216676"/>
            <a:chExt cx="663037" cy="484122"/>
          </a:xfrm>
        </p:grpSpPr>
        <p:sp>
          <p:nvSpPr>
            <p:cNvPr id="233" name="Google Shape;364;p26">
              <a:extLst>
                <a:ext uri="{FF2B5EF4-FFF2-40B4-BE49-F238E27FC236}">
                  <a16:creationId xmlns:a16="http://schemas.microsoft.com/office/drawing/2014/main" id="{A4DA1446-0440-2D47-1411-190258ED2B69}"/>
                </a:ext>
              </a:extLst>
            </p:cNvPr>
            <p:cNvSpPr/>
            <p:nvPr/>
          </p:nvSpPr>
          <p:spPr>
            <a:xfrm>
              <a:off x="4817070"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34" name="Google Shape;365;p26">
              <a:extLst>
                <a:ext uri="{FF2B5EF4-FFF2-40B4-BE49-F238E27FC236}">
                  <a16:creationId xmlns:a16="http://schemas.microsoft.com/office/drawing/2014/main" id="{7E72A8A2-241B-95E1-4474-C56C78980CAE}"/>
                </a:ext>
              </a:extLst>
            </p:cNvPr>
            <p:cNvSpPr/>
            <p:nvPr/>
          </p:nvSpPr>
          <p:spPr>
            <a:xfrm>
              <a:off x="4590560"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35" name="Google Shape;366;p26">
              <a:extLst>
                <a:ext uri="{FF2B5EF4-FFF2-40B4-BE49-F238E27FC236}">
                  <a16:creationId xmlns:a16="http://schemas.microsoft.com/office/drawing/2014/main" id="{6205B0D7-9DDC-9859-D7B4-825CF70754E4}"/>
                </a:ext>
              </a:extLst>
            </p:cNvPr>
            <p:cNvSpPr/>
            <p:nvPr/>
          </p:nvSpPr>
          <p:spPr>
            <a:xfrm>
              <a:off x="4656466"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36" name="Google Shape;367;p26">
              <a:extLst>
                <a:ext uri="{FF2B5EF4-FFF2-40B4-BE49-F238E27FC236}">
                  <a16:creationId xmlns:a16="http://schemas.microsoft.com/office/drawing/2014/main" id="{D78E3479-A448-06A1-9187-F54EB406C8F1}"/>
                </a:ext>
              </a:extLst>
            </p:cNvPr>
            <p:cNvSpPr/>
            <p:nvPr/>
          </p:nvSpPr>
          <p:spPr>
            <a:xfrm>
              <a:off x="4707744"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37" name="Google Shape;368;p26">
              <a:extLst>
                <a:ext uri="{FF2B5EF4-FFF2-40B4-BE49-F238E27FC236}">
                  <a16:creationId xmlns:a16="http://schemas.microsoft.com/office/drawing/2014/main" id="{BBFBC9F1-3F50-C978-D1A7-D391B133736A}"/>
                </a:ext>
              </a:extLst>
            </p:cNvPr>
            <p:cNvSpPr/>
            <p:nvPr/>
          </p:nvSpPr>
          <p:spPr>
            <a:xfrm>
              <a:off x="4817071" y="1386415"/>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38" name="Google Shape;369;p26">
              <a:extLst>
                <a:ext uri="{FF2B5EF4-FFF2-40B4-BE49-F238E27FC236}">
                  <a16:creationId xmlns:a16="http://schemas.microsoft.com/office/drawing/2014/main" id="{E1B68C54-C1FE-28D4-EE3B-70C63504B5E1}"/>
                </a:ext>
              </a:extLst>
            </p:cNvPr>
            <p:cNvSpPr/>
            <p:nvPr/>
          </p:nvSpPr>
          <p:spPr>
            <a:xfrm>
              <a:off x="5169831" y="1631415"/>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39" name="Google Shape;370;p26">
              <a:extLst>
                <a:ext uri="{FF2B5EF4-FFF2-40B4-BE49-F238E27FC236}">
                  <a16:creationId xmlns:a16="http://schemas.microsoft.com/office/drawing/2014/main" id="{91C50885-7ECD-0750-2D72-07801E6E4444}"/>
                </a:ext>
              </a:extLst>
            </p:cNvPr>
            <p:cNvSpPr/>
            <p:nvPr/>
          </p:nvSpPr>
          <p:spPr>
            <a:xfrm>
              <a:off x="4831043"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40" name="Google Shape;371;p26">
              <a:extLst>
                <a:ext uri="{FF2B5EF4-FFF2-40B4-BE49-F238E27FC236}">
                  <a16:creationId xmlns:a16="http://schemas.microsoft.com/office/drawing/2014/main" id="{80EEF95F-44F0-492A-40D6-5D9FC0C96D39}"/>
                </a:ext>
              </a:extLst>
            </p:cNvPr>
            <p:cNvSpPr/>
            <p:nvPr/>
          </p:nvSpPr>
          <p:spPr>
            <a:xfrm>
              <a:off x="4896949"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41" name="Google Shape;372;p26">
              <a:extLst>
                <a:ext uri="{FF2B5EF4-FFF2-40B4-BE49-F238E27FC236}">
                  <a16:creationId xmlns:a16="http://schemas.microsoft.com/office/drawing/2014/main" id="{CE23B5D4-52F3-6376-F439-9C003ED3A1F9}"/>
                </a:ext>
              </a:extLst>
            </p:cNvPr>
            <p:cNvSpPr/>
            <p:nvPr/>
          </p:nvSpPr>
          <p:spPr>
            <a:xfrm>
              <a:off x="4948227"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42" name="Google Shape;373;p26">
              <a:extLst>
                <a:ext uri="{FF2B5EF4-FFF2-40B4-BE49-F238E27FC236}">
                  <a16:creationId xmlns:a16="http://schemas.microsoft.com/office/drawing/2014/main" id="{11FE057D-0829-0F77-3219-507C022D523A}"/>
                </a:ext>
              </a:extLst>
            </p:cNvPr>
            <p:cNvSpPr/>
            <p:nvPr/>
          </p:nvSpPr>
          <p:spPr>
            <a:xfrm>
              <a:off x="4575823" y="1394085"/>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43" name="Google Shape;374;p26">
              <a:extLst>
                <a:ext uri="{FF2B5EF4-FFF2-40B4-BE49-F238E27FC236}">
                  <a16:creationId xmlns:a16="http://schemas.microsoft.com/office/drawing/2014/main" id="{51EA88D0-A940-6B6B-7694-B7FB0799E9C3}"/>
                </a:ext>
              </a:extLst>
            </p:cNvPr>
            <p:cNvSpPr/>
            <p:nvPr/>
          </p:nvSpPr>
          <p:spPr>
            <a:xfrm>
              <a:off x="4575823"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44" name="Google Shape;375;p26">
              <a:extLst>
                <a:ext uri="{FF2B5EF4-FFF2-40B4-BE49-F238E27FC236}">
                  <a16:creationId xmlns:a16="http://schemas.microsoft.com/office/drawing/2014/main" id="{88168DC8-12ED-DC81-843C-D7450FBBB786}"/>
                </a:ext>
              </a:extLst>
            </p:cNvPr>
            <p:cNvSpPr/>
            <p:nvPr/>
          </p:nvSpPr>
          <p:spPr>
            <a:xfrm>
              <a:off x="4575823"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45" name="Google Shape;376;p26">
              <a:extLst>
                <a:ext uri="{FF2B5EF4-FFF2-40B4-BE49-F238E27FC236}">
                  <a16:creationId xmlns:a16="http://schemas.microsoft.com/office/drawing/2014/main" id="{CC4DD1E0-0DEF-B13D-CB3E-D71D63C2AE8F}"/>
                </a:ext>
              </a:extLst>
            </p:cNvPr>
            <p:cNvSpPr/>
            <p:nvPr/>
          </p:nvSpPr>
          <p:spPr>
            <a:xfrm>
              <a:off x="4817070"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46" name="Google Shape;377;p26">
              <a:extLst>
                <a:ext uri="{FF2B5EF4-FFF2-40B4-BE49-F238E27FC236}">
                  <a16:creationId xmlns:a16="http://schemas.microsoft.com/office/drawing/2014/main" id="{C525BB75-A867-E16F-47EB-3A049B063729}"/>
                </a:ext>
              </a:extLst>
            </p:cNvPr>
            <p:cNvSpPr/>
            <p:nvPr/>
          </p:nvSpPr>
          <p:spPr>
            <a:xfrm>
              <a:off x="5169414"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47" name="Google Shape;378;p26">
              <a:extLst>
                <a:ext uri="{FF2B5EF4-FFF2-40B4-BE49-F238E27FC236}">
                  <a16:creationId xmlns:a16="http://schemas.microsoft.com/office/drawing/2014/main" id="{E2BDC489-46C3-77F8-4B29-ADBF81F99724}"/>
                </a:ext>
              </a:extLst>
            </p:cNvPr>
            <p:cNvSpPr/>
            <p:nvPr/>
          </p:nvSpPr>
          <p:spPr>
            <a:xfrm>
              <a:off x="516941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48" name="Google Shape;379;p26">
              <a:extLst>
                <a:ext uri="{FF2B5EF4-FFF2-40B4-BE49-F238E27FC236}">
                  <a16:creationId xmlns:a16="http://schemas.microsoft.com/office/drawing/2014/main" id="{32B35C4D-45AE-7A81-6971-93F3B03B7319}"/>
                </a:ext>
              </a:extLst>
            </p:cNvPr>
            <p:cNvSpPr/>
            <p:nvPr/>
          </p:nvSpPr>
          <p:spPr>
            <a:xfrm>
              <a:off x="4896944" y="163478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49" name="Google Shape;380;p26">
              <a:extLst>
                <a:ext uri="{FF2B5EF4-FFF2-40B4-BE49-F238E27FC236}">
                  <a16:creationId xmlns:a16="http://schemas.microsoft.com/office/drawing/2014/main" id="{BA39F4F8-CD5F-AE93-5961-12D1DB22484E}"/>
                </a:ext>
              </a:extLst>
            </p:cNvPr>
            <p:cNvSpPr/>
            <p:nvPr/>
          </p:nvSpPr>
          <p:spPr>
            <a:xfrm>
              <a:off x="4957472" y="163479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50" name="Google Shape;381;p26">
              <a:extLst>
                <a:ext uri="{FF2B5EF4-FFF2-40B4-BE49-F238E27FC236}">
                  <a16:creationId xmlns:a16="http://schemas.microsoft.com/office/drawing/2014/main" id="{6C3F9DD2-4B48-AD7F-6D10-49F4387BEA01}"/>
                </a:ext>
              </a:extLst>
            </p:cNvPr>
            <p:cNvSpPr/>
            <p:nvPr/>
          </p:nvSpPr>
          <p:spPr>
            <a:xfrm>
              <a:off x="4831038" y="163478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51" name="Google Shape;382;p26">
              <a:extLst>
                <a:ext uri="{FF2B5EF4-FFF2-40B4-BE49-F238E27FC236}">
                  <a16:creationId xmlns:a16="http://schemas.microsoft.com/office/drawing/2014/main" id="{765635BC-A4CA-6052-4849-AD24B4BE1A56}"/>
                </a:ext>
              </a:extLst>
            </p:cNvPr>
            <p:cNvSpPr/>
            <p:nvPr/>
          </p:nvSpPr>
          <p:spPr>
            <a:xfrm>
              <a:off x="4638700" y="1631420"/>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52" name="Google Shape;383;p26">
              <a:extLst>
                <a:ext uri="{FF2B5EF4-FFF2-40B4-BE49-F238E27FC236}">
                  <a16:creationId xmlns:a16="http://schemas.microsoft.com/office/drawing/2014/main" id="{60E9C312-7138-3E13-A457-32DC1B56147C}"/>
                </a:ext>
              </a:extLst>
            </p:cNvPr>
            <p:cNvSpPr/>
            <p:nvPr/>
          </p:nvSpPr>
          <p:spPr>
            <a:xfrm>
              <a:off x="4704605" y="1631420"/>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53" name="Google Shape;384;p26">
              <a:extLst>
                <a:ext uri="{FF2B5EF4-FFF2-40B4-BE49-F238E27FC236}">
                  <a16:creationId xmlns:a16="http://schemas.microsoft.com/office/drawing/2014/main" id="{B06C936B-947E-5CE3-7DEF-58C02B7EBF0D}"/>
                </a:ext>
              </a:extLst>
            </p:cNvPr>
            <p:cNvSpPr/>
            <p:nvPr/>
          </p:nvSpPr>
          <p:spPr>
            <a:xfrm>
              <a:off x="4572794" y="1631420"/>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54" name="Google Shape;385;p26">
              <a:extLst>
                <a:ext uri="{FF2B5EF4-FFF2-40B4-BE49-F238E27FC236}">
                  <a16:creationId xmlns:a16="http://schemas.microsoft.com/office/drawing/2014/main" id="{F80B9B10-AD30-9212-C354-FB6C1AF19947}"/>
                </a:ext>
              </a:extLst>
            </p:cNvPr>
            <p:cNvSpPr/>
            <p:nvPr/>
          </p:nvSpPr>
          <p:spPr>
            <a:xfrm>
              <a:off x="499427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grpSp>
        <p:nvGrpSpPr>
          <p:cNvPr id="255" name="Google Shape;386;p26">
            <a:extLst>
              <a:ext uri="{FF2B5EF4-FFF2-40B4-BE49-F238E27FC236}">
                <a16:creationId xmlns:a16="http://schemas.microsoft.com/office/drawing/2014/main" id="{602A5078-21F5-D641-5D6C-30B9396688BA}"/>
              </a:ext>
            </a:extLst>
          </p:cNvPr>
          <p:cNvGrpSpPr/>
          <p:nvPr/>
        </p:nvGrpSpPr>
        <p:grpSpPr>
          <a:xfrm>
            <a:off x="2740805" y="3811291"/>
            <a:ext cx="1282233" cy="1105171"/>
            <a:chOff x="4575823" y="1216676"/>
            <a:chExt cx="659591" cy="703527"/>
          </a:xfrm>
        </p:grpSpPr>
        <p:sp>
          <p:nvSpPr>
            <p:cNvPr id="256" name="Google Shape;387;p26">
              <a:extLst>
                <a:ext uri="{FF2B5EF4-FFF2-40B4-BE49-F238E27FC236}">
                  <a16:creationId xmlns:a16="http://schemas.microsoft.com/office/drawing/2014/main" id="{A2D51078-B89F-B148-DE20-A78E7D1A6A49}"/>
                </a:ext>
              </a:extLst>
            </p:cNvPr>
            <p:cNvSpPr/>
            <p:nvPr/>
          </p:nvSpPr>
          <p:spPr>
            <a:xfrm>
              <a:off x="4817070"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57" name="Google Shape;388;p26">
              <a:extLst>
                <a:ext uri="{FF2B5EF4-FFF2-40B4-BE49-F238E27FC236}">
                  <a16:creationId xmlns:a16="http://schemas.microsoft.com/office/drawing/2014/main" id="{EB8E9994-F89B-1BEF-D6E2-435614F63CEE}"/>
                </a:ext>
              </a:extLst>
            </p:cNvPr>
            <p:cNvSpPr/>
            <p:nvPr/>
          </p:nvSpPr>
          <p:spPr>
            <a:xfrm>
              <a:off x="4590560"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58" name="Google Shape;389;p26">
              <a:extLst>
                <a:ext uri="{FF2B5EF4-FFF2-40B4-BE49-F238E27FC236}">
                  <a16:creationId xmlns:a16="http://schemas.microsoft.com/office/drawing/2014/main" id="{68B9C7B7-F380-4856-0C2C-DB488D3BDCA9}"/>
                </a:ext>
              </a:extLst>
            </p:cNvPr>
            <p:cNvSpPr/>
            <p:nvPr/>
          </p:nvSpPr>
          <p:spPr>
            <a:xfrm>
              <a:off x="4656466"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59" name="Google Shape;390;p26">
              <a:extLst>
                <a:ext uri="{FF2B5EF4-FFF2-40B4-BE49-F238E27FC236}">
                  <a16:creationId xmlns:a16="http://schemas.microsoft.com/office/drawing/2014/main" id="{B54CA070-CB83-2977-EA7A-8E6D1D76FB7D}"/>
                </a:ext>
              </a:extLst>
            </p:cNvPr>
            <p:cNvSpPr/>
            <p:nvPr/>
          </p:nvSpPr>
          <p:spPr>
            <a:xfrm>
              <a:off x="4707744"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60" name="Google Shape;391;p26">
              <a:extLst>
                <a:ext uri="{FF2B5EF4-FFF2-40B4-BE49-F238E27FC236}">
                  <a16:creationId xmlns:a16="http://schemas.microsoft.com/office/drawing/2014/main" id="{CC4CB419-ED6F-40F0-DA41-E04799306530}"/>
                </a:ext>
              </a:extLst>
            </p:cNvPr>
            <p:cNvSpPr/>
            <p:nvPr/>
          </p:nvSpPr>
          <p:spPr>
            <a:xfrm>
              <a:off x="4656466"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61" name="Google Shape;392;p26">
              <a:extLst>
                <a:ext uri="{FF2B5EF4-FFF2-40B4-BE49-F238E27FC236}">
                  <a16:creationId xmlns:a16="http://schemas.microsoft.com/office/drawing/2014/main" id="{977684CA-9772-033C-DE19-5476C59AE95A}"/>
                </a:ext>
              </a:extLst>
            </p:cNvPr>
            <p:cNvSpPr/>
            <p:nvPr/>
          </p:nvSpPr>
          <p:spPr>
            <a:xfrm>
              <a:off x="4707744"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62" name="Google Shape;393;p26">
              <a:extLst>
                <a:ext uri="{FF2B5EF4-FFF2-40B4-BE49-F238E27FC236}">
                  <a16:creationId xmlns:a16="http://schemas.microsoft.com/office/drawing/2014/main" id="{502424EA-C663-FF76-1D9B-7C8EEB5D893E}"/>
                </a:ext>
              </a:extLst>
            </p:cNvPr>
            <p:cNvSpPr/>
            <p:nvPr/>
          </p:nvSpPr>
          <p:spPr>
            <a:xfrm>
              <a:off x="4969201"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63" name="Google Shape;394;p26">
              <a:extLst>
                <a:ext uri="{FF2B5EF4-FFF2-40B4-BE49-F238E27FC236}">
                  <a16:creationId xmlns:a16="http://schemas.microsoft.com/office/drawing/2014/main" id="{661A537D-3B0A-AD6F-0F65-AFD187E25EA8}"/>
                </a:ext>
              </a:extLst>
            </p:cNvPr>
            <p:cNvSpPr/>
            <p:nvPr/>
          </p:nvSpPr>
          <p:spPr>
            <a:xfrm>
              <a:off x="5132203"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64" name="Google Shape;395;p26">
              <a:extLst>
                <a:ext uri="{FF2B5EF4-FFF2-40B4-BE49-F238E27FC236}">
                  <a16:creationId xmlns:a16="http://schemas.microsoft.com/office/drawing/2014/main" id="{A22BF349-A380-7A9D-22AC-BEA32F90D1F6}"/>
                </a:ext>
              </a:extLst>
            </p:cNvPr>
            <p:cNvSpPr/>
            <p:nvPr/>
          </p:nvSpPr>
          <p:spPr>
            <a:xfrm>
              <a:off x="4831043"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65" name="Google Shape;396;p26">
              <a:extLst>
                <a:ext uri="{FF2B5EF4-FFF2-40B4-BE49-F238E27FC236}">
                  <a16:creationId xmlns:a16="http://schemas.microsoft.com/office/drawing/2014/main" id="{303CF9C5-4F36-8922-BC54-541F7100CF86}"/>
                </a:ext>
              </a:extLst>
            </p:cNvPr>
            <p:cNvSpPr/>
            <p:nvPr/>
          </p:nvSpPr>
          <p:spPr>
            <a:xfrm>
              <a:off x="4896949"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66" name="Google Shape;397;p26">
              <a:extLst>
                <a:ext uri="{FF2B5EF4-FFF2-40B4-BE49-F238E27FC236}">
                  <a16:creationId xmlns:a16="http://schemas.microsoft.com/office/drawing/2014/main" id="{231BD1D4-1247-B060-B548-574E1307551D}"/>
                </a:ext>
              </a:extLst>
            </p:cNvPr>
            <p:cNvSpPr/>
            <p:nvPr/>
          </p:nvSpPr>
          <p:spPr>
            <a:xfrm>
              <a:off x="4948227" y="150248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67" name="Google Shape;398;p26">
              <a:extLst>
                <a:ext uri="{FF2B5EF4-FFF2-40B4-BE49-F238E27FC236}">
                  <a16:creationId xmlns:a16="http://schemas.microsoft.com/office/drawing/2014/main" id="{AEE80A60-1B9D-769F-D794-2A7B43758C5F}"/>
                </a:ext>
              </a:extLst>
            </p:cNvPr>
            <p:cNvSpPr/>
            <p:nvPr/>
          </p:nvSpPr>
          <p:spPr>
            <a:xfrm>
              <a:off x="4575823" y="1394085"/>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68" name="Google Shape;399;p26">
              <a:extLst>
                <a:ext uri="{FF2B5EF4-FFF2-40B4-BE49-F238E27FC236}">
                  <a16:creationId xmlns:a16="http://schemas.microsoft.com/office/drawing/2014/main" id="{2C8AF22B-A7D8-B10D-8A6E-4C86BB06C66F}"/>
                </a:ext>
              </a:extLst>
            </p:cNvPr>
            <p:cNvSpPr/>
            <p:nvPr/>
          </p:nvSpPr>
          <p:spPr>
            <a:xfrm>
              <a:off x="4575823"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69" name="Google Shape;400;p26">
              <a:extLst>
                <a:ext uri="{FF2B5EF4-FFF2-40B4-BE49-F238E27FC236}">
                  <a16:creationId xmlns:a16="http://schemas.microsoft.com/office/drawing/2014/main" id="{F1BF9F73-F602-8023-9536-C53EF5E2DF74}"/>
                </a:ext>
              </a:extLst>
            </p:cNvPr>
            <p:cNvSpPr/>
            <p:nvPr/>
          </p:nvSpPr>
          <p:spPr>
            <a:xfrm>
              <a:off x="4575823"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70" name="Google Shape;401;p26">
              <a:extLst>
                <a:ext uri="{FF2B5EF4-FFF2-40B4-BE49-F238E27FC236}">
                  <a16:creationId xmlns:a16="http://schemas.microsoft.com/office/drawing/2014/main" id="{AD24C93B-776F-E396-23BC-07B1102F4E3A}"/>
                </a:ext>
              </a:extLst>
            </p:cNvPr>
            <p:cNvSpPr/>
            <p:nvPr/>
          </p:nvSpPr>
          <p:spPr>
            <a:xfrm>
              <a:off x="4817070"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71" name="Google Shape;402;p26">
              <a:extLst>
                <a:ext uri="{FF2B5EF4-FFF2-40B4-BE49-F238E27FC236}">
                  <a16:creationId xmlns:a16="http://schemas.microsoft.com/office/drawing/2014/main" id="{87F933F5-9859-72B6-9A54-E14E208B559E}"/>
                </a:ext>
              </a:extLst>
            </p:cNvPr>
            <p:cNvSpPr/>
            <p:nvPr/>
          </p:nvSpPr>
          <p:spPr>
            <a:xfrm>
              <a:off x="5169414"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72" name="Google Shape;403;p26">
              <a:extLst>
                <a:ext uri="{FF2B5EF4-FFF2-40B4-BE49-F238E27FC236}">
                  <a16:creationId xmlns:a16="http://schemas.microsoft.com/office/drawing/2014/main" id="{DB2A7CFD-6AB9-1123-FC27-A14AE101728F}"/>
                </a:ext>
              </a:extLst>
            </p:cNvPr>
            <p:cNvSpPr/>
            <p:nvPr/>
          </p:nvSpPr>
          <p:spPr>
            <a:xfrm>
              <a:off x="516941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73" name="Google Shape;404;p26">
              <a:extLst>
                <a:ext uri="{FF2B5EF4-FFF2-40B4-BE49-F238E27FC236}">
                  <a16:creationId xmlns:a16="http://schemas.microsoft.com/office/drawing/2014/main" id="{8BE0B209-EC61-ADE3-693A-84237CEE2AC8}"/>
                </a:ext>
              </a:extLst>
            </p:cNvPr>
            <p:cNvSpPr/>
            <p:nvPr/>
          </p:nvSpPr>
          <p:spPr>
            <a:xfrm>
              <a:off x="4896944" y="163478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74" name="Google Shape;405;p26">
              <a:extLst>
                <a:ext uri="{FF2B5EF4-FFF2-40B4-BE49-F238E27FC236}">
                  <a16:creationId xmlns:a16="http://schemas.microsoft.com/office/drawing/2014/main" id="{4556D8FA-0FC0-9224-05E8-660F61CA408F}"/>
                </a:ext>
              </a:extLst>
            </p:cNvPr>
            <p:cNvSpPr/>
            <p:nvPr/>
          </p:nvSpPr>
          <p:spPr>
            <a:xfrm>
              <a:off x="4896944" y="1700689"/>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75" name="Google Shape;406;p26">
              <a:extLst>
                <a:ext uri="{FF2B5EF4-FFF2-40B4-BE49-F238E27FC236}">
                  <a16:creationId xmlns:a16="http://schemas.microsoft.com/office/drawing/2014/main" id="{1A871FAD-5A5B-EDB1-BFAA-A6EE7C7C89FC}"/>
                </a:ext>
              </a:extLst>
            </p:cNvPr>
            <p:cNvSpPr/>
            <p:nvPr/>
          </p:nvSpPr>
          <p:spPr>
            <a:xfrm>
              <a:off x="4831038" y="163478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76" name="Google Shape;407;p26">
              <a:extLst>
                <a:ext uri="{FF2B5EF4-FFF2-40B4-BE49-F238E27FC236}">
                  <a16:creationId xmlns:a16="http://schemas.microsoft.com/office/drawing/2014/main" id="{BDFC3795-46D3-8ADE-5EC1-8F541831F45C}"/>
                </a:ext>
              </a:extLst>
            </p:cNvPr>
            <p:cNvSpPr/>
            <p:nvPr/>
          </p:nvSpPr>
          <p:spPr>
            <a:xfrm>
              <a:off x="5103508"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77" name="Google Shape;408;p26">
              <a:extLst>
                <a:ext uri="{FF2B5EF4-FFF2-40B4-BE49-F238E27FC236}">
                  <a16:creationId xmlns:a16="http://schemas.microsoft.com/office/drawing/2014/main" id="{643FBB47-3452-97CD-C36E-D4AEA1D94231}"/>
                </a:ext>
              </a:extLst>
            </p:cNvPr>
            <p:cNvSpPr/>
            <p:nvPr/>
          </p:nvSpPr>
          <p:spPr>
            <a:xfrm>
              <a:off x="5169414"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78" name="Google Shape;409;p26">
              <a:extLst>
                <a:ext uri="{FF2B5EF4-FFF2-40B4-BE49-F238E27FC236}">
                  <a16:creationId xmlns:a16="http://schemas.microsoft.com/office/drawing/2014/main" id="{9746B1E0-5A5A-8DC2-EB67-1B2A0CA90C6C}"/>
                </a:ext>
              </a:extLst>
            </p:cNvPr>
            <p:cNvSpPr/>
            <p:nvPr/>
          </p:nvSpPr>
          <p:spPr>
            <a:xfrm>
              <a:off x="4832841" y="1700681"/>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79" name="Google Shape;410;p26">
              <a:extLst>
                <a:ext uri="{FF2B5EF4-FFF2-40B4-BE49-F238E27FC236}">
                  <a16:creationId xmlns:a16="http://schemas.microsoft.com/office/drawing/2014/main" id="{16D8446C-1FBF-C5C2-171E-BE918381889C}"/>
                </a:ext>
              </a:extLst>
            </p:cNvPr>
            <p:cNvSpPr/>
            <p:nvPr/>
          </p:nvSpPr>
          <p:spPr>
            <a:xfrm>
              <a:off x="4896949"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80" name="Google Shape;411;p26">
              <a:extLst>
                <a:ext uri="{FF2B5EF4-FFF2-40B4-BE49-F238E27FC236}">
                  <a16:creationId xmlns:a16="http://schemas.microsoft.com/office/drawing/2014/main" id="{9F744D3B-D5B5-D926-F07E-E3E38A8A242D}"/>
                </a:ext>
              </a:extLst>
            </p:cNvPr>
            <p:cNvSpPr/>
            <p:nvPr/>
          </p:nvSpPr>
          <p:spPr>
            <a:xfrm>
              <a:off x="4590562" y="171157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81" name="Google Shape;412;p26">
              <a:extLst>
                <a:ext uri="{FF2B5EF4-FFF2-40B4-BE49-F238E27FC236}">
                  <a16:creationId xmlns:a16="http://schemas.microsoft.com/office/drawing/2014/main" id="{E8CEAB17-B64E-E268-9235-6D4868397342}"/>
                </a:ext>
              </a:extLst>
            </p:cNvPr>
            <p:cNvSpPr/>
            <p:nvPr/>
          </p:nvSpPr>
          <p:spPr>
            <a:xfrm>
              <a:off x="499427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grpSp>
        <p:nvGrpSpPr>
          <p:cNvPr id="282" name="Google Shape;413;p26">
            <a:extLst>
              <a:ext uri="{FF2B5EF4-FFF2-40B4-BE49-F238E27FC236}">
                <a16:creationId xmlns:a16="http://schemas.microsoft.com/office/drawing/2014/main" id="{601FFBD1-8C0C-55AE-AB66-EDC63BB204BC}"/>
              </a:ext>
            </a:extLst>
          </p:cNvPr>
          <p:cNvGrpSpPr/>
          <p:nvPr/>
        </p:nvGrpSpPr>
        <p:grpSpPr>
          <a:xfrm>
            <a:off x="2769457" y="4812569"/>
            <a:ext cx="356103" cy="104097"/>
            <a:chOff x="4590562" y="1711307"/>
            <a:chExt cx="183182" cy="66266"/>
          </a:xfrm>
        </p:grpSpPr>
        <p:sp>
          <p:nvSpPr>
            <p:cNvPr id="283" name="Google Shape;414;p26">
              <a:extLst>
                <a:ext uri="{FF2B5EF4-FFF2-40B4-BE49-F238E27FC236}">
                  <a16:creationId xmlns:a16="http://schemas.microsoft.com/office/drawing/2014/main" id="{78482B65-5FBA-A3EF-F52E-8B53A60EA6DE}"/>
                </a:ext>
              </a:extLst>
            </p:cNvPr>
            <p:cNvSpPr/>
            <p:nvPr/>
          </p:nvSpPr>
          <p:spPr>
            <a:xfrm>
              <a:off x="4656466"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84" name="Google Shape;415;p26">
              <a:extLst>
                <a:ext uri="{FF2B5EF4-FFF2-40B4-BE49-F238E27FC236}">
                  <a16:creationId xmlns:a16="http://schemas.microsoft.com/office/drawing/2014/main" id="{6B9FBC59-41C7-B3EC-7A82-63CB04BFBDB5}"/>
                </a:ext>
              </a:extLst>
            </p:cNvPr>
            <p:cNvSpPr/>
            <p:nvPr/>
          </p:nvSpPr>
          <p:spPr>
            <a:xfrm>
              <a:off x="4707744" y="1711307"/>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85" name="Google Shape;416;p26">
              <a:extLst>
                <a:ext uri="{FF2B5EF4-FFF2-40B4-BE49-F238E27FC236}">
                  <a16:creationId xmlns:a16="http://schemas.microsoft.com/office/drawing/2014/main" id="{B4CCB7E9-9763-BB22-D98D-F555A511E0F3}"/>
                </a:ext>
              </a:extLst>
            </p:cNvPr>
            <p:cNvSpPr/>
            <p:nvPr/>
          </p:nvSpPr>
          <p:spPr>
            <a:xfrm>
              <a:off x="4590562" y="171157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sp>
        <p:nvSpPr>
          <p:cNvPr id="286" name="Google Shape;417;p26">
            <a:extLst>
              <a:ext uri="{FF2B5EF4-FFF2-40B4-BE49-F238E27FC236}">
                <a16:creationId xmlns:a16="http://schemas.microsoft.com/office/drawing/2014/main" id="{81A5BBF7-E337-CD3F-0695-FD30CC5DABBD}"/>
              </a:ext>
            </a:extLst>
          </p:cNvPr>
          <p:cNvSpPr/>
          <p:nvPr/>
        </p:nvSpPr>
        <p:spPr>
          <a:xfrm>
            <a:off x="2769457" y="4479649"/>
            <a:ext cx="128232" cy="103679"/>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87" name="Google Shape;418;p26">
            <a:extLst>
              <a:ext uri="{FF2B5EF4-FFF2-40B4-BE49-F238E27FC236}">
                <a16:creationId xmlns:a16="http://schemas.microsoft.com/office/drawing/2014/main" id="{780D2C7F-092D-6719-F322-DAFCA2A2A0FE}"/>
              </a:ext>
            </a:extLst>
          </p:cNvPr>
          <p:cNvSpPr/>
          <p:nvPr/>
        </p:nvSpPr>
        <p:spPr>
          <a:xfrm>
            <a:off x="2769457" y="4367808"/>
            <a:ext cx="128232" cy="103679"/>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nvGrpSpPr>
          <p:cNvPr id="288" name="Google Shape;419;p26">
            <a:extLst>
              <a:ext uri="{FF2B5EF4-FFF2-40B4-BE49-F238E27FC236}">
                <a16:creationId xmlns:a16="http://schemas.microsoft.com/office/drawing/2014/main" id="{D03E2764-D48F-50C2-A249-DB9B9B18D287}"/>
              </a:ext>
            </a:extLst>
          </p:cNvPr>
          <p:cNvGrpSpPr/>
          <p:nvPr/>
        </p:nvGrpSpPr>
        <p:grpSpPr>
          <a:xfrm>
            <a:off x="2740815" y="3064097"/>
            <a:ext cx="384542" cy="103679"/>
            <a:chOff x="4765137" y="1854203"/>
            <a:chExt cx="197811" cy="66000"/>
          </a:xfrm>
        </p:grpSpPr>
        <p:sp>
          <p:nvSpPr>
            <p:cNvPr id="289" name="Google Shape;420;p26">
              <a:extLst>
                <a:ext uri="{FF2B5EF4-FFF2-40B4-BE49-F238E27FC236}">
                  <a16:creationId xmlns:a16="http://schemas.microsoft.com/office/drawing/2014/main" id="{95DF081A-E122-B1C8-9FBE-F5D2A743058F}"/>
                </a:ext>
              </a:extLst>
            </p:cNvPr>
            <p:cNvSpPr/>
            <p:nvPr/>
          </p:nvSpPr>
          <p:spPr>
            <a:xfrm>
              <a:off x="4831043"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90" name="Google Shape;421;p26">
              <a:extLst>
                <a:ext uri="{FF2B5EF4-FFF2-40B4-BE49-F238E27FC236}">
                  <a16:creationId xmlns:a16="http://schemas.microsoft.com/office/drawing/2014/main" id="{EE7A9EAD-3A6D-0C51-DBA6-2943BC902670}"/>
                </a:ext>
              </a:extLst>
            </p:cNvPr>
            <p:cNvSpPr/>
            <p:nvPr/>
          </p:nvSpPr>
          <p:spPr>
            <a:xfrm>
              <a:off x="4896949"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91" name="Google Shape;422;p26">
              <a:extLst>
                <a:ext uri="{FF2B5EF4-FFF2-40B4-BE49-F238E27FC236}">
                  <a16:creationId xmlns:a16="http://schemas.microsoft.com/office/drawing/2014/main" id="{35B03E15-32CC-77AA-D9C6-98629B775B73}"/>
                </a:ext>
              </a:extLst>
            </p:cNvPr>
            <p:cNvSpPr/>
            <p:nvPr/>
          </p:nvSpPr>
          <p:spPr>
            <a:xfrm>
              <a:off x="4765137"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grpSp>
        <p:nvGrpSpPr>
          <p:cNvPr id="292" name="Google Shape;423;p26">
            <a:extLst>
              <a:ext uri="{FF2B5EF4-FFF2-40B4-BE49-F238E27FC236}">
                <a16:creationId xmlns:a16="http://schemas.microsoft.com/office/drawing/2014/main" id="{695F7670-1C01-F9A1-02D0-FBF0A2B9560D}"/>
              </a:ext>
            </a:extLst>
          </p:cNvPr>
          <p:cNvGrpSpPr/>
          <p:nvPr/>
        </p:nvGrpSpPr>
        <p:grpSpPr>
          <a:xfrm>
            <a:off x="3492717" y="3064097"/>
            <a:ext cx="256422" cy="103679"/>
            <a:chOff x="4831043" y="1854203"/>
            <a:chExt cx="131906" cy="66000"/>
          </a:xfrm>
        </p:grpSpPr>
        <p:sp>
          <p:nvSpPr>
            <p:cNvPr id="293" name="Google Shape;424;p26">
              <a:extLst>
                <a:ext uri="{FF2B5EF4-FFF2-40B4-BE49-F238E27FC236}">
                  <a16:creationId xmlns:a16="http://schemas.microsoft.com/office/drawing/2014/main" id="{E4B81518-CE7C-FDC4-AE97-A65CF278081B}"/>
                </a:ext>
              </a:extLst>
            </p:cNvPr>
            <p:cNvSpPr/>
            <p:nvPr/>
          </p:nvSpPr>
          <p:spPr>
            <a:xfrm>
              <a:off x="4831043"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94" name="Google Shape;425;p26">
              <a:extLst>
                <a:ext uri="{FF2B5EF4-FFF2-40B4-BE49-F238E27FC236}">
                  <a16:creationId xmlns:a16="http://schemas.microsoft.com/office/drawing/2014/main" id="{26A3DC7A-943E-A624-A5C7-FA077FF4F2CD}"/>
                </a:ext>
              </a:extLst>
            </p:cNvPr>
            <p:cNvSpPr/>
            <p:nvPr/>
          </p:nvSpPr>
          <p:spPr>
            <a:xfrm>
              <a:off x="4896949" y="1854203"/>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cxnSp>
        <p:nvCxnSpPr>
          <p:cNvPr id="295" name="Google Shape;426;p26">
            <a:extLst>
              <a:ext uri="{FF2B5EF4-FFF2-40B4-BE49-F238E27FC236}">
                <a16:creationId xmlns:a16="http://schemas.microsoft.com/office/drawing/2014/main" id="{F66AF705-A229-BEC9-75CA-7D2F342A5536}"/>
              </a:ext>
            </a:extLst>
          </p:cNvPr>
          <p:cNvCxnSpPr/>
          <p:nvPr/>
        </p:nvCxnSpPr>
        <p:spPr>
          <a:xfrm rot="10800000">
            <a:off x="2898473" y="2772411"/>
            <a:ext cx="291740" cy="329069"/>
          </a:xfrm>
          <a:prstGeom prst="straightConnector1">
            <a:avLst/>
          </a:prstGeom>
          <a:noFill/>
          <a:ln w="9525" cap="flat" cmpd="sng">
            <a:solidFill>
              <a:srgbClr val="CC0000"/>
            </a:solidFill>
            <a:prstDash val="solid"/>
            <a:round/>
            <a:headEnd type="none" w="med" len="med"/>
            <a:tailEnd type="triangle" w="med" len="med"/>
          </a:ln>
        </p:spPr>
      </p:cxnSp>
      <p:sp>
        <p:nvSpPr>
          <p:cNvPr id="296" name="Google Shape;427;p26">
            <a:extLst>
              <a:ext uri="{FF2B5EF4-FFF2-40B4-BE49-F238E27FC236}">
                <a16:creationId xmlns:a16="http://schemas.microsoft.com/office/drawing/2014/main" id="{A5226217-36EC-B796-19FE-78E5CA1D2D73}"/>
              </a:ext>
            </a:extLst>
          </p:cNvPr>
          <p:cNvSpPr txBox="1"/>
          <p:nvPr/>
        </p:nvSpPr>
        <p:spPr>
          <a:xfrm>
            <a:off x="2740844" y="1722799"/>
            <a:ext cx="1315692" cy="278664"/>
          </a:xfrm>
          <a:prstGeom prst="rect">
            <a:avLst/>
          </a:prstGeom>
          <a:noFill/>
          <a:ln>
            <a:noFill/>
          </a:ln>
        </p:spPr>
        <p:txBody>
          <a:bodyPr spcFirstLastPara="1" wrap="square" lIns="72000" tIns="72000" rIns="72000" bIns="72000" anchor="t" anchorCtr="0">
            <a:noAutofit/>
          </a:bodyPr>
          <a:lstStyle/>
          <a:p>
            <a:pPr marL="0" lvl="0" indent="0" algn="l" rtl="0">
              <a:spcBef>
                <a:spcPts val="0"/>
              </a:spcBef>
              <a:spcAft>
                <a:spcPts val="0"/>
              </a:spcAft>
              <a:buNone/>
            </a:pPr>
            <a:r>
              <a:rPr lang="en-GB" sz="1700" b="1" i="1">
                <a:solidFill>
                  <a:srgbClr val="1155CC"/>
                </a:solidFill>
                <a:latin typeface="Times New Roman"/>
                <a:ea typeface="Times New Roman"/>
                <a:cs typeface="Times New Roman"/>
                <a:sym typeface="Times New Roman"/>
              </a:rPr>
              <a:t>before</a:t>
            </a:r>
            <a:endParaRPr sz="1700" b="1">
              <a:solidFill>
                <a:srgbClr val="1155CC"/>
              </a:solidFill>
              <a:latin typeface="Times New Roman"/>
              <a:ea typeface="Times New Roman"/>
              <a:cs typeface="Times New Roman"/>
              <a:sym typeface="Times New Roman"/>
            </a:endParaRPr>
          </a:p>
        </p:txBody>
      </p:sp>
      <p:sp>
        <p:nvSpPr>
          <p:cNvPr id="297" name="Google Shape;428;p26">
            <a:extLst>
              <a:ext uri="{FF2B5EF4-FFF2-40B4-BE49-F238E27FC236}">
                <a16:creationId xmlns:a16="http://schemas.microsoft.com/office/drawing/2014/main" id="{816D85E6-D663-8BDA-3A1A-E6D537692443}"/>
              </a:ext>
            </a:extLst>
          </p:cNvPr>
          <p:cNvSpPr txBox="1"/>
          <p:nvPr/>
        </p:nvSpPr>
        <p:spPr>
          <a:xfrm>
            <a:off x="2742195" y="3459719"/>
            <a:ext cx="1315692" cy="278664"/>
          </a:xfrm>
          <a:prstGeom prst="rect">
            <a:avLst/>
          </a:prstGeom>
          <a:noFill/>
          <a:ln>
            <a:noFill/>
          </a:ln>
        </p:spPr>
        <p:txBody>
          <a:bodyPr spcFirstLastPara="1" wrap="square" lIns="72000" tIns="72000" rIns="72000" bIns="72000" anchor="t" anchorCtr="0">
            <a:noAutofit/>
          </a:bodyPr>
          <a:lstStyle/>
          <a:p>
            <a:pPr marL="0" lvl="0" indent="0" algn="l" rtl="0">
              <a:spcBef>
                <a:spcPts val="0"/>
              </a:spcBef>
              <a:spcAft>
                <a:spcPts val="0"/>
              </a:spcAft>
              <a:buNone/>
            </a:pPr>
            <a:r>
              <a:rPr lang="en-GB" sz="1700" b="1" i="1">
                <a:solidFill>
                  <a:srgbClr val="1155CC"/>
                </a:solidFill>
                <a:latin typeface="Times New Roman"/>
                <a:ea typeface="Times New Roman"/>
                <a:cs typeface="Times New Roman"/>
                <a:sym typeface="Times New Roman"/>
              </a:rPr>
              <a:t>after</a:t>
            </a:r>
            <a:endParaRPr sz="1700" b="1">
              <a:solidFill>
                <a:srgbClr val="1155CC"/>
              </a:solidFill>
              <a:latin typeface="Times New Roman"/>
              <a:ea typeface="Times New Roman"/>
              <a:cs typeface="Times New Roman"/>
              <a:sym typeface="Times New Roman"/>
            </a:endParaRPr>
          </a:p>
        </p:txBody>
      </p:sp>
      <p:sp>
        <p:nvSpPr>
          <p:cNvPr id="298" name="Google Shape;429;p26">
            <a:extLst>
              <a:ext uri="{FF2B5EF4-FFF2-40B4-BE49-F238E27FC236}">
                <a16:creationId xmlns:a16="http://schemas.microsoft.com/office/drawing/2014/main" id="{3BCCD1A5-50C4-ED43-D852-D284F86AFBF4}"/>
              </a:ext>
            </a:extLst>
          </p:cNvPr>
          <p:cNvSpPr/>
          <p:nvPr/>
        </p:nvSpPr>
        <p:spPr>
          <a:xfrm>
            <a:off x="2769454" y="2617553"/>
            <a:ext cx="128232" cy="103679"/>
          </a:xfrm>
          <a:prstGeom prst="rect">
            <a:avLst/>
          </a:prstGeom>
          <a:solidFill>
            <a:srgbClr val="434343"/>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299" name="Google Shape;430;p26">
            <a:extLst>
              <a:ext uri="{FF2B5EF4-FFF2-40B4-BE49-F238E27FC236}">
                <a16:creationId xmlns:a16="http://schemas.microsoft.com/office/drawing/2014/main" id="{373ACC65-F9C3-4F1F-1431-34F733CBCAF7}"/>
              </a:ext>
            </a:extLst>
          </p:cNvPr>
          <p:cNvSpPr/>
          <p:nvPr/>
        </p:nvSpPr>
        <p:spPr>
          <a:xfrm>
            <a:off x="3137580" y="4036327"/>
            <a:ext cx="743300" cy="882050"/>
          </a:xfrm>
          <a:custGeom>
            <a:avLst/>
            <a:gdLst/>
            <a:ahLst/>
            <a:cxnLst/>
            <a:rect l="l" t="t" r="r" b="b"/>
            <a:pathLst>
              <a:path w="29732" h="35282" extrusionOk="0">
                <a:moveTo>
                  <a:pt x="0" y="35282"/>
                </a:moveTo>
                <a:lnTo>
                  <a:pt x="0" y="2979"/>
                </a:lnTo>
                <a:lnTo>
                  <a:pt x="0" y="0"/>
                </a:lnTo>
                <a:lnTo>
                  <a:pt x="29732" y="0"/>
                </a:lnTo>
                <a:lnTo>
                  <a:pt x="29612" y="7304"/>
                </a:lnTo>
                <a:lnTo>
                  <a:pt x="4002" y="8096"/>
                </a:lnTo>
                <a:lnTo>
                  <a:pt x="4195" y="28382"/>
                </a:lnTo>
                <a:lnTo>
                  <a:pt x="25537" y="28382"/>
                </a:lnTo>
                <a:lnTo>
                  <a:pt x="25537" y="34811"/>
                </a:lnTo>
                <a:lnTo>
                  <a:pt x="22252" y="34811"/>
                </a:lnTo>
                <a:lnTo>
                  <a:pt x="22252" y="30890"/>
                </a:lnTo>
                <a:lnTo>
                  <a:pt x="9302" y="30890"/>
                </a:lnTo>
                <a:lnTo>
                  <a:pt x="9302" y="34968"/>
                </a:lnTo>
                <a:close/>
              </a:path>
            </a:pathLst>
          </a:custGeom>
          <a:solidFill>
            <a:srgbClr val="FFFFFF"/>
          </a:solidFill>
          <a:ln>
            <a:noFill/>
          </a:ln>
        </p:spPr>
        <p:txBody>
          <a:bodyPr/>
          <a:lstStyle/>
          <a:p>
            <a:endParaRPr lang="en-CA"/>
          </a:p>
        </p:txBody>
      </p:sp>
      <p:grpSp>
        <p:nvGrpSpPr>
          <p:cNvPr id="300" name="Google Shape;431;p26">
            <a:extLst>
              <a:ext uri="{FF2B5EF4-FFF2-40B4-BE49-F238E27FC236}">
                <a16:creationId xmlns:a16="http://schemas.microsoft.com/office/drawing/2014/main" id="{978DB989-EDF5-7F57-CEFC-BC97DBB3845F}"/>
              </a:ext>
            </a:extLst>
          </p:cNvPr>
          <p:cNvGrpSpPr/>
          <p:nvPr/>
        </p:nvGrpSpPr>
        <p:grpSpPr>
          <a:xfrm>
            <a:off x="3885615" y="2251592"/>
            <a:ext cx="128303" cy="212085"/>
            <a:chOff x="5169414" y="1216676"/>
            <a:chExt cx="66000" cy="135009"/>
          </a:xfrm>
        </p:grpSpPr>
        <p:sp>
          <p:nvSpPr>
            <p:cNvPr id="301" name="Google Shape;432;p26">
              <a:extLst>
                <a:ext uri="{FF2B5EF4-FFF2-40B4-BE49-F238E27FC236}">
                  <a16:creationId xmlns:a16="http://schemas.microsoft.com/office/drawing/2014/main" id="{4728DE24-2089-B9FB-16C6-424D3609DF2C}"/>
                </a:ext>
              </a:extLst>
            </p:cNvPr>
            <p:cNvSpPr/>
            <p:nvPr/>
          </p:nvSpPr>
          <p:spPr>
            <a:xfrm>
              <a:off x="5169414"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302" name="Google Shape;433;p26">
              <a:extLst>
                <a:ext uri="{FF2B5EF4-FFF2-40B4-BE49-F238E27FC236}">
                  <a16:creationId xmlns:a16="http://schemas.microsoft.com/office/drawing/2014/main" id="{5FA2A068-E970-0776-EDC1-8E7F37BA563B}"/>
                </a:ext>
              </a:extLst>
            </p:cNvPr>
            <p:cNvSpPr/>
            <p:nvPr/>
          </p:nvSpPr>
          <p:spPr>
            <a:xfrm>
              <a:off x="516941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grpSp>
        <p:nvGrpSpPr>
          <p:cNvPr id="303" name="Google Shape;434;p26">
            <a:extLst>
              <a:ext uri="{FF2B5EF4-FFF2-40B4-BE49-F238E27FC236}">
                <a16:creationId xmlns:a16="http://schemas.microsoft.com/office/drawing/2014/main" id="{56BB48BE-51D1-B3C2-BA5B-F6A31E48D2BD}"/>
              </a:ext>
            </a:extLst>
          </p:cNvPr>
          <p:cNvGrpSpPr/>
          <p:nvPr/>
        </p:nvGrpSpPr>
        <p:grpSpPr>
          <a:xfrm>
            <a:off x="3885615" y="2463356"/>
            <a:ext cx="128303" cy="212085"/>
            <a:chOff x="5169414" y="1216676"/>
            <a:chExt cx="66000" cy="135009"/>
          </a:xfrm>
        </p:grpSpPr>
        <p:sp>
          <p:nvSpPr>
            <p:cNvPr id="304" name="Google Shape;435;p26">
              <a:extLst>
                <a:ext uri="{FF2B5EF4-FFF2-40B4-BE49-F238E27FC236}">
                  <a16:creationId xmlns:a16="http://schemas.microsoft.com/office/drawing/2014/main" id="{542FAD96-62BD-C9FF-7529-87F1DF269881}"/>
                </a:ext>
              </a:extLst>
            </p:cNvPr>
            <p:cNvSpPr/>
            <p:nvPr/>
          </p:nvSpPr>
          <p:spPr>
            <a:xfrm>
              <a:off x="5169414"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305" name="Google Shape;436;p26">
              <a:extLst>
                <a:ext uri="{FF2B5EF4-FFF2-40B4-BE49-F238E27FC236}">
                  <a16:creationId xmlns:a16="http://schemas.microsoft.com/office/drawing/2014/main" id="{D9635F85-98B5-D262-38CE-8B529980DCC6}"/>
                </a:ext>
              </a:extLst>
            </p:cNvPr>
            <p:cNvSpPr/>
            <p:nvPr/>
          </p:nvSpPr>
          <p:spPr>
            <a:xfrm>
              <a:off x="516941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grpSp>
        <p:nvGrpSpPr>
          <p:cNvPr id="306" name="Google Shape;437;p26">
            <a:extLst>
              <a:ext uri="{FF2B5EF4-FFF2-40B4-BE49-F238E27FC236}">
                <a16:creationId xmlns:a16="http://schemas.microsoft.com/office/drawing/2014/main" id="{B88FF8F3-500A-DDC4-F77E-83ECFA6ACB44}"/>
              </a:ext>
            </a:extLst>
          </p:cNvPr>
          <p:cNvGrpSpPr/>
          <p:nvPr/>
        </p:nvGrpSpPr>
        <p:grpSpPr>
          <a:xfrm>
            <a:off x="3694084" y="2463356"/>
            <a:ext cx="128303" cy="212085"/>
            <a:chOff x="5169414" y="1216676"/>
            <a:chExt cx="66000" cy="135009"/>
          </a:xfrm>
        </p:grpSpPr>
        <p:sp>
          <p:nvSpPr>
            <p:cNvPr id="307" name="Google Shape;438;p26">
              <a:extLst>
                <a:ext uri="{FF2B5EF4-FFF2-40B4-BE49-F238E27FC236}">
                  <a16:creationId xmlns:a16="http://schemas.microsoft.com/office/drawing/2014/main" id="{390F8967-FBD1-0C6F-AA75-D7046952C18E}"/>
                </a:ext>
              </a:extLst>
            </p:cNvPr>
            <p:cNvSpPr/>
            <p:nvPr/>
          </p:nvSpPr>
          <p:spPr>
            <a:xfrm>
              <a:off x="5169414"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308" name="Google Shape;439;p26">
              <a:extLst>
                <a:ext uri="{FF2B5EF4-FFF2-40B4-BE49-F238E27FC236}">
                  <a16:creationId xmlns:a16="http://schemas.microsoft.com/office/drawing/2014/main" id="{182E43C5-F84D-B69F-2062-A048AC54FD64}"/>
                </a:ext>
              </a:extLst>
            </p:cNvPr>
            <p:cNvSpPr/>
            <p:nvPr/>
          </p:nvSpPr>
          <p:spPr>
            <a:xfrm>
              <a:off x="516941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grpSp>
        <p:nvGrpSpPr>
          <p:cNvPr id="309" name="Google Shape;440;p26">
            <a:extLst>
              <a:ext uri="{FF2B5EF4-FFF2-40B4-BE49-F238E27FC236}">
                <a16:creationId xmlns:a16="http://schemas.microsoft.com/office/drawing/2014/main" id="{E70AA2D8-1301-FAA3-E2A9-DF56BC3F6915}"/>
              </a:ext>
            </a:extLst>
          </p:cNvPr>
          <p:cNvGrpSpPr/>
          <p:nvPr/>
        </p:nvGrpSpPr>
        <p:grpSpPr>
          <a:xfrm>
            <a:off x="3694084" y="2251592"/>
            <a:ext cx="128303" cy="212085"/>
            <a:chOff x="5169414" y="1216676"/>
            <a:chExt cx="66000" cy="135009"/>
          </a:xfrm>
        </p:grpSpPr>
        <p:sp>
          <p:nvSpPr>
            <p:cNvPr id="310" name="Google Shape;441;p26">
              <a:extLst>
                <a:ext uri="{FF2B5EF4-FFF2-40B4-BE49-F238E27FC236}">
                  <a16:creationId xmlns:a16="http://schemas.microsoft.com/office/drawing/2014/main" id="{5177BA54-AF5C-3430-EBB0-80A08889D318}"/>
                </a:ext>
              </a:extLst>
            </p:cNvPr>
            <p:cNvSpPr/>
            <p:nvPr/>
          </p:nvSpPr>
          <p:spPr>
            <a:xfrm>
              <a:off x="5169414"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311" name="Google Shape;442;p26">
              <a:extLst>
                <a:ext uri="{FF2B5EF4-FFF2-40B4-BE49-F238E27FC236}">
                  <a16:creationId xmlns:a16="http://schemas.microsoft.com/office/drawing/2014/main" id="{EB0E9A7C-55D9-926F-4DC3-E1A302A09D63}"/>
                </a:ext>
              </a:extLst>
            </p:cNvPr>
            <p:cNvSpPr/>
            <p:nvPr/>
          </p:nvSpPr>
          <p:spPr>
            <a:xfrm>
              <a:off x="516941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grpSp>
        <p:nvGrpSpPr>
          <p:cNvPr id="312" name="Google Shape;443;p26">
            <a:extLst>
              <a:ext uri="{FF2B5EF4-FFF2-40B4-BE49-F238E27FC236}">
                <a16:creationId xmlns:a16="http://schemas.microsoft.com/office/drawing/2014/main" id="{2C60C777-55BD-AB19-67AF-1AC425E67393}"/>
              </a:ext>
            </a:extLst>
          </p:cNvPr>
          <p:cNvGrpSpPr/>
          <p:nvPr/>
        </p:nvGrpSpPr>
        <p:grpSpPr>
          <a:xfrm>
            <a:off x="3885615" y="4035144"/>
            <a:ext cx="128303" cy="212085"/>
            <a:chOff x="5169414" y="1216676"/>
            <a:chExt cx="66000" cy="135009"/>
          </a:xfrm>
        </p:grpSpPr>
        <p:sp>
          <p:nvSpPr>
            <p:cNvPr id="313" name="Google Shape;444;p26">
              <a:extLst>
                <a:ext uri="{FF2B5EF4-FFF2-40B4-BE49-F238E27FC236}">
                  <a16:creationId xmlns:a16="http://schemas.microsoft.com/office/drawing/2014/main" id="{18F7D927-2569-9B93-748D-FCDB6D4C0F26}"/>
                </a:ext>
              </a:extLst>
            </p:cNvPr>
            <p:cNvSpPr/>
            <p:nvPr/>
          </p:nvSpPr>
          <p:spPr>
            <a:xfrm>
              <a:off x="5169414"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314" name="Google Shape;445;p26">
              <a:extLst>
                <a:ext uri="{FF2B5EF4-FFF2-40B4-BE49-F238E27FC236}">
                  <a16:creationId xmlns:a16="http://schemas.microsoft.com/office/drawing/2014/main" id="{87B35233-9F5B-A509-12CF-CEF79DBDB74D}"/>
                </a:ext>
              </a:extLst>
            </p:cNvPr>
            <p:cNvSpPr/>
            <p:nvPr/>
          </p:nvSpPr>
          <p:spPr>
            <a:xfrm>
              <a:off x="516941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grpSp>
        <p:nvGrpSpPr>
          <p:cNvPr id="315" name="Google Shape;446;p26">
            <a:extLst>
              <a:ext uri="{FF2B5EF4-FFF2-40B4-BE49-F238E27FC236}">
                <a16:creationId xmlns:a16="http://schemas.microsoft.com/office/drawing/2014/main" id="{744337CA-E4DE-52D6-E223-5FAA9EECED59}"/>
              </a:ext>
            </a:extLst>
          </p:cNvPr>
          <p:cNvGrpSpPr/>
          <p:nvPr/>
        </p:nvGrpSpPr>
        <p:grpSpPr>
          <a:xfrm>
            <a:off x="3885615" y="4257836"/>
            <a:ext cx="128303" cy="212085"/>
            <a:chOff x="5169414" y="1216676"/>
            <a:chExt cx="66000" cy="135009"/>
          </a:xfrm>
        </p:grpSpPr>
        <p:sp>
          <p:nvSpPr>
            <p:cNvPr id="316" name="Google Shape;447;p26">
              <a:extLst>
                <a:ext uri="{FF2B5EF4-FFF2-40B4-BE49-F238E27FC236}">
                  <a16:creationId xmlns:a16="http://schemas.microsoft.com/office/drawing/2014/main" id="{C2D22D60-C462-53DB-C8E4-A44EF0203C45}"/>
                </a:ext>
              </a:extLst>
            </p:cNvPr>
            <p:cNvSpPr/>
            <p:nvPr/>
          </p:nvSpPr>
          <p:spPr>
            <a:xfrm>
              <a:off x="5169414"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317" name="Google Shape;448;p26">
              <a:extLst>
                <a:ext uri="{FF2B5EF4-FFF2-40B4-BE49-F238E27FC236}">
                  <a16:creationId xmlns:a16="http://schemas.microsoft.com/office/drawing/2014/main" id="{60ADEAB9-92FB-AA37-B124-C7D2422B5C3B}"/>
                </a:ext>
              </a:extLst>
            </p:cNvPr>
            <p:cNvSpPr/>
            <p:nvPr/>
          </p:nvSpPr>
          <p:spPr>
            <a:xfrm>
              <a:off x="516941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sp>
        <p:nvSpPr>
          <p:cNvPr id="318" name="Google Shape;449;p26">
            <a:extLst>
              <a:ext uri="{FF2B5EF4-FFF2-40B4-BE49-F238E27FC236}">
                <a16:creationId xmlns:a16="http://schemas.microsoft.com/office/drawing/2014/main" id="{30A35116-2FCB-E972-614F-4D2F9EF66C6B}"/>
              </a:ext>
            </a:extLst>
          </p:cNvPr>
          <p:cNvSpPr/>
          <p:nvPr/>
        </p:nvSpPr>
        <p:spPr>
          <a:xfrm>
            <a:off x="3694085" y="4250781"/>
            <a:ext cx="81992" cy="514709"/>
          </a:xfrm>
          <a:prstGeom prst="rect">
            <a:avLst/>
          </a:prstGeom>
          <a:solidFill>
            <a:srgbClr val="FFFFFF"/>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a:p>
        </p:txBody>
      </p:sp>
      <p:sp>
        <p:nvSpPr>
          <p:cNvPr id="319" name="Google Shape;450;p26">
            <a:extLst>
              <a:ext uri="{FF2B5EF4-FFF2-40B4-BE49-F238E27FC236}">
                <a16:creationId xmlns:a16="http://schemas.microsoft.com/office/drawing/2014/main" id="{1BAEE110-7E6A-E5F6-FB0B-FF4F62525FAB}"/>
              </a:ext>
            </a:extLst>
          </p:cNvPr>
          <p:cNvSpPr/>
          <p:nvPr/>
        </p:nvSpPr>
        <p:spPr>
          <a:xfrm>
            <a:off x="3425954" y="3919696"/>
            <a:ext cx="128232" cy="103679"/>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nvGrpSpPr>
          <p:cNvPr id="320" name="Google Shape;451;p26">
            <a:extLst>
              <a:ext uri="{FF2B5EF4-FFF2-40B4-BE49-F238E27FC236}">
                <a16:creationId xmlns:a16="http://schemas.microsoft.com/office/drawing/2014/main" id="{A28BD10A-12F8-8AA0-ED45-A22C3E34C961}"/>
              </a:ext>
            </a:extLst>
          </p:cNvPr>
          <p:cNvGrpSpPr/>
          <p:nvPr/>
        </p:nvGrpSpPr>
        <p:grpSpPr>
          <a:xfrm>
            <a:off x="3334513" y="2062674"/>
            <a:ext cx="128303" cy="212085"/>
            <a:chOff x="5169414" y="1216676"/>
            <a:chExt cx="66000" cy="135009"/>
          </a:xfrm>
        </p:grpSpPr>
        <p:sp>
          <p:nvSpPr>
            <p:cNvPr id="321" name="Google Shape;452;p26">
              <a:extLst>
                <a:ext uri="{FF2B5EF4-FFF2-40B4-BE49-F238E27FC236}">
                  <a16:creationId xmlns:a16="http://schemas.microsoft.com/office/drawing/2014/main" id="{A3615214-3DBE-4403-10D2-A3D282D71B28}"/>
                </a:ext>
              </a:extLst>
            </p:cNvPr>
            <p:cNvSpPr/>
            <p:nvPr/>
          </p:nvSpPr>
          <p:spPr>
            <a:xfrm>
              <a:off x="5169414" y="1216676"/>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sp>
          <p:nvSpPr>
            <p:cNvPr id="322" name="Google Shape;453;p26">
              <a:extLst>
                <a:ext uri="{FF2B5EF4-FFF2-40B4-BE49-F238E27FC236}">
                  <a16:creationId xmlns:a16="http://schemas.microsoft.com/office/drawing/2014/main" id="{4B2AB76B-A8A9-8789-36FF-C633E3B9E648}"/>
                </a:ext>
              </a:extLst>
            </p:cNvPr>
            <p:cNvSpPr/>
            <p:nvPr/>
          </p:nvSpPr>
          <p:spPr>
            <a:xfrm>
              <a:off x="5169414" y="1285684"/>
              <a:ext cx="66000" cy="66000"/>
            </a:xfrm>
            <a:prstGeom prst="rect">
              <a:avLst/>
            </a:prstGeom>
            <a:solidFill>
              <a:srgbClr val="B7B7B7"/>
            </a:solidFill>
            <a:ln w="9525" cap="flat" cmpd="sng">
              <a:solidFill>
                <a:srgbClr val="595959"/>
              </a:solidFill>
              <a:prstDash val="solid"/>
              <a:round/>
              <a:headEnd type="none" w="sm" len="sm"/>
              <a:tailEnd type="none" w="sm" len="sm"/>
            </a:ln>
          </p:spPr>
          <p:txBody>
            <a:bodyPr spcFirstLastPara="1" wrap="square" lIns="367950" tIns="367950" rIns="367950" bIns="367950" anchor="ctr" anchorCtr="0">
              <a:noAutofit/>
            </a:bodyPr>
            <a:lstStyle/>
            <a:p>
              <a:pPr marL="0" lvl="0" indent="0" algn="l" rtl="0">
                <a:spcBef>
                  <a:spcPts val="0"/>
                </a:spcBef>
                <a:spcAft>
                  <a:spcPts val="0"/>
                </a:spcAft>
                <a:buNone/>
              </a:pPr>
              <a:endParaRPr sz="2800"/>
            </a:p>
          </p:txBody>
        </p:sp>
      </p:grpSp>
      <p:sp>
        <p:nvSpPr>
          <p:cNvPr id="323" name="Title 1">
            <a:extLst>
              <a:ext uri="{FF2B5EF4-FFF2-40B4-BE49-F238E27FC236}">
                <a16:creationId xmlns:a16="http://schemas.microsoft.com/office/drawing/2014/main" id="{B2007885-A488-DDDA-F87A-A24EB9C4EEE2}"/>
              </a:ext>
            </a:extLst>
          </p:cNvPr>
          <p:cNvSpPr txBox="1">
            <a:spLocks/>
          </p:cNvSpPr>
          <p:nvPr/>
        </p:nvSpPr>
        <p:spPr>
          <a:xfrm>
            <a:off x="720000" y="360000"/>
            <a:ext cx="11076851" cy="862627"/>
          </a:xfrm>
          <a:prstGeom prst="rect">
            <a:avLst/>
          </a:prstGeom>
        </p:spPr>
        <p:txBody>
          <a:bodyPr l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accent1"/>
                </a:solidFill>
                <a:latin typeface="Roboto" pitchFamily="2" charset="0"/>
                <a:ea typeface="Roboto" pitchFamily="2" charset="0"/>
                <a:cs typeface="Segoe UI Semibold" panose="020B0702040204020203" pitchFamily="34" charset="0"/>
              </a:rPr>
              <a:t>Housing</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cxnSp>
        <p:nvCxnSpPr>
          <p:cNvPr id="324" name="Straight Connector 323">
            <a:extLst>
              <a:ext uri="{FF2B5EF4-FFF2-40B4-BE49-F238E27FC236}">
                <a16:creationId xmlns:a16="http://schemas.microsoft.com/office/drawing/2014/main" id="{E4310A49-5DEA-93AF-2796-4EDFF5F63B45}"/>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5" name="TextBox 324">
            <a:extLst>
              <a:ext uri="{FF2B5EF4-FFF2-40B4-BE49-F238E27FC236}">
                <a16:creationId xmlns:a16="http://schemas.microsoft.com/office/drawing/2014/main" id="{999BE8B8-9EA4-5C49-DBBA-BE89699E2959}"/>
              </a:ext>
            </a:extLst>
          </p:cNvPr>
          <p:cNvSpPr txBox="1"/>
          <p:nvPr/>
        </p:nvSpPr>
        <p:spPr>
          <a:xfrm>
            <a:off x="695325" y="1268413"/>
            <a:ext cx="1656155" cy="707886"/>
          </a:xfrm>
          <a:prstGeom prst="rect">
            <a:avLst/>
          </a:prstGeom>
          <a:solidFill>
            <a:schemeClr val="bg1">
              <a:alpha val="35000"/>
            </a:schemeClr>
          </a:solidFill>
        </p:spPr>
        <p:txBody>
          <a:bodyPr wrap="square" rtlCol="0">
            <a:noAutofit/>
          </a:bodyPr>
          <a:lstStyle/>
          <a:p>
            <a:r>
              <a:rPr lang="en-CA" sz="20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In-Situ Slum Upgrading Strategies</a:t>
            </a:r>
          </a:p>
        </p:txBody>
      </p:sp>
      <p:sp>
        <p:nvSpPr>
          <p:cNvPr id="326" name="Content Placeholder 2">
            <a:extLst>
              <a:ext uri="{FF2B5EF4-FFF2-40B4-BE49-F238E27FC236}">
                <a16:creationId xmlns:a16="http://schemas.microsoft.com/office/drawing/2014/main" id="{E87F2A13-2964-388E-7CE8-91537C79BF25}"/>
              </a:ext>
            </a:extLst>
          </p:cNvPr>
          <p:cNvSpPr txBox="1">
            <a:spLocks/>
          </p:cNvSpPr>
          <p:nvPr/>
        </p:nvSpPr>
        <p:spPr>
          <a:xfrm>
            <a:off x="718457" y="5589300"/>
            <a:ext cx="1993074" cy="10238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20000"/>
              </a:lnSpc>
              <a:spcBef>
                <a:spcPts val="600"/>
              </a:spcBef>
              <a:spcAft>
                <a:spcPts val="1200"/>
              </a:spcAft>
              <a:buNone/>
            </a:pPr>
            <a:r>
              <a:rPr lang="en-US" sz="1200" b="0" i="1"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*Derived from the Participatory Slum Upgrading / Kenya </a:t>
            </a:r>
            <a:r>
              <a:rPr lang="en-US" sz="12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PINUA Affordable Housing Programmes</a:t>
            </a:r>
            <a:endParaRPr lang="en-US" sz="1200" b="0" i="1"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3868036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oogle Shape;458;p27">
            <a:extLst>
              <a:ext uri="{FF2B5EF4-FFF2-40B4-BE49-F238E27FC236}">
                <a16:creationId xmlns:a16="http://schemas.microsoft.com/office/drawing/2014/main" id="{8DFEC241-6E7C-05AA-FD92-211217959BD5}"/>
              </a:ext>
            </a:extLst>
          </p:cNvPr>
          <p:cNvGrpSpPr/>
          <p:nvPr/>
        </p:nvGrpSpPr>
        <p:grpSpPr>
          <a:xfrm>
            <a:off x="4976260" y="31412"/>
            <a:ext cx="7204157" cy="6857700"/>
            <a:chOff x="1952669" y="0"/>
            <a:chExt cx="7204157" cy="6857700"/>
          </a:xfrm>
        </p:grpSpPr>
        <p:sp>
          <p:nvSpPr>
            <p:cNvPr id="3" name="Google Shape;459;p27">
              <a:extLst>
                <a:ext uri="{FF2B5EF4-FFF2-40B4-BE49-F238E27FC236}">
                  <a16:creationId xmlns:a16="http://schemas.microsoft.com/office/drawing/2014/main" id="{B0DC955E-F59B-CDDA-C25C-528C4F499B37}"/>
                </a:ext>
              </a:extLst>
            </p:cNvPr>
            <p:cNvSpPr/>
            <p:nvPr/>
          </p:nvSpPr>
          <p:spPr>
            <a:xfrm>
              <a:off x="4870707" y="0"/>
              <a:ext cx="1354800" cy="6857700"/>
            </a:xfrm>
            <a:prstGeom prst="rect">
              <a:avLst/>
            </a:prstGeom>
            <a:solidFill>
              <a:srgbClr val="FFE599"/>
            </a:solidFill>
            <a:ln>
              <a:noFill/>
            </a:ln>
          </p:spPr>
          <p:txBody>
            <a:bodyPr spcFirstLastPara="1" wrap="square" lIns="183975" tIns="183975" rIns="183975" bIns="183975" anchor="ctr" anchorCtr="0">
              <a:noAutofit/>
            </a:bodyPr>
            <a:lstStyle/>
            <a:p>
              <a:pPr marL="0" lvl="0" indent="0" algn="l" rtl="0">
                <a:spcBef>
                  <a:spcPts val="0"/>
                </a:spcBef>
                <a:spcAft>
                  <a:spcPts val="0"/>
                </a:spcAft>
                <a:buNone/>
              </a:pPr>
              <a:endParaRPr sz="1100"/>
            </a:p>
          </p:txBody>
        </p:sp>
        <p:sp>
          <p:nvSpPr>
            <p:cNvPr id="4" name="Google Shape;460;p27">
              <a:extLst>
                <a:ext uri="{FF2B5EF4-FFF2-40B4-BE49-F238E27FC236}">
                  <a16:creationId xmlns:a16="http://schemas.microsoft.com/office/drawing/2014/main" id="{78619F3A-3391-B5BA-6656-AE5ECF2BA1EF}"/>
                </a:ext>
              </a:extLst>
            </p:cNvPr>
            <p:cNvSpPr/>
            <p:nvPr/>
          </p:nvSpPr>
          <p:spPr>
            <a:xfrm>
              <a:off x="7802027" y="0"/>
              <a:ext cx="1354800" cy="6857700"/>
            </a:xfrm>
            <a:prstGeom prst="rect">
              <a:avLst/>
            </a:prstGeom>
            <a:solidFill>
              <a:srgbClr val="FFE599"/>
            </a:solidFill>
            <a:ln>
              <a:noFill/>
            </a:ln>
          </p:spPr>
          <p:txBody>
            <a:bodyPr spcFirstLastPara="1" wrap="square" lIns="183975" tIns="183975" rIns="183975" bIns="183975" anchor="ctr" anchorCtr="0">
              <a:noAutofit/>
            </a:bodyPr>
            <a:lstStyle/>
            <a:p>
              <a:pPr marL="0" lvl="0" indent="0" algn="l" rtl="0">
                <a:spcBef>
                  <a:spcPts val="0"/>
                </a:spcBef>
                <a:spcAft>
                  <a:spcPts val="0"/>
                </a:spcAft>
                <a:buNone/>
              </a:pPr>
              <a:endParaRPr sz="1100"/>
            </a:p>
          </p:txBody>
        </p:sp>
        <p:sp>
          <p:nvSpPr>
            <p:cNvPr id="5" name="Google Shape;461;p27">
              <a:extLst>
                <a:ext uri="{FF2B5EF4-FFF2-40B4-BE49-F238E27FC236}">
                  <a16:creationId xmlns:a16="http://schemas.microsoft.com/office/drawing/2014/main" id="{20447E75-F305-3008-54E2-BFEF7F152402}"/>
                </a:ext>
              </a:extLst>
            </p:cNvPr>
            <p:cNvSpPr/>
            <p:nvPr/>
          </p:nvSpPr>
          <p:spPr>
            <a:xfrm>
              <a:off x="1952669" y="0"/>
              <a:ext cx="1354800" cy="6857700"/>
            </a:xfrm>
            <a:prstGeom prst="rect">
              <a:avLst/>
            </a:prstGeom>
            <a:solidFill>
              <a:srgbClr val="FFE599"/>
            </a:solidFill>
            <a:ln>
              <a:noFill/>
            </a:ln>
          </p:spPr>
          <p:txBody>
            <a:bodyPr spcFirstLastPara="1" wrap="square" lIns="183975" tIns="183975" rIns="183975" bIns="183975" anchor="ctr" anchorCtr="0">
              <a:noAutofit/>
            </a:bodyPr>
            <a:lstStyle/>
            <a:p>
              <a:pPr marL="0" lvl="0" indent="0" algn="l" rtl="0">
                <a:spcBef>
                  <a:spcPts val="0"/>
                </a:spcBef>
                <a:spcAft>
                  <a:spcPts val="0"/>
                </a:spcAft>
                <a:buNone/>
              </a:pPr>
              <a:endParaRPr sz="1100"/>
            </a:p>
          </p:txBody>
        </p:sp>
      </p:grpSp>
      <p:sp>
        <p:nvSpPr>
          <p:cNvPr id="6" name="Google Shape;462;p27">
            <a:extLst>
              <a:ext uri="{FF2B5EF4-FFF2-40B4-BE49-F238E27FC236}">
                <a16:creationId xmlns:a16="http://schemas.microsoft.com/office/drawing/2014/main" id="{580D49B9-3A02-F597-B818-8BCE327DEE81}"/>
              </a:ext>
            </a:extLst>
          </p:cNvPr>
          <p:cNvSpPr/>
          <p:nvPr/>
        </p:nvSpPr>
        <p:spPr>
          <a:xfrm>
            <a:off x="7894310" y="31412"/>
            <a:ext cx="1354800" cy="6857700"/>
          </a:xfrm>
          <a:prstGeom prst="rect">
            <a:avLst/>
          </a:prstGeom>
          <a:solidFill>
            <a:srgbClr val="EA9999"/>
          </a:solidFill>
          <a:ln>
            <a:noFill/>
          </a:ln>
        </p:spPr>
        <p:txBody>
          <a:bodyPr spcFirstLastPara="1" wrap="square" lIns="183975" tIns="183975" rIns="183975" bIns="183975" anchor="ctr" anchorCtr="0">
            <a:noAutofit/>
          </a:bodyPr>
          <a:lstStyle/>
          <a:p>
            <a:pPr marL="0" lvl="0" indent="0" algn="l" rtl="0">
              <a:spcBef>
                <a:spcPts val="0"/>
              </a:spcBef>
              <a:spcAft>
                <a:spcPts val="0"/>
              </a:spcAft>
              <a:buNone/>
            </a:pPr>
            <a:endParaRPr sz="1100"/>
          </a:p>
        </p:txBody>
      </p:sp>
      <p:sp>
        <p:nvSpPr>
          <p:cNvPr id="7" name="Google Shape;463;p27">
            <a:extLst>
              <a:ext uri="{FF2B5EF4-FFF2-40B4-BE49-F238E27FC236}">
                <a16:creationId xmlns:a16="http://schemas.microsoft.com/office/drawing/2014/main" id="{4A8C6633-4D69-DA5A-F6AA-7BCFBDE80969}"/>
              </a:ext>
            </a:extLst>
          </p:cNvPr>
          <p:cNvSpPr txBox="1"/>
          <p:nvPr/>
        </p:nvSpPr>
        <p:spPr>
          <a:xfrm>
            <a:off x="3439424" y="31437"/>
            <a:ext cx="1558500" cy="985800"/>
          </a:xfrm>
          <a:prstGeom prst="rect">
            <a:avLst/>
          </a:prstGeom>
          <a:noFill/>
          <a:ln>
            <a:noFill/>
          </a:ln>
        </p:spPr>
        <p:txBody>
          <a:bodyPr spcFirstLastPara="1" wrap="square" lIns="36225" tIns="72450" rIns="36225" bIns="183975" anchor="t" anchorCtr="0">
            <a:noAutofit/>
          </a:bodyPr>
          <a:lstStyle/>
          <a:p>
            <a:pPr marL="0" lvl="0" indent="0" algn="l" rtl="0">
              <a:spcBef>
                <a:spcPts val="0"/>
              </a:spcBef>
              <a:spcAft>
                <a:spcPts val="0"/>
              </a:spcAft>
              <a:buNone/>
            </a:pPr>
            <a:r>
              <a:rPr lang="en-GB">
                <a:latin typeface="Open Sans"/>
                <a:ea typeface="Open Sans"/>
                <a:cs typeface="Open Sans"/>
                <a:sym typeface="Open Sans"/>
              </a:rPr>
              <a:t>Location</a:t>
            </a:r>
            <a:endParaRPr>
              <a:latin typeface="Open Sans"/>
              <a:ea typeface="Open Sans"/>
              <a:cs typeface="Open Sans"/>
              <a:sym typeface="Open Sans"/>
            </a:endParaRPr>
          </a:p>
        </p:txBody>
      </p:sp>
      <p:sp>
        <p:nvSpPr>
          <p:cNvPr id="8" name="Google Shape;464;p27">
            <a:extLst>
              <a:ext uri="{FF2B5EF4-FFF2-40B4-BE49-F238E27FC236}">
                <a16:creationId xmlns:a16="http://schemas.microsoft.com/office/drawing/2014/main" id="{D27DD612-49F4-736C-5F1C-3CE336932EB1}"/>
              </a:ext>
            </a:extLst>
          </p:cNvPr>
          <p:cNvSpPr txBox="1"/>
          <p:nvPr/>
        </p:nvSpPr>
        <p:spPr>
          <a:xfrm>
            <a:off x="3439414" y="1060066"/>
            <a:ext cx="1523700" cy="870000"/>
          </a:xfrm>
          <a:prstGeom prst="rect">
            <a:avLst/>
          </a:prstGeom>
          <a:noFill/>
          <a:ln>
            <a:noFill/>
          </a:ln>
        </p:spPr>
        <p:txBody>
          <a:bodyPr spcFirstLastPara="1" wrap="square" lIns="36225" tIns="72450" rIns="36225" bIns="183975" anchor="t" anchorCtr="0">
            <a:noAutofit/>
          </a:bodyPr>
          <a:lstStyle/>
          <a:p>
            <a:pPr marL="0" lvl="0" indent="0" algn="l" rtl="0">
              <a:spcBef>
                <a:spcPts val="0"/>
              </a:spcBef>
              <a:spcAft>
                <a:spcPts val="0"/>
              </a:spcAft>
              <a:buNone/>
            </a:pPr>
            <a:r>
              <a:rPr lang="en-GB">
                <a:latin typeface="Open Sans"/>
                <a:ea typeface="Open Sans"/>
                <a:cs typeface="Open Sans"/>
                <a:sym typeface="Open Sans"/>
              </a:rPr>
              <a:t>Typology</a:t>
            </a:r>
            <a:endParaRPr>
              <a:latin typeface="Open Sans"/>
              <a:ea typeface="Open Sans"/>
              <a:cs typeface="Open Sans"/>
              <a:sym typeface="Open Sans"/>
            </a:endParaRPr>
          </a:p>
          <a:p>
            <a:pPr marL="0" lvl="0" indent="0" algn="l" rtl="0">
              <a:lnSpc>
                <a:spcPct val="115000"/>
              </a:lnSpc>
              <a:spcBef>
                <a:spcPts val="0"/>
              </a:spcBef>
              <a:spcAft>
                <a:spcPts val="0"/>
              </a:spcAft>
              <a:buNone/>
            </a:pPr>
            <a:r>
              <a:rPr lang="en-GB">
                <a:highlight>
                  <a:srgbClr val="FFFFFF"/>
                </a:highlight>
                <a:latin typeface="Open Sans Light"/>
                <a:ea typeface="Open Sans Light"/>
                <a:cs typeface="Open Sans Light"/>
                <a:sym typeface="Open Sans Light"/>
              </a:rPr>
              <a:t>morphology</a:t>
            </a:r>
            <a:endParaRPr>
              <a:latin typeface="Open Sans"/>
              <a:ea typeface="Open Sans"/>
              <a:cs typeface="Open Sans"/>
              <a:sym typeface="Open Sans"/>
            </a:endParaRPr>
          </a:p>
        </p:txBody>
      </p:sp>
      <p:sp>
        <p:nvSpPr>
          <p:cNvPr id="9" name="Google Shape;465;p27">
            <a:extLst>
              <a:ext uri="{FF2B5EF4-FFF2-40B4-BE49-F238E27FC236}">
                <a16:creationId xmlns:a16="http://schemas.microsoft.com/office/drawing/2014/main" id="{A2DC8E20-8072-DD69-3173-8625C0D79F3F}"/>
              </a:ext>
            </a:extLst>
          </p:cNvPr>
          <p:cNvSpPr txBox="1"/>
          <p:nvPr/>
        </p:nvSpPr>
        <p:spPr>
          <a:xfrm>
            <a:off x="3439414" y="2517291"/>
            <a:ext cx="1523700" cy="406200"/>
          </a:xfrm>
          <a:prstGeom prst="rect">
            <a:avLst/>
          </a:prstGeom>
          <a:noFill/>
          <a:ln>
            <a:noFill/>
          </a:ln>
        </p:spPr>
        <p:txBody>
          <a:bodyPr spcFirstLastPara="1" wrap="square" lIns="36225" tIns="72450" rIns="36225" bIns="183975" anchor="t" anchorCtr="0">
            <a:noAutofit/>
          </a:bodyPr>
          <a:lstStyle/>
          <a:p>
            <a:pPr marL="0" lvl="0" indent="0" algn="l" rtl="0">
              <a:spcBef>
                <a:spcPts val="0"/>
              </a:spcBef>
              <a:spcAft>
                <a:spcPts val="0"/>
              </a:spcAft>
              <a:buNone/>
            </a:pPr>
            <a:r>
              <a:rPr lang="en-GB">
                <a:latin typeface="Open Sans"/>
                <a:ea typeface="Open Sans"/>
                <a:cs typeface="Open Sans"/>
                <a:sym typeface="Open Sans"/>
              </a:rPr>
              <a:t>Tenure</a:t>
            </a:r>
            <a:endParaRPr>
              <a:latin typeface="Open Sans"/>
              <a:ea typeface="Open Sans"/>
              <a:cs typeface="Open Sans"/>
              <a:sym typeface="Open Sans"/>
            </a:endParaRPr>
          </a:p>
        </p:txBody>
      </p:sp>
      <p:sp>
        <p:nvSpPr>
          <p:cNvPr id="10" name="Google Shape;466;p27">
            <a:extLst>
              <a:ext uri="{FF2B5EF4-FFF2-40B4-BE49-F238E27FC236}">
                <a16:creationId xmlns:a16="http://schemas.microsoft.com/office/drawing/2014/main" id="{4A777B54-B1D4-5425-AADF-80C458E4234F}"/>
              </a:ext>
            </a:extLst>
          </p:cNvPr>
          <p:cNvSpPr txBox="1"/>
          <p:nvPr/>
        </p:nvSpPr>
        <p:spPr>
          <a:xfrm>
            <a:off x="3439414" y="4831749"/>
            <a:ext cx="1523700" cy="428700"/>
          </a:xfrm>
          <a:prstGeom prst="rect">
            <a:avLst/>
          </a:prstGeom>
          <a:noFill/>
          <a:ln>
            <a:noFill/>
          </a:ln>
        </p:spPr>
        <p:txBody>
          <a:bodyPr spcFirstLastPara="1" wrap="square" lIns="36225" tIns="72450" rIns="36225" bIns="183975" anchor="t" anchorCtr="0">
            <a:noAutofit/>
          </a:bodyPr>
          <a:lstStyle/>
          <a:p>
            <a:pPr marL="0" lvl="0" indent="0" algn="l" rtl="0">
              <a:spcBef>
                <a:spcPts val="0"/>
              </a:spcBef>
              <a:spcAft>
                <a:spcPts val="0"/>
              </a:spcAft>
              <a:buNone/>
            </a:pPr>
            <a:r>
              <a:rPr lang="en-GB">
                <a:latin typeface="Open Sans"/>
                <a:ea typeface="Open Sans"/>
                <a:cs typeface="Open Sans"/>
                <a:sym typeface="Open Sans"/>
              </a:rPr>
              <a:t>Finance</a:t>
            </a:r>
            <a:endParaRPr>
              <a:latin typeface="Open Sans"/>
              <a:ea typeface="Open Sans"/>
              <a:cs typeface="Open Sans"/>
              <a:sym typeface="Open Sans"/>
            </a:endParaRPr>
          </a:p>
        </p:txBody>
      </p:sp>
      <p:sp>
        <p:nvSpPr>
          <p:cNvPr id="11" name="Google Shape;467;p27">
            <a:extLst>
              <a:ext uri="{FF2B5EF4-FFF2-40B4-BE49-F238E27FC236}">
                <a16:creationId xmlns:a16="http://schemas.microsoft.com/office/drawing/2014/main" id="{8B6A96DC-4CEE-235C-D3EA-2AF0C92001B7}"/>
              </a:ext>
            </a:extLst>
          </p:cNvPr>
          <p:cNvSpPr txBox="1"/>
          <p:nvPr/>
        </p:nvSpPr>
        <p:spPr>
          <a:xfrm>
            <a:off x="3439416" y="3610238"/>
            <a:ext cx="1523700" cy="334200"/>
          </a:xfrm>
          <a:prstGeom prst="rect">
            <a:avLst/>
          </a:prstGeom>
          <a:noFill/>
          <a:ln>
            <a:noFill/>
          </a:ln>
        </p:spPr>
        <p:txBody>
          <a:bodyPr spcFirstLastPara="1" wrap="square" lIns="36225" tIns="72450" rIns="36225" bIns="183975" anchor="t" anchorCtr="0">
            <a:noAutofit/>
          </a:bodyPr>
          <a:lstStyle/>
          <a:p>
            <a:pPr marL="0" lvl="0" indent="0" algn="l" rtl="0">
              <a:spcBef>
                <a:spcPts val="0"/>
              </a:spcBef>
              <a:spcAft>
                <a:spcPts val="0"/>
              </a:spcAft>
              <a:buNone/>
            </a:pPr>
            <a:r>
              <a:rPr lang="en-GB">
                <a:latin typeface="Open Sans"/>
                <a:ea typeface="Open Sans"/>
                <a:cs typeface="Open Sans"/>
                <a:sym typeface="Open Sans"/>
              </a:rPr>
              <a:t>Construction</a:t>
            </a:r>
            <a:endParaRPr>
              <a:latin typeface="Open Sans"/>
              <a:ea typeface="Open Sans"/>
              <a:cs typeface="Open Sans"/>
              <a:sym typeface="Open Sans"/>
            </a:endParaRPr>
          </a:p>
        </p:txBody>
      </p:sp>
      <p:sp>
        <p:nvSpPr>
          <p:cNvPr id="12" name="Google Shape;468;p27">
            <a:extLst>
              <a:ext uri="{FF2B5EF4-FFF2-40B4-BE49-F238E27FC236}">
                <a16:creationId xmlns:a16="http://schemas.microsoft.com/office/drawing/2014/main" id="{4A8C36D2-2423-3E9F-E666-EC44A2D0D07A}"/>
              </a:ext>
            </a:extLst>
          </p:cNvPr>
          <p:cNvSpPr txBox="1"/>
          <p:nvPr/>
        </p:nvSpPr>
        <p:spPr>
          <a:xfrm>
            <a:off x="3439414" y="6246112"/>
            <a:ext cx="1523700" cy="642900"/>
          </a:xfrm>
          <a:prstGeom prst="rect">
            <a:avLst/>
          </a:prstGeom>
          <a:noFill/>
          <a:ln>
            <a:noFill/>
          </a:ln>
        </p:spPr>
        <p:txBody>
          <a:bodyPr spcFirstLastPara="1" wrap="square" lIns="36225" tIns="72450" rIns="36225" bIns="183975" anchor="t" anchorCtr="0">
            <a:noAutofit/>
          </a:bodyPr>
          <a:lstStyle/>
          <a:p>
            <a:pPr marL="0" lvl="0" indent="0" algn="l" rtl="0">
              <a:spcBef>
                <a:spcPts val="0"/>
              </a:spcBef>
              <a:spcAft>
                <a:spcPts val="0"/>
              </a:spcAft>
              <a:buNone/>
            </a:pPr>
            <a:r>
              <a:rPr lang="en-GB" sz="1000">
                <a:latin typeface="Open Sans"/>
                <a:ea typeface="Open Sans"/>
                <a:cs typeface="Open Sans"/>
                <a:sym typeface="Open Sans"/>
              </a:rPr>
              <a:t>Typical interventions / actors</a:t>
            </a:r>
            <a:endParaRPr sz="1000">
              <a:latin typeface="Open Sans"/>
              <a:ea typeface="Open Sans"/>
              <a:cs typeface="Open Sans"/>
              <a:sym typeface="Open Sans"/>
            </a:endParaRPr>
          </a:p>
        </p:txBody>
      </p:sp>
      <p:sp>
        <p:nvSpPr>
          <p:cNvPr id="13" name="Google Shape;469;p27">
            <a:extLst>
              <a:ext uri="{FF2B5EF4-FFF2-40B4-BE49-F238E27FC236}">
                <a16:creationId xmlns:a16="http://schemas.microsoft.com/office/drawing/2014/main" id="{105F1164-330C-B8B9-0EF2-872F93F81E13}"/>
              </a:ext>
            </a:extLst>
          </p:cNvPr>
          <p:cNvSpPr txBox="1"/>
          <p:nvPr/>
        </p:nvSpPr>
        <p:spPr>
          <a:xfrm>
            <a:off x="3439461" y="413244"/>
            <a:ext cx="1523700" cy="522300"/>
          </a:xfrm>
          <a:prstGeom prst="rect">
            <a:avLst/>
          </a:prstGeom>
          <a:noFill/>
          <a:ln>
            <a:noFill/>
          </a:ln>
        </p:spPr>
        <p:txBody>
          <a:bodyPr spcFirstLastPara="1" wrap="square" lIns="36225" tIns="36225" rIns="36225" bIns="36225" anchor="t" anchorCtr="0">
            <a:noAutofit/>
          </a:bodyPr>
          <a:lstStyle/>
          <a:p>
            <a:pPr marL="0" lvl="0" indent="0" algn="l" rtl="0">
              <a:lnSpc>
                <a:spcPct val="115000"/>
              </a:lnSpc>
              <a:spcBef>
                <a:spcPts val="0"/>
              </a:spcBef>
              <a:spcAft>
                <a:spcPts val="0"/>
              </a:spcAft>
              <a:buNone/>
            </a:pPr>
            <a:r>
              <a:rPr lang="en-GB" sz="1000" i="1">
                <a:solidFill>
                  <a:srgbClr val="000000"/>
                </a:solidFill>
                <a:highlight>
                  <a:srgbClr val="FFFFFF"/>
                </a:highlight>
                <a:latin typeface="Open Sans Light"/>
                <a:ea typeface="Open Sans Light"/>
                <a:cs typeface="Open Sans Light"/>
                <a:sym typeface="Open Sans Light"/>
              </a:rPr>
              <a:t>Land values drive density</a:t>
            </a:r>
            <a:endParaRPr sz="1000" i="1">
              <a:solidFill>
                <a:srgbClr val="343434"/>
              </a:solidFill>
              <a:latin typeface="Open Sans Light"/>
              <a:ea typeface="Open Sans Light"/>
              <a:cs typeface="Open Sans Light"/>
              <a:sym typeface="Open Sans Light"/>
            </a:endParaRPr>
          </a:p>
        </p:txBody>
      </p:sp>
      <p:sp>
        <p:nvSpPr>
          <p:cNvPr id="14" name="Google Shape;470;p27">
            <a:extLst>
              <a:ext uri="{FF2B5EF4-FFF2-40B4-BE49-F238E27FC236}">
                <a16:creationId xmlns:a16="http://schemas.microsoft.com/office/drawing/2014/main" id="{DEAFDAC5-9866-2036-CB27-DD3331791D38}"/>
              </a:ext>
            </a:extLst>
          </p:cNvPr>
          <p:cNvSpPr txBox="1"/>
          <p:nvPr/>
        </p:nvSpPr>
        <p:spPr>
          <a:xfrm>
            <a:off x="3439414" y="3031606"/>
            <a:ext cx="1523700" cy="557100"/>
          </a:xfrm>
          <a:prstGeom prst="rect">
            <a:avLst/>
          </a:prstGeom>
          <a:noFill/>
          <a:ln>
            <a:noFill/>
          </a:ln>
        </p:spPr>
        <p:txBody>
          <a:bodyPr spcFirstLastPara="1" wrap="square" lIns="36225" tIns="72450" rIns="36225" bIns="183975" anchor="t" anchorCtr="0">
            <a:noAutofit/>
          </a:bodyPr>
          <a:lstStyle/>
          <a:p>
            <a:pPr marL="0" lvl="0" indent="0" algn="l" rtl="0">
              <a:spcBef>
                <a:spcPts val="0"/>
              </a:spcBef>
              <a:spcAft>
                <a:spcPts val="0"/>
              </a:spcAft>
              <a:buNone/>
            </a:pPr>
            <a:r>
              <a:rPr lang="en-GB">
                <a:solidFill>
                  <a:srgbClr val="000000"/>
                </a:solidFill>
                <a:latin typeface="Open Sans"/>
                <a:ea typeface="Open Sans"/>
                <a:cs typeface="Open Sans"/>
                <a:sym typeface="Open Sans"/>
              </a:rPr>
              <a:t>Affordability </a:t>
            </a:r>
            <a:r>
              <a:rPr lang="en-GB">
                <a:solidFill>
                  <a:srgbClr val="000000"/>
                </a:solidFill>
                <a:latin typeface="Open Sans Light"/>
                <a:ea typeface="Open Sans Light"/>
                <a:cs typeface="Open Sans Light"/>
                <a:sym typeface="Open Sans Light"/>
              </a:rPr>
              <a:t>Offtake</a:t>
            </a:r>
            <a:endParaRPr>
              <a:solidFill>
                <a:srgbClr val="000000"/>
              </a:solidFill>
              <a:latin typeface="Open Sans Light"/>
              <a:ea typeface="Open Sans Light"/>
              <a:cs typeface="Open Sans Light"/>
              <a:sym typeface="Open Sans Light"/>
            </a:endParaRPr>
          </a:p>
        </p:txBody>
      </p:sp>
      <p:sp>
        <p:nvSpPr>
          <p:cNvPr id="15" name="Google Shape;471;p27">
            <a:extLst>
              <a:ext uri="{FF2B5EF4-FFF2-40B4-BE49-F238E27FC236}">
                <a16:creationId xmlns:a16="http://schemas.microsoft.com/office/drawing/2014/main" id="{15BDAD22-DFAF-637D-B188-DC6DB6F81CF2}"/>
              </a:ext>
            </a:extLst>
          </p:cNvPr>
          <p:cNvSpPr txBox="1"/>
          <p:nvPr/>
        </p:nvSpPr>
        <p:spPr>
          <a:xfrm>
            <a:off x="9353376" y="1660094"/>
            <a:ext cx="1354840" cy="642900"/>
          </a:xfrm>
          <a:prstGeom prst="rect">
            <a:avLst/>
          </a:prstGeom>
          <a:solidFill>
            <a:srgbClr val="D9D9D9"/>
          </a:solidFill>
          <a:ln>
            <a:noFill/>
          </a:ln>
        </p:spPr>
        <p:txBody>
          <a:bodyPr spcFirstLastPara="1" wrap="square" lIns="36225" tIns="36000" rIns="36225" bIns="108000" anchor="t" anchorCtr="0">
            <a:noAutofit/>
          </a:bodyPr>
          <a:lstStyle/>
          <a:p>
            <a:pPr marL="0" lvl="0" indent="0" algn="l" rtl="0">
              <a:spcBef>
                <a:spcPts val="0"/>
              </a:spcBef>
              <a:spcAft>
                <a:spcPts val="0"/>
              </a:spcAft>
              <a:buNone/>
            </a:pPr>
            <a:r>
              <a:rPr lang="en-GB" sz="1100">
                <a:latin typeface="Open Sans"/>
                <a:ea typeface="Open Sans"/>
                <a:cs typeface="Open Sans"/>
                <a:sym typeface="Open Sans"/>
              </a:rPr>
              <a:t>Small Landlord / Urban Infill</a:t>
            </a:r>
            <a:endParaRPr sz="1100">
              <a:latin typeface="Open Sans"/>
              <a:ea typeface="Open Sans"/>
              <a:cs typeface="Open Sans"/>
              <a:sym typeface="Open Sans"/>
            </a:endParaRPr>
          </a:p>
        </p:txBody>
      </p:sp>
      <p:sp>
        <p:nvSpPr>
          <p:cNvPr id="16" name="Google Shape;472;p27">
            <a:extLst>
              <a:ext uri="{FF2B5EF4-FFF2-40B4-BE49-F238E27FC236}">
                <a16:creationId xmlns:a16="http://schemas.microsoft.com/office/drawing/2014/main" id="{1F853129-A320-B8E7-C9C5-C46D4BBA92CA}"/>
              </a:ext>
            </a:extLst>
          </p:cNvPr>
          <p:cNvSpPr txBox="1"/>
          <p:nvPr/>
        </p:nvSpPr>
        <p:spPr>
          <a:xfrm>
            <a:off x="7894329" y="1660094"/>
            <a:ext cx="1354840" cy="642900"/>
          </a:xfrm>
          <a:prstGeom prst="rect">
            <a:avLst/>
          </a:prstGeom>
          <a:solidFill>
            <a:srgbClr val="D9D9D9"/>
          </a:solidFill>
          <a:ln>
            <a:noFill/>
          </a:ln>
        </p:spPr>
        <p:txBody>
          <a:bodyPr spcFirstLastPara="1" wrap="square" lIns="36225" tIns="36000" rIns="36225" bIns="108000" anchor="t" anchorCtr="0">
            <a:noAutofit/>
          </a:bodyPr>
          <a:lstStyle/>
          <a:p>
            <a:pPr marL="0" lvl="0" indent="0" algn="l" rtl="0">
              <a:spcBef>
                <a:spcPts val="0"/>
              </a:spcBef>
              <a:spcAft>
                <a:spcPts val="0"/>
              </a:spcAft>
              <a:buNone/>
            </a:pPr>
            <a:r>
              <a:rPr lang="en-GB" sz="1100">
                <a:latin typeface="Open Sans"/>
                <a:ea typeface="Open Sans"/>
                <a:cs typeface="Open Sans"/>
                <a:sym typeface="Open Sans"/>
              </a:rPr>
              <a:t>Informal, overdeveloped</a:t>
            </a:r>
            <a:r>
              <a:rPr lang="en-GB" sz="1000">
                <a:latin typeface="Open Sans"/>
                <a:ea typeface="Open Sans"/>
                <a:cs typeface="Open Sans"/>
                <a:sym typeface="Open Sans"/>
              </a:rPr>
              <a:t>, lack of services (slum)*</a:t>
            </a:r>
            <a:endParaRPr sz="1000">
              <a:latin typeface="Open Sans"/>
              <a:ea typeface="Open Sans"/>
              <a:cs typeface="Open Sans"/>
              <a:sym typeface="Open Sans"/>
            </a:endParaRPr>
          </a:p>
        </p:txBody>
      </p:sp>
      <p:sp>
        <p:nvSpPr>
          <p:cNvPr id="17" name="Google Shape;473;p27">
            <a:extLst>
              <a:ext uri="{FF2B5EF4-FFF2-40B4-BE49-F238E27FC236}">
                <a16:creationId xmlns:a16="http://schemas.microsoft.com/office/drawing/2014/main" id="{135C2BF9-76D6-905A-3FAA-5F8DFBA55F32}"/>
              </a:ext>
            </a:extLst>
          </p:cNvPr>
          <p:cNvSpPr txBox="1"/>
          <p:nvPr/>
        </p:nvSpPr>
        <p:spPr>
          <a:xfrm>
            <a:off x="4976237" y="1660094"/>
            <a:ext cx="1354840" cy="642900"/>
          </a:xfrm>
          <a:prstGeom prst="rect">
            <a:avLst/>
          </a:prstGeom>
          <a:solidFill>
            <a:srgbClr val="D9D9D9"/>
          </a:solidFill>
          <a:ln>
            <a:noFill/>
          </a:ln>
        </p:spPr>
        <p:txBody>
          <a:bodyPr spcFirstLastPara="1" wrap="square" lIns="36225" tIns="36000" rIns="36225" bIns="108000" anchor="t" anchorCtr="0">
            <a:noAutofit/>
          </a:bodyPr>
          <a:lstStyle/>
          <a:p>
            <a:pPr marL="0" lvl="0" indent="0" algn="l" rtl="0">
              <a:spcBef>
                <a:spcPts val="0"/>
              </a:spcBef>
              <a:spcAft>
                <a:spcPts val="0"/>
              </a:spcAft>
              <a:buNone/>
            </a:pPr>
            <a:r>
              <a:rPr lang="en-GB" sz="1100">
                <a:latin typeface="Open Sans"/>
                <a:ea typeface="Open Sans"/>
                <a:cs typeface="Open Sans"/>
                <a:sym typeface="Open Sans"/>
              </a:rPr>
              <a:t>Stand-alone</a:t>
            </a:r>
            <a:endParaRPr sz="1100">
              <a:latin typeface="Open Sans"/>
              <a:ea typeface="Open Sans"/>
              <a:cs typeface="Open Sans"/>
              <a:sym typeface="Open Sans"/>
            </a:endParaRPr>
          </a:p>
        </p:txBody>
      </p:sp>
      <p:sp>
        <p:nvSpPr>
          <p:cNvPr id="18" name="Google Shape;474;p27">
            <a:extLst>
              <a:ext uri="{FF2B5EF4-FFF2-40B4-BE49-F238E27FC236}">
                <a16:creationId xmlns:a16="http://schemas.microsoft.com/office/drawing/2014/main" id="{AEB1D84C-E26F-2701-CE7B-F7CDBCD206D0}"/>
              </a:ext>
            </a:extLst>
          </p:cNvPr>
          <p:cNvSpPr txBox="1"/>
          <p:nvPr/>
        </p:nvSpPr>
        <p:spPr>
          <a:xfrm>
            <a:off x="10812422" y="1660094"/>
            <a:ext cx="1354840" cy="642900"/>
          </a:xfrm>
          <a:prstGeom prst="rect">
            <a:avLst/>
          </a:prstGeom>
          <a:solidFill>
            <a:srgbClr val="D9D9D9"/>
          </a:solidFill>
          <a:ln>
            <a:noFill/>
          </a:ln>
        </p:spPr>
        <p:txBody>
          <a:bodyPr spcFirstLastPara="1" wrap="square" lIns="36225" tIns="36000" rIns="36225" bIns="108000" anchor="t" anchorCtr="0">
            <a:noAutofit/>
          </a:bodyPr>
          <a:lstStyle/>
          <a:p>
            <a:pPr marL="0" lvl="0" indent="0" algn="l" rtl="0">
              <a:spcBef>
                <a:spcPts val="0"/>
              </a:spcBef>
              <a:spcAft>
                <a:spcPts val="0"/>
              </a:spcAft>
              <a:buNone/>
            </a:pPr>
            <a:r>
              <a:rPr lang="en-GB" sz="1100">
                <a:latin typeface="Open Sans"/>
                <a:ea typeface="Open Sans"/>
                <a:cs typeface="Open Sans"/>
                <a:sym typeface="Open Sans"/>
              </a:rPr>
              <a:t>Formal Housing</a:t>
            </a:r>
            <a:endParaRPr sz="1100">
              <a:latin typeface="Open Sans"/>
              <a:ea typeface="Open Sans"/>
              <a:cs typeface="Open Sans"/>
              <a:sym typeface="Open Sans"/>
            </a:endParaRPr>
          </a:p>
        </p:txBody>
      </p:sp>
      <p:sp>
        <p:nvSpPr>
          <p:cNvPr id="19" name="Google Shape;475;p27">
            <a:extLst>
              <a:ext uri="{FF2B5EF4-FFF2-40B4-BE49-F238E27FC236}">
                <a16:creationId xmlns:a16="http://schemas.microsoft.com/office/drawing/2014/main" id="{48886AA6-E0F0-C2D6-2112-9FDF937F962B}"/>
              </a:ext>
            </a:extLst>
          </p:cNvPr>
          <p:cNvSpPr txBox="1"/>
          <p:nvPr/>
        </p:nvSpPr>
        <p:spPr>
          <a:xfrm>
            <a:off x="4976231" y="31442"/>
            <a:ext cx="2918117" cy="300020"/>
          </a:xfrm>
          <a:prstGeom prst="rect">
            <a:avLst/>
          </a:prstGeom>
          <a:solidFill>
            <a:srgbClr val="EFEFEF"/>
          </a:solidFill>
          <a:ln>
            <a:noFill/>
          </a:ln>
        </p:spPr>
        <p:txBody>
          <a:bodyPr spcFirstLastPara="1" wrap="square" lIns="183975" tIns="183975" rIns="183975" bIns="183975" anchor="ctr" anchorCtr="0">
            <a:noAutofit/>
          </a:bodyPr>
          <a:lstStyle/>
          <a:p>
            <a:pPr marL="0" lvl="0" indent="0" algn="l" rtl="0">
              <a:spcBef>
                <a:spcPts val="0"/>
              </a:spcBef>
              <a:spcAft>
                <a:spcPts val="0"/>
              </a:spcAft>
              <a:buNone/>
            </a:pPr>
            <a:r>
              <a:rPr lang="en-GB">
                <a:latin typeface="Open Sans"/>
                <a:ea typeface="Open Sans"/>
                <a:cs typeface="Open Sans"/>
                <a:sym typeface="Open Sans"/>
              </a:rPr>
              <a:t>Rural</a:t>
            </a:r>
            <a:endParaRPr>
              <a:latin typeface="Open Sans"/>
              <a:ea typeface="Open Sans"/>
              <a:cs typeface="Open Sans"/>
              <a:sym typeface="Open Sans"/>
            </a:endParaRPr>
          </a:p>
        </p:txBody>
      </p:sp>
      <p:sp>
        <p:nvSpPr>
          <p:cNvPr id="20" name="Google Shape;476;p27">
            <a:extLst>
              <a:ext uri="{FF2B5EF4-FFF2-40B4-BE49-F238E27FC236}">
                <a16:creationId xmlns:a16="http://schemas.microsoft.com/office/drawing/2014/main" id="{DC80C64D-C38F-9937-672D-EBDF0B4E2624}"/>
              </a:ext>
            </a:extLst>
          </p:cNvPr>
          <p:cNvSpPr txBox="1"/>
          <p:nvPr/>
        </p:nvSpPr>
        <p:spPr>
          <a:xfrm>
            <a:off x="4976237" y="3611519"/>
            <a:ext cx="4272956" cy="321450"/>
          </a:xfrm>
          <a:prstGeom prst="rect">
            <a:avLst/>
          </a:prstGeom>
          <a:solidFill>
            <a:srgbClr val="D9D9D9"/>
          </a:solidFill>
          <a:ln>
            <a:noFill/>
          </a:ln>
        </p:spPr>
        <p:txBody>
          <a:bodyPr spcFirstLastPara="1" wrap="square" lIns="36225" tIns="36225" rIns="36225" bIns="36225" anchor="ctr" anchorCtr="0">
            <a:noAutofit/>
          </a:bodyPr>
          <a:lstStyle/>
          <a:p>
            <a:pPr marL="0" lvl="0" indent="0" algn="l" rtl="0">
              <a:spcBef>
                <a:spcPts val="0"/>
              </a:spcBef>
              <a:spcAft>
                <a:spcPts val="0"/>
              </a:spcAft>
              <a:buNone/>
            </a:pPr>
            <a:r>
              <a:rPr lang="en-GB" sz="1000">
                <a:latin typeface="Open Sans"/>
                <a:ea typeface="Open Sans"/>
                <a:cs typeface="Open Sans"/>
                <a:sym typeface="Open Sans"/>
              </a:rPr>
              <a:t>Incremental, Homeowner-Driven, poor quality, lack of compliance</a:t>
            </a:r>
            <a:endParaRPr sz="1000">
              <a:latin typeface="Open Sans"/>
              <a:ea typeface="Open Sans"/>
              <a:cs typeface="Open Sans"/>
              <a:sym typeface="Open Sans"/>
            </a:endParaRPr>
          </a:p>
        </p:txBody>
      </p:sp>
      <p:sp>
        <p:nvSpPr>
          <p:cNvPr id="21" name="Google Shape;477;p27">
            <a:extLst>
              <a:ext uri="{FF2B5EF4-FFF2-40B4-BE49-F238E27FC236}">
                <a16:creationId xmlns:a16="http://schemas.microsoft.com/office/drawing/2014/main" id="{2FBE9534-C1A7-20E3-E5EF-1B73DBB1EE0C}"/>
              </a:ext>
            </a:extLst>
          </p:cNvPr>
          <p:cNvSpPr txBox="1"/>
          <p:nvPr/>
        </p:nvSpPr>
        <p:spPr>
          <a:xfrm>
            <a:off x="7894332" y="717181"/>
            <a:ext cx="4272956" cy="300020"/>
          </a:xfrm>
          <a:prstGeom prst="rect">
            <a:avLst/>
          </a:prstGeom>
          <a:solidFill>
            <a:srgbClr val="CCCCCC"/>
          </a:solidFill>
          <a:ln>
            <a:noFill/>
          </a:ln>
        </p:spPr>
        <p:txBody>
          <a:bodyPr spcFirstLastPara="1" wrap="square" lIns="183975" tIns="183975" rIns="183975" bIns="183975" anchor="ctr" anchorCtr="0">
            <a:noAutofit/>
          </a:bodyPr>
          <a:lstStyle/>
          <a:p>
            <a:pPr marL="0" lvl="0" indent="0" algn="l" rtl="0">
              <a:spcBef>
                <a:spcPts val="0"/>
              </a:spcBef>
              <a:spcAft>
                <a:spcPts val="0"/>
              </a:spcAft>
              <a:buNone/>
            </a:pPr>
            <a:r>
              <a:rPr lang="en-GB">
                <a:latin typeface="Open Sans"/>
                <a:ea typeface="Open Sans"/>
                <a:cs typeface="Open Sans"/>
                <a:sym typeface="Open Sans"/>
              </a:rPr>
              <a:t>Urban</a:t>
            </a:r>
            <a:endParaRPr>
              <a:latin typeface="Open Sans"/>
              <a:ea typeface="Open Sans"/>
              <a:cs typeface="Open Sans"/>
              <a:sym typeface="Open Sans"/>
            </a:endParaRPr>
          </a:p>
        </p:txBody>
      </p:sp>
      <p:sp>
        <p:nvSpPr>
          <p:cNvPr id="22" name="Google Shape;478;p27">
            <a:extLst>
              <a:ext uri="{FF2B5EF4-FFF2-40B4-BE49-F238E27FC236}">
                <a16:creationId xmlns:a16="http://schemas.microsoft.com/office/drawing/2014/main" id="{0D890141-2E7A-5631-FA3A-DADC670B41D0}"/>
              </a:ext>
            </a:extLst>
          </p:cNvPr>
          <p:cNvSpPr txBox="1"/>
          <p:nvPr/>
        </p:nvSpPr>
        <p:spPr>
          <a:xfrm>
            <a:off x="4976267" y="4831762"/>
            <a:ext cx="5836200" cy="428700"/>
          </a:xfrm>
          <a:prstGeom prst="rect">
            <a:avLst/>
          </a:prstGeom>
          <a:solidFill>
            <a:srgbClr val="FFF2CC"/>
          </a:solidFill>
          <a:ln>
            <a:noFill/>
          </a:ln>
        </p:spPr>
        <p:txBody>
          <a:bodyPr spcFirstLastPara="1" wrap="square" lIns="36225" tIns="36225" rIns="36225" bIns="36225" anchor="ctr" anchorCtr="0">
            <a:noAutofit/>
          </a:bodyPr>
          <a:lstStyle/>
          <a:p>
            <a:pPr marL="0" lvl="0" indent="0" algn="l" rtl="0">
              <a:spcBef>
                <a:spcPts val="0"/>
              </a:spcBef>
              <a:spcAft>
                <a:spcPts val="0"/>
              </a:spcAft>
              <a:buNone/>
            </a:pPr>
            <a:r>
              <a:rPr lang="en-GB" sz="1100">
                <a:latin typeface="Open Sans"/>
                <a:ea typeface="Open Sans"/>
                <a:cs typeface="Open Sans"/>
                <a:sym typeface="Open Sans"/>
              </a:rPr>
              <a:t>Microfinance / SACCOS</a:t>
            </a:r>
            <a:endParaRPr sz="1100">
              <a:latin typeface="Open Sans"/>
              <a:ea typeface="Open Sans"/>
              <a:cs typeface="Open Sans"/>
              <a:sym typeface="Open Sans"/>
            </a:endParaRPr>
          </a:p>
        </p:txBody>
      </p:sp>
      <p:sp>
        <p:nvSpPr>
          <p:cNvPr id="23" name="Google Shape;479;p27">
            <a:extLst>
              <a:ext uri="{FF2B5EF4-FFF2-40B4-BE49-F238E27FC236}">
                <a16:creationId xmlns:a16="http://schemas.microsoft.com/office/drawing/2014/main" id="{9AE3B2F8-C540-4C58-F9B1-4EAAA79F6229}"/>
              </a:ext>
            </a:extLst>
          </p:cNvPr>
          <p:cNvSpPr txBox="1"/>
          <p:nvPr/>
        </p:nvSpPr>
        <p:spPr>
          <a:xfrm>
            <a:off x="10812422" y="5774663"/>
            <a:ext cx="1354840" cy="428600"/>
          </a:xfrm>
          <a:prstGeom prst="rect">
            <a:avLst/>
          </a:prstGeom>
          <a:solidFill>
            <a:srgbClr val="D9D9D9"/>
          </a:solidFill>
          <a:ln>
            <a:noFill/>
          </a:ln>
        </p:spPr>
        <p:txBody>
          <a:bodyPr spcFirstLastPara="1" wrap="square" lIns="36225" tIns="36225" rIns="36225" bIns="36225" anchor="ctr" anchorCtr="0">
            <a:noAutofit/>
          </a:bodyPr>
          <a:lstStyle/>
          <a:p>
            <a:pPr marL="0" lvl="0" indent="0" algn="l" rtl="0">
              <a:spcBef>
                <a:spcPts val="0"/>
              </a:spcBef>
              <a:spcAft>
                <a:spcPts val="0"/>
              </a:spcAft>
              <a:buNone/>
            </a:pPr>
            <a:r>
              <a:rPr lang="en-GB" sz="1300">
                <a:latin typeface="Open Sans"/>
                <a:ea typeface="Open Sans"/>
                <a:cs typeface="Open Sans"/>
                <a:sym typeface="Open Sans"/>
              </a:rPr>
              <a:t>Cooperatives</a:t>
            </a:r>
            <a:endParaRPr sz="1300">
              <a:latin typeface="Open Sans"/>
              <a:ea typeface="Open Sans"/>
              <a:cs typeface="Open Sans"/>
              <a:sym typeface="Open Sans"/>
            </a:endParaRPr>
          </a:p>
        </p:txBody>
      </p:sp>
      <p:sp>
        <p:nvSpPr>
          <p:cNvPr id="24" name="Google Shape;480;p27">
            <a:extLst>
              <a:ext uri="{FF2B5EF4-FFF2-40B4-BE49-F238E27FC236}">
                <a16:creationId xmlns:a16="http://schemas.microsoft.com/office/drawing/2014/main" id="{5D48B493-2B1C-0058-4A53-AF2A31C7119E}"/>
              </a:ext>
            </a:extLst>
          </p:cNvPr>
          <p:cNvSpPr txBox="1"/>
          <p:nvPr/>
        </p:nvSpPr>
        <p:spPr>
          <a:xfrm>
            <a:off x="9353376" y="6246119"/>
            <a:ext cx="1354840" cy="642900"/>
          </a:xfrm>
          <a:prstGeom prst="rect">
            <a:avLst/>
          </a:prstGeom>
          <a:noFill/>
          <a:ln>
            <a:noFill/>
          </a:ln>
        </p:spPr>
        <p:txBody>
          <a:bodyPr spcFirstLastPara="1" wrap="square" lIns="36225" tIns="36225" rIns="36225" bIns="36225" anchor="t" anchorCtr="0">
            <a:noAutofit/>
          </a:bodyPr>
          <a:lstStyle/>
          <a:p>
            <a:pPr marL="0" lvl="0" indent="0" algn="l" rtl="0">
              <a:spcBef>
                <a:spcPts val="0"/>
              </a:spcBef>
              <a:spcAft>
                <a:spcPts val="0"/>
              </a:spcAft>
              <a:buNone/>
            </a:pPr>
            <a:r>
              <a:rPr lang="en-GB" sz="1000">
                <a:latin typeface="Open Sans"/>
                <a:ea typeface="Open Sans"/>
                <a:cs typeface="Open Sans"/>
                <a:sym typeface="Open Sans"/>
              </a:rPr>
              <a:t>SACCOS</a:t>
            </a:r>
            <a:endParaRPr sz="1000">
              <a:latin typeface="Open Sans"/>
              <a:ea typeface="Open Sans"/>
              <a:cs typeface="Open Sans"/>
              <a:sym typeface="Open Sans"/>
            </a:endParaRPr>
          </a:p>
          <a:p>
            <a:pPr marL="0" lvl="0" indent="0" algn="l" rtl="0">
              <a:spcBef>
                <a:spcPts val="0"/>
              </a:spcBef>
              <a:spcAft>
                <a:spcPts val="0"/>
              </a:spcAft>
              <a:buNone/>
            </a:pPr>
            <a:r>
              <a:rPr lang="en-GB" sz="1000">
                <a:latin typeface="Open Sans"/>
                <a:ea typeface="Open Sans"/>
                <a:cs typeface="Open Sans"/>
                <a:sym typeface="Open Sans"/>
              </a:rPr>
              <a:t>KWFC</a:t>
            </a:r>
            <a:endParaRPr sz="1000">
              <a:latin typeface="Open Sans"/>
              <a:ea typeface="Open Sans"/>
              <a:cs typeface="Open Sans"/>
              <a:sym typeface="Open Sans"/>
            </a:endParaRPr>
          </a:p>
        </p:txBody>
      </p:sp>
      <p:sp>
        <p:nvSpPr>
          <p:cNvPr id="25" name="Google Shape;481;p27">
            <a:extLst>
              <a:ext uri="{FF2B5EF4-FFF2-40B4-BE49-F238E27FC236}">
                <a16:creationId xmlns:a16="http://schemas.microsoft.com/office/drawing/2014/main" id="{E5293411-A4B0-5C38-8D6F-41182063BFD8}"/>
              </a:ext>
            </a:extLst>
          </p:cNvPr>
          <p:cNvSpPr txBox="1"/>
          <p:nvPr/>
        </p:nvSpPr>
        <p:spPr>
          <a:xfrm>
            <a:off x="9353376" y="4338860"/>
            <a:ext cx="2813898" cy="428600"/>
          </a:xfrm>
          <a:prstGeom prst="rect">
            <a:avLst/>
          </a:prstGeom>
          <a:solidFill>
            <a:srgbClr val="D9D9D9"/>
          </a:solidFill>
          <a:ln>
            <a:noFill/>
          </a:ln>
        </p:spPr>
        <p:txBody>
          <a:bodyPr spcFirstLastPara="1" wrap="square" lIns="36225" tIns="36225" rIns="36225" bIns="36225" anchor="ctr" anchorCtr="0">
            <a:noAutofit/>
          </a:bodyPr>
          <a:lstStyle/>
          <a:p>
            <a:pPr marL="0" lvl="0" indent="0" algn="l" rtl="0">
              <a:spcBef>
                <a:spcPts val="0"/>
              </a:spcBef>
              <a:spcAft>
                <a:spcPts val="0"/>
              </a:spcAft>
              <a:buNone/>
            </a:pPr>
            <a:r>
              <a:rPr lang="en-GB" sz="1000">
                <a:latin typeface="Open Sans"/>
                <a:ea typeface="Open Sans"/>
                <a:cs typeface="Open Sans"/>
                <a:sym typeface="Open Sans"/>
              </a:rPr>
              <a:t>Developer / cooperative -led</a:t>
            </a:r>
            <a:endParaRPr sz="1000">
              <a:latin typeface="Open Sans"/>
              <a:ea typeface="Open Sans"/>
              <a:cs typeface="Open Sans"/>
              <a:sym typeface="Open Sans"/>
            </a:endParaRPr>
          </a:p>
        </p:txBody>
      </p:sp>
      <p:sp>
        <p:nvSpPr>
          <p:cNvPr id="26" name="Google Shape;482;p27">
            <a:extLst>
              <a:ext uri="{FF2B5EF4-FFF2-40B4-BE49-F238E27FC236}">
                <a16:creationId xmlns:a16="http://schemas.microsoft.com/office/drawing/2014/main" id="{93636A78-3212-DB85-6929-DE3C1590BB9F}"/>
              </a:ext>
            </a:extLst>
          </p:cNvPr>
          <p:cNvSpPr txBox="1"/>
          <p:nvPr/>
        </p:nvSpPr>
        <p:spPr>
          <a:xfrm>
            <a:off x="4976237" y="374304"/>
            <a:ext cx="7191073" cy="300020"/>
          </a:xfrm>
          <a:prstGeom prst="rect">
            <a:avLst/>
          </a:prstGeom>
          <a:solidFill>
            <a:srgbClr val="D9D9D9"/>
          </a:solidFill>
          <a:ln>
            <a:noFill/>
          </a:ln>
        </p:spPr>
        <p:txBody>
          <a:bodyPr spcFirstLastPara="1" wrap="square" lIns="183975" tIns="183975" rIns="183975" bIns="183975" anchor="ctr" anchorCtr="0">
            <a:noAutofit/>
          </a:bodyPr>
          <a:lstStyle/>
          <a:p>
            <a:pPr marL="0" lvl="0" indent="0" algn="l" rtl="0">
              <a:spcBef>
                <a:spcPts val="0"/>
              </a:spcBef>
              <a:spcAft>
                <a:spcPts val="0"/>
              </a:spcAft>
              <a:buNone/>
            </a:pPr>
            <a:r>
              <a:rPr lang="en-GB">
                <a:latin typeface="Open Sans"/>
                <a:ea typeface="Open Sans"/>
                <a:cs typeface="Open Sans"/>
                <a:sym typeface="Open Sans"/>
              </a:rPr>
              <a:t>Peri-Urban</a:t>
            </a:r>
            <a:endParaRPr>
              <a:latin typeface="Open Sans"/>
              <a:ea typeface="Open Sans"/>
              <a:cs typeface="Open Sans"/>
              <a:sym typeface="Open Sans"/>
            </a:endParaRPr>
          </a:p>
        </p:txBody>
      </p:sp>
      <p:sp>
        <p:nvSpPr>
          <p:cNvPr id="27" name="Google Shape;483;p27">
            <a:extLst>
              <a:ext uri="{FF2B5EF4-FFF2-40B4-BE49-F238E27FC236}">
                <a16:creationId xmlns:a16="http://schemas.microsoft.com/office/drawing/2014/main" id="{4E193091-284B-90F0-EE94-45DFED72247E}"/>
              </a:ext>
            </a:extLst>
          </p:cNvPr>
          <p:cNvSpPr txBox="1"/>
          <p:nvPr/>
        </p:nvSpPr>
        <p:spPr>
          <a:xfrm>
            <a:off x="6435283" y="3974550"/>
            <a:ext cx="5732015" cy="321450"/>
          </a:xfrm>
          <a:prstGeom prst="rect">
            <a:avLst/>
          </a:prstGeom>
          <a:solidFill>
            <a:srgbClr val="D9D9D9"/>
          </a:solidFill>
          <a:ln>
            <a:noFill/>
          </a:ln>
        </p:spPr>
        <p:txBody>
          <a:bodyPr spcFirstLastPara="1" wrap="square" lIns="36225" tIns="36225" rIns="36225" bIns="36225" anchor="ctr" anchorCtr="0">
            <a:noAutofit/>
          </a:bodyPr>
          <a:lstStyle/>
          <a:p>
            <a:pPr marL="0" lvl="0" indent="0" algn="l" rtl="0">
              <a:spcBef>
                <a:spcPts val="0"/>
              </a:spcBef>
              <a:spcAft>
                <a:spcPts val="0"/>
              </a:spcAft>
              <a:buNone/>
            </a:pPr>
            <a:r>
              <a:rPr lang="en-GB" sz="1000">
                <a:latin typeface="Open Sans"/>
                <a:ea typeface="Open Sans"/>
                <a:cs typeface="Open Sans"/>
                <a:sym typeface="Open Sans"/>
              </a:rPr>
              <a:t>Small landlord</a:t>
            </a:r>
            <a:endParaRPr sz="1000">
              <a:latin typeface="Open Sans"/>
              <a:ea typeface="Open Sans"/>
              <a:cs typeface="Open Sans"/>
              <a:sym typeface="Open Sans"/>
            </a:endParaRPr>
          </a:p>
        </p:txBody>
      </p:sp>
      <p:sp>
        <p:nvSpPr>
          <p:cNvPr id="28" name="Google Shape;484;p27">
            <a:extLst>
              <a:ext uri="{FF2B5EF4-FFF2-40B4-BE49-F238E27FC236}">
                <a16:creationId xmlns:a16="http://schemas.microsoft.com/office/drawing/2014/main" id="{050885F6-1D57-09F5-27FF-9EB03542031C}"/>
              </a:ext>
            </a:extLst>
          </p:cNvPr>
          <p:cNvSpPr txBox="1"/>
          <p:nvPr/>
        </p:nvSpPr>
        <p:spPr>
          <a:xfrm>
            <a:off x="9353303" y="5303206"/>
            <a:ext cx="2813898" cy="428600"/>
          </a:xfrm>
          <a:prstGeom prst="rect">
            <a:avLst/>
          </a:prstGeom>
          <a:solidFill>
            <a:srgbClr val="D9D9D9"/>
          </a:solidFill>
          <a:ln>
            <a:noFill/>
          </a:ln>
        </p:spPr>
        <p:txBody>
          <a:bodyPr spcFirstLastPara="1" wrap="square" lIns="36225" tIns="36225" rIns="36225" bIns="36225" anchor="ctr" anchorCtr="0">
            <a:noAutofit/>
          </a:bodyPr>
          <a:lstStyle/>
          <a:p>
            <a:pPr marL="0" lvl="0" indent="0" algn="l" rtl="0">
              <a:spcBef>
                <a:spcPts val="0"/>
              </a:spcBef>
              <a:spcAft>
                <a:spcPts val="0"/>
              </a:spcAft>
              <a:buNone/>
            </a:pPr>
            <a:r>
              <a:rPr lang="en-GB" sz="1300">
                <a:latin typeface="Open Sans"/>
                <a:ea typeface="Open Sans"/>
                <a:cs typeface="Open Sans"/>
                <a:sym typeface="Open Sans"/>
              </a:rPr>
              <a:t>Banks</a:t>
            </a:r>
            <a:endParaRPr sz="1300">
              <a:latin typeface="Open Sans"/>
              <a:ea typeface="Open Sans"/>
              <a:cs typeface="Open Sans"/>
              <a:sym typeface="Open Sans"/>
            </a:endParaRPr>
          </a:p>
        </p:txBody>
      </p:sp>
      <p:pic>
        <p:nvPicPr>
          <p:cNvPr id="29" name="Google Shape;485;p27">
            <a:extLst>
              <a:ext uri="{FF2B5EF4-FFF2-40B4-BE49-F238E27FC236}">
                <a16:creationId xmlns:a16="http://schemas.microsoft.com/office/drawing/2014/main" id="{FEEE899D-4709-09FD-D6A9-21C64011570F}"/>
              </a:ext>
            </a:extLst>
          </p:cNvPr>
          <p:cNvPicPr preferRelativeResize="0"/>
          <p:nvPr/>
        </p:nvPicPr>
        <p:blipFill>
          <a:blip r:embed="rId2">
            <a:alphaModFix/>
          </a:blip>
          <a:stretch>
            <a:fillRect/>
          </a:stretch>
        </p:blipFill>
        <p:spPr>
          <a:xfrm>
            <a:off x="4976237" y="1060059"/>
            <a:ext cx="1354828" cy="600035"/>
          </a:xfrm>
          <a:prstGeom prst="rect">
            <a:avLst/>
          </a:prstGeom>
          <a:noFill/>
          <a:ln>
            <a:noFill/>
          </a:ln>
        </p:spPr>
      </p:pic>
      <p:pic>
        <p:nvPicPr>
          <p:cNvPr id="30" name="Google Shape;486;p27">
            <a:extLst>
              <a:ext uri="{FF2B5EF4-FFF2-40B4-BE49-F238E27FC236}">
                <a16:creationId xmlns:a16="http://schemas.microsoft.com/office/drawing/2014/main" id="{63182655-D2FA-88D6-2B2A-80E8383053A5}"/>
              </a:ext>
            </a:extLst>
          </p:cNvPr>
          <p:cNvPicPr preferRelativeResize="0"/>
          <p:nvPr/>
        </p:nvPicPr>
        <p:blipFill>
          <a:blip r:embed="rId3">
            <a:alphaModFix/>
          </a:blip>
          <a:stretch>
            <a:fillRect/>
          </a:stretch>
        </p:blipFill>
        <p:spPr>
          <a:xfrm>
            <a:off x="7894329" y="1060059"/>
            <a:ext cx="1354828" cy="600035"/>
          </a:xfrm>
          <a:prstGeom prst="rect">
            <a:avLst/>
          </a:prstGeom>
          <a:noFill/>
          <a:ln>
            <a:noFill/>
          </a:ln>
        </p:spPr>
      </p:pic>
      <p:pic>
        <p:nvPicPr>
          <p:cNvPr id="31" name="Google Shape;487;p27">
            <a:extLst>
              <a:ext uri="{FF2B5EF4-FFF2-40B4-BE49-F238E27FC236}">
                <a16:creationId xmlns:a16="http://schemas.microsoft.com/office/drawing/2014/main" id="{B8E1188B-D07F-47F7-0C48-9F1551000576}"/>
              </a:ext>
            </a:extLst>
          </p:cNvPr>
          <p:cNvPicPr preferRelativeResize="0"/>
          <p:nvPr/>
        </p:nvPicPr>
        <p:blipFill>
          <a:blip r:embed="rId4">
            <a:alphaModFix/>
          </a:blip>
          <a:stretch>
            <a:fillRect/>
          </a:stretch>
        </p:blipFill>
        <p:spPr>
          <a:xfrm>
            <a:off x="9353376" y="1060059"/>
            <a:ext cx="1354828" cy="601750"/>
          </a:xfrm>
          <a:prstGeom prst="rect">
            <a:avLst/>
          </a:prstGeom>
          <a:noFill/>
          <a:ln>
            <a:noFill/>
          </a:ln>
        </p:spPr>
      </p:pic>
      <p:pic>
        <p:nvPicPr>
          <p:cNvPr id="32" name="Google Shape;488;p27">
            <a:extLst>
              <a:ext uri="{FF2B5EF4-FFF2-40B4-BE49-F238E27FC236}">
                <a16:creationId xmlns:a16="http://schemas.microsoft.com/office/drawing/2014/main" id="{1EE080BF-9540-5C10-7055-235BAD5C2A47}"/>
              </a:ext>
            </a:extLst>
          </p:cNvPr>
          <p:cNvPicPr preferRelativeResize="0"/>
          <p:nvPr/>
        </p:nvPicPr>
        <p:blipFill>
          <a:blip r:embed="rId5">
            <a:alphaModFix/>
          </a:blip>
          <a:stretch>
            <a:fillRect/>
          </a:stretch>
        </p:blipFill>
        <p:spPr>
          <a:xfrm>
            <a:off x="10812422" y="1060059"/>
            <a:ext cx="1354829" cy="600035"/>
          </a:xfrm>
          <a:prstGeom prst="rect">
            <a:avLst/>
          </a:prstGeom>
          <a:noFill/>
          <a:ln>
            <a:noFill/>
          </a:ln>
        </p:spPr>
      </p:pic>
      <p:sp>
        <p:nvSpPr>
          <p:cNvPr id="33" name="Google Shape;489;p27">
            <a:extLst>
              <a:ext uri="{FF2B5EF4-FFF2-40B4-BE49-F238E27FC236}">
                <a16:creationId xmlns:a16="http://schemas.microsoft.com/office/drawing/2014/main" id="{92539247-55A9-A315-2B64-B56459153B96}"/>
              </a:ext>
            </a:extLst>
          </p:cNvPr>
          <p:cNvSpPr txBox="1"/>
          <p:nvPr/>
        </p:nvSpPr>
        <p:spPr>
          <a:xfrm>
            <a:off x="4976233" y="2520501"/>
            <a:ext cx="1354840" cy="428600"/>
          </a:xfrm>
          <a:prstGeom prst="rect">
            <a:avLst/>
          </a:prstGeom>
          <a:solidFill>
            <a:srgbClr val="D9D9D9"/>
          </a:solidFill>
          <a:ln>
            <a:noFill/>
          </a:ln>
        </p:spPr>
        <p:txBody>
          <a:bodyPr spcFirstLastPara="1" wrap="square" lIns="36225" tIns="36225" rIns="36225" bIns="36225" anchor="t" anchorCtr="0">
            <a:noAutofit/>
          </a:bodyPr>
          <a:lstStyle/>
          <a:p>
            <a:pPr marL="0" lvl="0" indent="0" algn="l" rtl="0">
              <a:spcBef>
                <a:spcPts val="0"/>
              </a:spcBef>
              <a:spcAft>
                <a:spcPts val="0"/>
              </a:spcAft>
              <a:buNone/>
            </a:pPr>
            <a:r>
              <a:rPr lang="en-GB" sz="1000">
                <a:latin typeface="Open Sans"/>
                <a:ea typeface="Open Sans"/>
                <a:cs typeface="Open Sans"/>
                <a:sym typeface="Open Sans"/>
              </a:rPr>
              <a:t>Traditional</a:t>
            </a:r>
            <a:endParaRPr sz="1000">
              <a:latin typeface="Open Sans"/>
              <a:ea typeface="Open Sans"/>
              <a:cs typeface="Open Sans"/>
              <a:sym typeface="Open Sans"/>
            </a:endParaRPr>
          </a:p>
        </p:txBody>
      </p:sp>
      <p:sp>
        <p:nvSpPr>
          <p:cNvPr id="34" name="Google Shape;490;p27">
            <a:extLst>
              <a:ext uri="{FF2B5EF4-FFF2-40B4-BE49-F238E27FC236}">
                <a16:creationId xmlns:a16="http://schemas.microsoft.com/office/drawing/2014/main" id="{4FEC789E-BDAF-7495-E3F7-B119D030EA48}"/>
              </a:ext>
            </a:extLst>
          </p:cNvPr>
          <p:cNvSpPr txBox="1"/>
          <p:nvPr/>
        </p:nvSpPr>
        <p:spPr>
          <a:xfrm>
            <a:off x="7894329" y="2520501"/>
            <a:ext cx="1354840" cy="428600"/>
          </a:xfrm>
          <a:prstGeom prst="rect">
            <a:avLst/>
          </a:prstGeom>
          <a:solidFill>
            <a:srgbClr val="D9D9D9"/>
          </a:solidFill>
          <a:ln>
            <a:noFill/>
          </a:ln>
        </p:spPr>
        <p:txBody>
          <a:bodyPr spcFirstLastPara="1" wrap="square" lIns="36225" tIns="36225" rIns="36225" bIns="36225" anchor="t" anchorCtr="0">
            <a:noAutofit/>
          </a:bodyPr>
          <a:lstStyle/>
          <a:p>
            <a:pPr marL="0" lvl="0" indent="0" algn="l" rtl="0">
              <a:spcBef>
                <a:spcPts val="0"/>
              </a:spcBef>
              <a:spcAft>
                <a:spcPts val="0"/>
              </a:spcAft>
              <a:buNone/>
            </a:pPr>
            <a:r>
              <a:rPr lang="en-GB" sz="1000">
                <a:latin typeface="Open Sans"/>
                <a:ea typeface="Open Sans"/>
                <a:cs typeface="Open Sans"/>
                <a:sym typeface="Open Sans"/>
              </a:rPr>
              <a:t>Ad hoc, informal, rental</a:t>
            </a:r>
            <a:endParaRPr sz="1000">
              <a:latin typeface="Open Sans"/>
              <a:ea typeface="Open Sans"/>
              <a:cs typeface="Open Sans"/>
              <a:sym typeface="Open Sans"/>
            </a:endParaRPr>
          </a:p>
        </p:txBody>
      </p:sp>
      <p:sp>
        <p:nvSpPr>
          <p:cNvPr id="35" name="Google Shape;491;p27">
            <a:extLst>
              <a:ext uri="{FF2B5EF4-FFF2-40B4-BE49-F238E27FC236}">
                <a16:creationId xmlns:a16="http://schemas.microsoft.com/office/drawing/2014/main" id="{F87761CA-0FBE-0090-0269-AB971D0A4B91}"/>
              </a:ext>
            </a:extLst>
          </p:cNvPr>
          <p:cNvSpPr txBox="1"/>
          <p:nvPr/>
        </p:nvSpPr>
        <p:spPr>
          <a:xfrm>
            <a:off x="10812425" y="2520501"/>
            <a:ext cx="1354840" cy="428600"/>
          </a:xfrm>
          <a:prstGeom prst="rect">
            <a:avLst/>
          </a:prstGeom>
          <a:solidFill>
            <a:srgbClr val="D9D9D9"/>
          </a:solidFill>
          <a:ln>
            <a:noFill/>
          </a:ln>
        </p:spPr>
        <p:txBody>
          <a:bodyPr spcFirstLastPara="1" wrap="square" lIns="36225" tIns="36225" rIns="36225" bIns="36225" anchor="t" anchorCtr="0">
            <a:noAutofit/>
          </a:bodyPr>
          <a:lstStyle/>
          <a:p>
            <a:pPr marL="0" lvl="0" indent="0" algn="l" rtl="0">
              <a:spcBef>
                <a:spcPts val="0"/>
              </a:spcBef>
              <a:spcAft>
                <a:spcPts val="0"/>
              </a:spcAft>
              <a:buNone/>
            </a:pPr>
            <a:r>
              <a:rPr lang="en-GB" sz="1000">
                <a:latin typeface="Open Sans"/>
                <a:ea typeface="Open Sans"/>
                <a:cs typeface="Open Sans"/>
                <a:sym typeface="Open Sans"/>
              </a:rPr>
              <a:t>Rental / Owned (70/30%)</a:t>
            </a:r>
            <a:endParaRPr sz="1000">
              <a:latin typeface="Open Sans"/>
              <a:ea typeface="Open Sans"/>
              <a:cs typeface="Open Sans"/>
              <a:sym typeface="Open Sans"/>
            </a:endParaRPr>
          </a:p>
        </p:txBody>
      </p:sp>
      <p:sp>
        <p:nvSpPr>
          <p:cNvPr id="36" name="Google Shape;492;p27">
            <a:extLst>
              <a:ext uri="{FF2B5EF4-FFF2-40B4-BE49-F238E27FC236}">
                <a16:creationId xmlns:a16="http://schemas.microsoft.com/office/drawing/2014/main" id="{66FDEFAB-E383-7FD5-EA33-4A5D1CBCD36B}"/>
              </a:ext>
            </a:extLst>
          </p:cNvPr>
          <p:cNvSpPr txBox="1"/>
          <p:nvPr/>
        </p:nvSpPr>
        <p:spPr>
          <a:xfrm>
            <a:off x="9353376" y="2520501"/>
            <a:ext cx="1354840" cy="428600"/>
          </a:xfrm>
          <a:prstGeom prst="rect">
            <a:avLst/>
          </a:prstGeom>
          <a:solidFill>
            <a:srgbClr val="D9D9D9"/>
          </a:solidFill>
          <a:ln>
            <a:noFill/>
          </a:ln>
        </p:spPr>
        <p:txBody>
          <a:bodyPr spcFirstLastPara="1" wrap="square" lIns="36225" tIns="36225" rIns="36225" bIns="36225" anchor="t" anchorCtr="0">
            <a:noAutofit/>
          </a:bodyPr>
          <a:lstStyle/>
          <a:p>
            <a:pPr marL="0" lvl="0" indent="0" algn="l" rtl="0">
              <a:spcBef>
                <a:spcPts val="0"/>
              </a:spcBef>
              <a:spcAft>
                <a:spcPts val="0"/>
              </a:spcAft>
              <a:buNone/>
            </a:pPr>
            <a:r>
              <a:rPr lang="en-GB" sz="1000">
                <a:latin typeface="Open Sans"/>
                <a:ea typeface="Open Sans"/>
                <a:cs typeface="Open Sans"/>
                <a:sym typeface="Open Sans"/>
              </a:rPr>
              <a:t>Rental</a:t>
            </a:r>
            <a:endParaRPr sz="1000">
              <a:latin typeface="Open Sans"/>
              <a:ea typeface="Open Sans"/>
              <a:cs typeface="Open Sans"/>
              <a:sym typeface="Open Sans"/>
            </a:endParaRPr>
          </a:p>
        </p:txBody>
      </p:sp>
      <p:sp>
        <p:nvSpPr>
          <p:cNvPr id="37" name="Google Shape;493;p27">
            <a:extLst>
              <a:ext uri="{FF2B5EF4-FFF2-40B4-BE49-F238E27FC236}">
                <a16:creationId xmlns:a16="http://schemas.microsoft.com/office/drawing/2014/main" id="{69BDD1DE-1E35-B0EA-2B2C-04B74240EAD1}"/>
              </a:ext>
            </a:extLst>
          </p:cNvPr>
          <p:cNvSpPr txBox="1"/>
          <p:nvPr/>
        </p:nvSpPr>
        <p:spPr>
          <a:xfrm>
            <a:off x="7894327" y="6246116"/>
            <a:ext cx="1459058" cy="642900"/>
          </a:xfrm>
          <a:prstGeom prst="rect">
            <a:avLst/>
          </a:prstGeom>
          <a:noFill/>
          <a:ln>
            <a:noFill/>
          </a:ln>
        </p:spPr>
        <p:txBody>
          <a:bodyPr spcFirstLastPara="1" wrap="square" lIns="36225" tIns="36225" rIns="36225" bIns="36225" anchor="t" anchorCtr="0">
            <a:noAutofit/>
          </a:bodyPr>
          <a:lstStyle/>
          <a:p>
            <a:pPr marL="0" lvl="0" indent="0" algn="l" rtl="0">
              <a:spcBef>
                <a:spcPts val="0"/>
              </a:spcBef>
              <a:spcAft>
                <a:spcPts val="0"/>
              </a:spcAft>
              <a:buNone/>
            </a:pPr>
            <a:r>
              <a:rPr lang="en-GB" sz="1000">
                <a:latin typeface="Open Sans"/>
                <a:ea typeface="Open Sans"/>
                <a:cs typeface="Open Sans"/>
                <a:sym typeface="Open Sans"/>
              </a:rPr>
              <a:t>PSUP</a:t>
            </a:r>
            <a:endParaRPr sz="1000">
              <a:latin typeface="Open Sans"/>
              <a:ea typeface="Open Sans"/>
              <a:cs typeface="Open Sans"/>
              <a:sym typeface="Open Sans"/>
            </a:endParaRPr>
          </a:p>
          <a:p>
            <a:pPr marL="0" lvl="0" indent="0" algn="l" rtl="0">
              <a:spcBef>
                <a:spcPts val="0"/>
              </a:spcBef>
              <a:spcAft>
                <a:spcPts val="0"/>
              </a:spcAft>
              <a:buNone/>
            </a:pPr>
            <a:r>
              <a:rPr lang="en-GB" sz="1000">
                <a:latin typeface="Open Sans"/>
                <a:ea typeface="Open Sans"/>
                <a:cs typeface="Open Sans"/>
                <a:sym typeface="Open Sans"/>
              </a:rPr>
              <a:t>KENSUP</a:t>
            </a:r>
            <a:endParaRPr sz="1000">
              <a:latin typeface="Open Sans"/>
              <a:ea typeface="Open Sans"/>
              <a:cs typeface="Open Sans"/>
              <a:sym typeface="Open Sans"/>
            </a:endParaRPr>
          </a:p>
          <a:p>
            <a:pPr marL="0" lvl="0" indent="0" algn="l" rtl="0">
              <a:spcBef>
                <a:spcPts val="0"/>
              </a:spcBef>
              <a:spcAft>
                <a:spcPts val="0"/>
              </a:spcAft>
              <a:buNone/>
            </a:pPr>
            <a:r>
              <a:rPr lang="en-GB" sz="1000">
                <a:latin typeface="Open Sans"/>
                <a:ea typeface="Open Sans"/>
                <a:cs typeface="Open Sans"/>
                <a:sym typeface="Open Sans"/>
              </a:rPr>
              <a:t>Letshego, Akiba Mashinani</a:t>
            </a:r>
            <a:endParaRPr sz="1000">
              <a:latin typeface="Open Sans"/>
              <a:ea typeface="Open Sans"/>
              <a:cs typeface="Open Sans"/>
              <a:sym typeface="Open Sans"/>
            </a:endParaRPr>
          </a:p>
        </p:txBody>
      </p:sp>
      <p:sp>
        <p:nvSpPr>
          <p:cNvPr id="38" name="Google Shape;494;p27">
            <a:extLst>
              <a:ext uri="{FF2B5EF4-FFF2-40B4-BE49-F238E27FC236}">
                <a16:creationId xmlns:a16="http://schemas.microsoft.com/office/drawing/2014/main" id="{ADB0AD9B-F964-6B70-3F0B-9B4200AA1AA7}"/>
              </a:ext>
            </a:extLst>
          </p:cNvPr>
          <p:cNvSpPr txBox="1"/>
          <p:nvPr/>
        </p:nvSpPr>
        <p:spPr>
          <a:xfrm>
            <a:off x="4976273" y="6246119"/>
            <a:ext cx="1354840" cy="642900"/>
          </a:xfrm>
          <a:prstGeom prst="rect">
            <a:avLst/>
          </a:prstGeom>
          <a:noFill/>
          <a:ln>
            <a:noFill/>
          </a:ln>
        </p:spPr>
        <p:txBody>
          <a:bodyPr spcFirstLastPara="1" wrap="square" lIns="36225" tIns="36225" rIns="36225" bIns="36225" anchor="t" anchorCtr="0">
            <a:noAutofit/>
          </a:bodyPr>
          <a:lstStyle/>
          <a:p>
            <a:pPr marL="0" lvl="0" indent="0" algn="l" rtl="0">
              <a:spcBef>
                <a:spcPts val="0"/>
              </a:spcBef>
              <a:spcAft>
                <a:spcPts val="0"/>
              </a:spcAft>
              <a:buNone/>
            </a:pPr>
            <a:r>
              <a:rPr lang="en-GB" sz="1000">
                <a:latin typeface="Open Sans"/>
                <a:ea typeface="Open Sans"/>
                <a:cs typeface="Open Sans"/>
                <a:sym typeface="Open Sans"/>
              </a:rPr>
              <a:t>Microbuild fund</a:t>
            </a:r>
            <a:endParaRPr sz="1000">
              <a:latin typeface="Open Sans"/>
              <a:ea typeface="Open Sans"/>
              <a:cs typeface="Open Sans"/>
              <a:sym typeface="Open Sans"/>
            </a:endParaRPr>
          </a:p>
          <a:p>
            <a:pPr marL="0" lvl="0" indent="0" algn="l" rtl="0">
              <a:spcBef>
                <a:spcPts val="0"/>
              </a:spcBef>
              <a:spcAft>
                <a:spcPts val="0"/>
              </a:spcAft>
              <a:buNone/>
            </a:pPr>
            <a:r>
              <a:rPr lang="en-GB" sz="1000">
                <a:latin typeface="Open Sans"/>
                <a:ea typeface="Open Sans"/>
                <a:cs typeface="Open Sans"/>
                <a:sym typeface="Open Sans"/>
              </a:rPr>
              <a:t>KWFT, HfH</a:t>
            </a:r>
            <a:endParaRPr sz="1000">
              <a:latin typeface="Open Sans"/>
              <a:ea typeface="Open Sans"/>
              <a:cs typeface="Open Sans"/>
              <a:sym typeface="Open Sans"/>
            </a:endParaRPr>
          </a:p>
        </p:txBody>
      </p:sp>
      <p:sp>
        <p:nvSpPr>
          <p:cNvPr id="39" name="Google Shape;495;p27">
            <a:extLst>
              <a:ext uri="{FF2B5EF4-FFF2-40B4-BE49-F238E27FC236}">
                <a16:creationId xmlns:a16="http://schemas.microsoft.com/office/drawing/2014/main" id="{C0C68556-4454-1170-DBB5-C5ACECA5173E}"/>
              </a:ext>
            </a:extLst>
          </p:cNvPr>
          <p:cNvSpPr txBox="1"/>
          <p:nvPr/>
        </p:nvSpPr>
        <p:spPr>
          <a:xfrm>
            <a:off x="10812422" y="6246119"/>
            <a:ext cx="1354840" cy="642900"/>
          </a:xfrm>
          <a:prstGeom prst="rect">
            <a:avLst/>
          </a:prstGeom>
          <a:noFill/>
          <a:ln>
            <a:noFill/>
          </a:ln>
        </p:spPr>
        <p:txBody>
          <a:bodyPr spcFirstLastPara="1" wrap="square" lIns="36225" tIns="36225" rIns="36225" bIns="36225" anchor="t" anchorCtr="0">
            <a:noAutofit/>
          </a:bodyPr>
          <a:lstStyle/>
          <a:p>
            <a:pPr marL="0" lvl="0" indent="0" algn="l" rtl="0">
              <a:spcBef>
                <a:spcPts val="0"/>
              </a:spcBef>
              <a:spcAft>
                <a:spcPts val="0"/>
              </a:spcAft>
              <a:buNone/>
            </a:pPr>
            <a:r>
              <a:rPr lang="en-GB" sz="1000">
                <a:latin typeface="Open Sans"/>
                <a:ea typeface="Open Sans"/>
                <a:cs typeface="Open Sans"/>
                <a:sym typeface="Open Sans"/>
              </a:rPr>
              <a:t>AHP, NACHU, KCB, KMRC</a:t>
            </a:r>
            <a:endParaRPr sz="1000">
              <a:latin typeface="Open Sans"/>
              <a:ea typeface="Open Sans"/>
              <a:cs typeface="Open Sans"/>
              <a:sym typeface="Open Sans"/>
            </a:endParaRPr>
          </a:p>
        </p:txBody>
      </p:sp>
      <p:sp>
        <p:nvSpPr>
          <p:cNvPr id="40" name="Google Shape;496;p27">
            <a:extLst>
              <a:ext uri="{FF2B5EF4-FFF2-40B4-BE49-F238E27FC236}">
                <a16:creationId xmlns:a16="http://schemas.microsoft.com/office/drawing/2014/main" id="{58BC1578-336F-033D-B57A-F93D598F07BF}"/>
              </a:ext>
            </a:extLst>
          </p:cNvPr>
          <p:cNvSpPr txBox="1"/>
          <p:nvPr/>
        </p:nvSpPr>
        <p:spPr>
          <a:xfrm>
            <a:off x="9353376" y="3611519"/>
            <a:ext cx="2813898" cy="321450"/>
          </a:xfrm>
          <a:prstGeom prst="rect">
            <a:avLst/>
          </a:prstGeom>
          <a:solidFill>
            <a:srgbClr val="D9D9D9"/>
          </a:solidFill>
          <a:ln>
            <a:noFill/>
          </a:ln>
        </p:spPr>
        <p:txBody>
          <a:bodyPr spcFirstLastPara="1" wrap="square" lIns="36225" tIns="36225" rIns="36225" bIns="36225" anchor="ctr" anchorCtr="0">
            <a:noAutofit/>
          </a:bodyPr>
          <a:lstStyle/>
          <a:p>
            <a:pPr marL="0" lvl="0" indent="0" algn="l" rtl="0">
              <a:spcBef>
                <a:spcPts val="0"/>
              </a:spcBef>
              <a:spcAft>
                <a:spcPts val="0"/>
              </a:spcAft>
              <a:buNone/>
            </a:pPr>
            <a:r>
              <a:rPr lang="en-GB" sz="1000">
                <a:latin typeface="Open Sans"/>
                <a:ea typeface="Open Sans"/>
                <a:cs typeface="Open Sans"/>
                <a:sym typeface="Open Sans"/>
              </a:rPr>
              <a:t>Sites &amp; Services</a:t>
            </a:r>
            <a:endParaRPr sz="1000">
              <a:latin typeface="Open Sans"/>
              <a:ea typeface="Open Sans"/>
              <a:cs typeface="Open Sans"/>
              <a:sym typeface="Open Sans"/>
            </a:endParaRPr>
          </a:p>
        </p:txBody>
      </p:sp>
      <p:sp>
        <p:nvSpPr>
          <p:cNvPr id="41" name="Google Shape;497;p27">
            <a:extLst>
              <a:ext uri="{FF2B5EF4-FFF2-40B4-BE49-F238E27FC236}">
                <a16:creationId xmlns:a16="http://schemas.microsoft.com/office/drawing/2014/main" id="{35C51DF5-C2FD-DA1C-3730-9F6C71B44BD1}"/>
              </a:ext>
            </a:extLst>
          </p:cNvPr>
          <p:cNvSpPr txBox="1"/>
          <p:nvPr/>
        </p:nvSpPr>
        <p:spPr>
          <a:xfrm>
            <a:off x="6435282" y="1660094"/>
            <a:ext cx="1354840" cy="642900"/>
          </a:xfrm>
          <a:prstGeom prst="rect">
            <a:avLst/>
          </a:prstGeom>
          <a:solidFill>
            <a:srgbClr val="D9D9D9"/>
          </a:solidFill>
          <a:ln>
            <a:noFill/>
          </a:ln>
        </p:spPr>
        <p:txBody>
          <a:bodyPr spcFirstLastPara="1" wrap="square" lIns="36225" tIns="36000" rIns="36225" bIns="108000" anchor="t" anchorCtr="0">
            <a:noAutofit/>
          </a:bodyPr>
          <a:lstStyle/>
          <a:p>
            <a:pPr marL="0" lvl="0" indent="0" algn="l" rtl="0">
              <a:spcBef>
                <a:spcPts val="0"/>
              </a:spcBef>
              <a:spcAft>
                <a:spcPts val="0"/>
              </a:spcAft>
              <a:buNone/>
            </a:pPr>
            <a:r>
              <a:rPr lang="en-GB" sz="1100">
                <a:latin typeface="Open Sans"/>
                <a:ea typeface="Open Sans"/>
                <a:cs typeface="Open Sans"/>
                <a:sym typeface="Open Sans"/>
              </a:rPr>
              <a:t>(semi-) Informal settlement</a:t>
            </a:r>
            <a:r>
              <a:rPr lang="en-GB" sz="900">
                <a:latin typeface="Open Sans"/>
                <a:ea typeface="Open Sans"/>
                <a:cs typeface="Open Sans"/>
                <a:sym typeface="Open Sans"/>
              </a:rPr>
              <a:t> - process of urbanization</a:t>
            </a:r>
            <a:endParaRPr sz="900">
              <a:latin typeface="Open Sans"/>
              <a:ea typeface="Open Sans"/>
              <a:cs typeface="Open Sans"/>
              <a:sym typeface="Open Sans"/>
            </a:endParaRPr>
          </a:p>
          <a:p>
            <a:pPr marL="0" lvl="0" indent="0" algn="l" rtl="0">
              <a:spcBef>
                <a:spcPts val="0"/>
              </a:spcBef>
              <a:spcAft>
                <a:spcPts val="0"/>
              </a:spcAft>
              <a:buNone/>
            </a:pPr>
            <a:endParaRPr sz="1100">
              <a:latin typeface="Open Sans"/>
              <a:ea typeface="Open Sans"/>
              <a:cs typeface="Open Sans"/>
              <a:sym typeface="Open Sans"/>
            </a:endParaRPr>
          </a:p>
        </p:txBody>
      </p:sp>
      <p:pic>
        <p:nvPicPr>
          <p:cNvPr id="42" name="Google Shape;498;p27">
            <a:extLst>
              <a:ext uri="{FF2B5EF4-FFF2-40B4-BE49-F238E27FC236}">
                <a16:creationId xmlns:a16="http://schemas.microsoft.com/office/drawing/2014/main" id="{460D203C-4053-129F-88BE-9DE5870E87E1}"/>
              </a:ext>
            </a:extLst>
          </p:cNvPr>
          <p:cNvPicPr preferRelativeResize="0"/>
          <p:nvPr/>
        </p:nvPicPr>
        <p:blipFill rotWithShape="1">
          <a:blip r:embed="rId6">
            <a:alphaModFix/>
          </a:blip>
          <a:srcRect t="18003" b="17996"/>
          <a:stretch/>
        </p:blipFill>
        <p:spPr>
          <a:xfrm>
            <a:off x="6435283" y="1060059"/>
            <a:ext cx="1354829" cy="600035"/>
          </a:xfrm>
          <a:prstGeom prst="rect">
            <a:avLst/>
          </a:prstGeom>
          <a:noFill/>
          <a:ln>
            <a:noFill/>
          </a:ln>
        </p:spPr>
      </p:pic>
      <p:sp>
        <p:nvSpPr>
          <p:cNvPr id="43" name="Google Shape;499;p27">
            <a:extLst>
              <a:ext uri="{FF2B5EF4-FFF2-40B4-BE49-F238E27FC236}">
                <a16:creationId xmlns:a16="http://schemas.microsoft.com/office/drawing/2014/main" id="{E5E95722-7BED-AE25-A724-6951233F355E}"/>
              </a:ext>
            </a:extLst>
          </p:cNvPr>
          <p:cNvSpPr txBox="1"/>
          <p:nvPr/>
        </p:nvSpPr>
        <p:spPr>
          <a:xfrm>
            <a:off x="6435286" y="2520501"/>
            <a:ext cx="1354840" cy="428600"/>
          </a:xfrm>
          <a:prstGeom prst="rect">
            <a:avLst/>
          </a:prstGeom>
          <a:solidFill>
            <a:srgbClr val="D9D9D9"/>
          </a:solidFill>
          <a:ln>
            <a:noFill/>
          </a:ln>
        </p:spPr>
        <p:txBody>
          <a:bodyPr spcFirstLastPara="1" wrap="square" lIns="36225" tIns="36225" rIns="36225" bIns="36225" anchor="t" anchorCtr="0">
            <a:noAutofit/>
          </a:bodyPr>
          <a:lstStyle/>
          <a:p>
            <a:pPr marL="0" lvl="0" indent="0" algn="l" rtl="0">
              <a:spcBef>
                <a:spcPts val="0"/>
              </a:spcBef>
              <a:spcAft>
                <a:spcPts val="0"/>
              </a:spcAft>
              <a:buNone/>
            </a:pPr>
            <a:r>
              <a:rPr lang="en-GB" sz="1000">
                <a:latin typeface="Open Sans"/>
                <a:ea typeface="Open Sans"/>
                <a:cs typeface="Open Sans"/>
                <a:sym typeface="Open Sans"/>
              </a:rPr>
              <a:t>Ad hoc, informal, owned / rental</a:t>
            </a:r>
            <a:endParaRPr sz="1000">
              <a:latin typeface="Open Sans"/>
              <a:ea typeface="Open Sans"/>
              <a:cs typeface="Open Sans"/>
              <a:sym typeface="Open Sans"/>
            </a:endParaRPr>
          </a:p>
        </p:txBody>
      </p:sp>
      <p:sp>
        <p:nvSpPr>
          <p:cNvPr id="44" name="Google Shape;500;p27">
            <a:extLst>
              <a:ext uri="{FF2B5EF4-FFF2-40B4-BE49-F238E27FC236}">
                <a16:creationId xmlns:a16="http://schemas.microsoft.com/office/drawing/2014/main" id="{958CF0FA-C0B0-EBB2-AD6D-38957E0A309F}"/>
              </a:ext>
            </a:extLst>
          </p:cNvPr>
          <p:cNvSpPr txBox="1"/>
          <p:nvPr/>
        </p:nvSpPr>
        <p:spPr>
          <a:xfrm>
            <a:off x="6435283" y="6246119"/>
            <a:ext cx="1354840" cy="642900"/>
          </a:xfrm>
          <a:prstGeom prst="rect">
            <a:avLst/>
          </a:prstGeom>
          <a:noFill/>
          <a:ln>
            <a:noFill/>
          </a:ln>
        </p:spPr>
        <p:txBody>
          <a:bodyPr spcFirstLastPara="1" wrap="square" lIns="36225" tIns="36225" rIns="36225" bIns="36225" anchor="t" anchorCtr="0">
            <a:noAutofit/>
          </a:bodyPr>
          <a:lstStyle/>
          <a:p>
            <a:pPr marL="0" lvl="0" indent="0" algn="l" rtl="0">
              <a:spcBef>
                <a:spcPts val="0"/>
              </a:spcBef>
              <a:spcAft>
                <a:spcPts val="0"/>
              </a:spcAft>
              <a:buNone/>
            </a:pPr>
            <a:r>
              <a:rPr lang="en-GB" sz="1000">
                <a:latin typeface="Open Sans"/>
                <a:ea typeface="Open Sans"/>
                <a:cs typeface="Open Sans"/>
                <a:sym typeface="Open Sans"/>
              </a:rPr>
              <a:t>KISIP</a:t>
            </a:r>
            <a:endParaRPr sz="1000">
              <a:latin typeface="Open Sans"/>
              <a:ea typeface="Open Sans"/>
              <a:cs typeface="Open Sans"/>
              <a:sym typeface="Open Sans"/>
            </a:endParaRPr>
          </a:p>
          <a:p>
            <a:pPr marL="0" lvl="0" indent="0" algn="l" rtl="0">
              <a:spcBef>
                <a:spcPts val="0"/>
              </a:spcBef>
              <a:spcAft>
                <a:spcPts val="0"/>
              </a:spcAft>
              <a:buNone/>
            </a:pPr>
            <a:r>
              <a:rPr lang="en-GB" sz="1000">
                <a:latin typeface="Open Sans"/>
                <a:ea typeface="Open Sans"/>
                <a:cs typeface="Open Sans"/>
                <a:sym typeface="Open Sans"/>
              </a:rPr>
              <a:t>Railway Housing</a:t>
            </a:r>
            <a:endParaRPr sz="1000">
              <a:latin typeface="Open Sans"/>
              <a:ea typeface="Open Sans"/>
              <a:cs typeface="Open Sans"/>
              <a:sym typeface="Open Sans"/>
            </a:endParaRPr>
          </a:p>
        </p:txBody>
      </p:sp>
      <p:sp>
        <p:nvSpPr>
          <p:cNvPr id="45" name="Google Shape;501;p27">
            <a:extLst>
              <a:ext uri="{FF2B5EF4-FFF2-40B4-BE49-F238E27FC236}">
                <a16:creationId xmlns:a16="http://schemas.microsoft.com/office/drawing/2014/main" id="{816E4F45-F9BF-201E-E85B-68B31CCA5C2C}"/>
              </a:ext>
            </a:extLst>
          </p:cNvPr>
          <p:cNvSpPr txBox="1"/>
          <p:nvPr/>
        </p:nvSpPr>
        <p:spPr>
          <a:xfrm>
            <a:off x="4976233" y="3031603"/>
            <a:ext cx="1354840" cy="535750"/>
          </a:xfrm>
          <a:prstGeom prst="rect">
            <a:avLst/>
          </a:prstGeom>
          <a:solidFill>
            <a:srgbClr val="D9D9D9"/>
          </a:solidFill>
          <a:ln>
            <a:noFill/>
          </a:ln>
        </p:spPr>
        <p:txBody>
          <a:bodyPr spcFirstLastPara="1" wrap="square" lIns="36225" tIns="36225" rIns="36225" bIns="36225" anchor="t" anchorCtr="0">
            <a:noAutofit/>
          </a:bodyPr>
          <a:lstStyle/>
          <a:p>
            <a:pPr marL="0" lvl="0" indent="0" algn="l" rtl="0">
              <a:spcBef>
                <a:spcPts val="0"/>
              </a:spcBef>
              <a:spcAft>
                <a:spcPts val="0"/>
              </a:spcAft>
              <a:buNone/>
            </a:pPr>
            <a:r>
              <a:rPr lang="en-GB" sz="1000">
                <a:latin typeface="Open Sans"/>
                <a:ea typeface="Open Sans"/>
                <a:cs typeface="Open Sans"/>
                <a:sym typeface="Open Sans"/>
              </a:rPr>
              <a:t>Long-term / owner occupied</a:t>
            </a:r>
            <a:endParaRPr sz="1000">
              <a:latin typeface="Open Sans"/>
              <a:ea typeface="Open Sans"/>
              <a:cs typeface="Open Sans"/>
              <a:sym typeface="Open Sans"/>
            </a:endParaRPr>
          </a:p>
        </p:txBody>
      </p:sp>
      <p:sp>
        <p:nvSpPr>
          <p:cNvPr id="46" name="Google Shape;502;p27">
            <a:extLst>
              <a:ext uri="{FF2B5EF4-FFF2-40B4-BE49-F238E27FC236}">
                <a16:creationId xmlns:a16="http://schemas.microsoft.com/office/drawing/2014/main" id="{65684754-97B7-FAA9-C9B9-3BE34F785B92}"/>
              </a:ext>
            </a:extLst>
          </p:cNvPr>
          <p:cNvSpPr txBox="1"/>
          <p:nvPr/>
        </p:nvSpPr>
        <p:spPr>
          <a:xfrm>
            <a:off x="6435285" y="3031603"/>
            <a:ext cx="1354840" cy="535750"/>
          </a:xfrm>
          <a:prstGeom prst="rect">
            <a:avLst/>
          </a:prstGeom>
          <a:solidFill>
            <a:srgbClr val="D9D9D9"/>
          </a:solidFill>
          <a:ln>
            <a:noFill/>
          </a:ln>
        </p:spPr>
        <p:txBody>
          <a:bodyPr spcFirstLastPara="1" wrap="square" lIns="36225" tIns="36225" rIns="36225" bIns="36225" anchor="t" anchorCtr="0">
            <a:noAutofit/>
          </a:bodyPr>
          <a:lstStyle/>
          <a:p>
            <a:pPr marL="0" lvl="0" indent="0" algn="l" rtl="0">
              <a:spcBef>
                <a:spcPts val="0"/>
              </a:spcBef>
              <a:spcAft>
                <a:spcPts val="0"/>
              </a:spcAft>
              <a:buNone/>
            </a:pPr>
            <a:r>
              <a:rPr lang="en-GB" sz="1000">
                <a:latin typeface="Open Sans"/>
                <a:ea typeface="Open Sans"/>
                <a:cs typeface="Open Sans"/>
                <a:sym typeface="Open Sans"/>
              </a:rPr>
              <a:t>Affordable, incremental growth</a:t>
            </a:r>
            <a:endParaRPr sz="1000">
              <a:latin typeface="Open Sans"/>
              <a:ea typeface="Open Sans"/>
              <a:cs typeface="Open Sans"/>
              <a:sym typeface="Open Sans"/>
            </a:endParaRPr>
          </a:p>
        </p:txBody>
      </p:sp>
      <p:sp>
        <p:nvSpPr>
          <p:cNvPr id="47" name="Google Shape;503;p27">
            <a:extLst>
              <a:ext uri="{FF2B5EF4-FFF2-40B4-BE49-F238E27FC236}">
                <a16:creationId xmlns:a16="http://schemas.microsoft.com/office/drawing/2014/main" id="{2FFCC402-76CB-2F08-10FA-87D6FEADA022}"/>
              </a:ext>
            </a:extLst>
          </p:cNvPr>
          <p:cNvSpPr txBox="1"/>
          <p:nvPr/>
        </p:nvSpPr>
        <p:spPr>
          <a:xfrm>
            <a:off x="7894329" y="3031603"/>
            <a:ext cx="1354840" cy="535750"/>
          </a:xfrm>
          <a:prstGeom prst="rect">
            <a:avLst/>
          </a:prstGeom>
          <a:solidFill>
            <a:srgbClr val="D9D9D9"/>
          </a:solidFill>
          <a:ln>
            <a:noFill/>
          </a:ln>
        </p:spPr>
        <p:txBody>
          <a:bodyPr spcFirstLastPara="1" wrap="square" lIns="36225" tIns="36225" rIns="36225" bIns="36225" anchor="t" anchorCtr="0">
            <a:noAutofit/>
          </a:bodyPr>
          <a:lstStyle/>
          <a:p>
            <a:pPr marL="0" lvl="0" indent="0" algn="l" rtl="0">
              <a:spcBef>
                <a:spcPts val="0"/>
              </a:spcBef>
              <a:spcAft>
                <a:spcPts val="0"/>
              </a:spcAft>
              <a:buNone/>
            </a:pPr>
            <a:r>
              <a:rPr lang="en-GB" sz="1000">
                <a:latin typeface="Open Sans"/>
                <a:ea typeface="Open Sans"/>
                <a:cs typeface="Open Sans"/>
                <a:sym typeface="Open Sans"/>
              </a:rPr>
              <a:t>Affordable rental, costly upgrading</a:t>
            </a:r>
            <a:endParaRPr sz="1000">
              <a:latin typeface="Open Sans"/>
              <a:ea typeface="Open Sans"/>
              <a:cs typeface="Open Sans"/>
              <a:sym typeface="Open Sans"/>
            </a:endParaRPr>
          </a:p>
        </p:txBody>
      </p:sp>
      <p:sp>
        <p:nvSpPr>
          <p:cNvPr id="48" name="Google Shape;504;p27">
            <a:extLst>
              <a:ext uri="{FF2B5EF4-FFF2-40B4-BE49-F238E27FC236}">
                <a16:creationId xmlns:a16="http://schemas.microsoft.com/office/drawing/2014/main" id="{5764723D-15BA-D78C-1AF4-79B2EE0D7041}"/>
              </a:ext>
            </a:extLst>
          </p:cNvPr>
          <p:cNvSpPr txBox="1"/>
          <p:nvPr/>
        </p:nvSpPr>
        <p:spPr>
          <a:xfrm>
            <a:off x="9353376" y="3031603"/>
            <a:ext cx="1354840" cy="535750"/>
          </a:xfrm>
          <a:prstGeom prst="rect">
            <a:avLst/>
          </a:prstGeom>
          <a:solidFill>
            <a:srgbClr val="D9D9D9"/>
          </a:solidFill>
          <a:ln>
            <a:noFill/>
          </a:ln>
        </p:spPr>
        <p:txBody>
          <a:bodyPr spcFirstLastPara="1" wrap="square" lIns="36225" tIns="36225" rIns="36225" bIns="36225" anchor="t" anchorCtr="0">
            <a:noAutofit/>
          </a:bodyPr>
          <a:lstStyle/>
          <a:p>
            <a:pPr marL="0" lvl="0" indent="0" algn="l" rtl="0">
              <a:spcBef>
                <a:spcPts val="0"/>
              </a:spcBef>
              <a:spcAft>
                <a:spcPts val="0"/>
              </a:spcAft>
              <a:buNone/>
            </a:pPr>
            <a:r>
              <a:rPr lang="en-GB" sz="1000">
                <a:latin typeface="Open Sans"/>
                <a:ea typeface="Open Sans"/>
                <a:cs typeface="Open Sans"/>
                <a:sym typeface="Open Sans"/>
              </a:rPr>
              <a:t>Lower-middle income</a:t>
            </a:r>
            <a:endParaRPr sz="1000">
              <a:latin typeface="Open Sans"/>
              <a:ea typeface="Open Sans"/>
              <a:cs typeface="Open Sans"/>
              <a:sym typeface="Open Sans"/>
            </a:endParaRPr>
          </a:p>
        </p:txBody>
      </p:sp>
      <p:sp>
        <p:nvSpPr>
          <p:cNvPr id="49" name="Google Shape;505;p27">
            <a:extLst>
              <a:ext uri="{FF2B5EF4-FFF2-40B4-BE49-F238E27FC236}">
                <a16:creationId xmlns:a16="http://schemas.microsoft.com/office/drawing/2014/main" id="{9086D964-C118-3D74-9BE2-F5BDD8637706}"/>
              </a:ext>
            </a:extLst>
          </p:cNvPr>
          <p:cNvSpPr txBox="1"/>
          <p:nvPr/>
        </p:nvSpPr>
        <p:spPr>
          <a:xfrm>
            <a:off x="10812421" y="3031603"/>
            <a:ext cx="1354840" cy="535750"/>
          </a:xfrm>
          <a:prstGeom prst="rect">
            <a:avLst/>
          </a:prstGeom>
          <a:solidFill>
            <a:srgbClr val="D9D9D9"/>
          </a:solidFill>
          <a:ln>
            <a:noFill/>
          </a:ln>
        </p:spPr>
        <p:txBody>
          <a:bodyPr spcFirstLastPara="1" wrap="square" lIns="36225" tIns="36225" rIns="36225" bIns="36225" anchor="t" anchorCtr="0">
            <a:noAutofit/>
          </a:bodyPr>
          <a:lstStyle/>
          <a:p>
            <a:pPr marL="0" lvl="0" indent="0" algn="l" rtl="0">
              <a:spcBef>
                <a:spcPts val="0"/>
              </a:spcBef>
              <a:spcAft>
                <a:spcPts val="0"/>
              </a:spcAft>
              <a:buNone/>
            </a:pPr>
            <a:r>
              <a:rPr lang="en-GB" sz="1000">
                <a:latin typeface="Open Sans"/>
                <a:ea typeface="Open Sans"/>
                <a:cs typeface="Open Sans"/>
                <a:sym typeface="Open Sans"/>
              </a:rPr>
              <a:t>Higher-middle income</a:t>
            </a:r>
            <a:endParaRPr sz="1000">
              <a:latin typeface="Open Sans"/>
              <a:ea typeface="Open Sans"/>
              <a:cs typeface="Open Sans"/>
              <a:sym typeface="Open Sans"/>
            </a:endParaRPr>
          </a:p>
        </p:txBody>
      </p:sp>
      <p:sp>
        <p:nvSpPr>
          <p:cNvPr id="50" name="Google Shape;506;p27">
            <a:extLst>
              <a:ext uri="{FF2B5EF4-FFF2-40B4-BE49-F238E27FC236}">
                <a16:creationId xmlns:a16="http://schemas.microsoft.com/office/drawing/2014/main" id="{31E6969A-FA1F-0945-4A33-87E1EA2F2717}"/>
              </a:ext>
            </a:extLst>
          </p:cNvPr>
          <p:cNvSpPr txBox="1"/>
          <p:nvPr/>
        </p:nvSpPr>
        <p:spPr>
          <a:xfrm>
            <a:off x="7894329" y="4831750"/>
            <a:ext cx="1459058" cy="428600"/>
          </a:xfrm>
          <a:prstGeom prst="rect">
            <a:avLst/>
          </a:prstGeom>
          <a:solidFill>
            <a:srgbClr val="FFD966"/>
          </a:solidFill>
          <a:ln>
            <a:noFill/>
          </a:ln>
        </p:spPr>
        <p:txBody>
          <a:bodyPr spcFirstLastPara="1" wrap="square" lIns="36225" tIns="36225" rIns="36225" bIns="36225" anchor="t" anchorCtr="0">
            <a:noAutofit/>
          </a:bodyPr>
          <a:lstStyle/>
          <a:p>
            <a:pPr marL="0" lvl="0" indent="0" algn="l" rtl="0">
              <a:spcBef>
                <a:spcPts val="0"/>
              </a:spcBef>
              <a:spcAft>
                <a:spcPts val="0"/>
              </a:spcAft>
              <a:buNone/>
            </a:pPr>
            <a:r>
              <a:rPr lang="en-GB" sz="1100" i="1">
                <a:solidFill>
                  <a:schemeClr val="lt1"/>
                </a:solidFill>
                <a:latin typeface="Open Sans"/>
                <a:ea typeface="Open Sans"/>
                <a:cs typeface="Open Sans"/>
                <a:sym typeface="Open Sans"/>
              </a:rPr>
              <a:t>Lack of tenure rights limits investment</a:t>
            </a:r>
            <a:endParaRPr sz="1100" i="1">
              <a:solidFill>
                <a:schemeClr val="lt1"/>
              </a:solidFill>
              <a:latin typeface="Open Sans"/>
              <a:ea typeface="Open Sans"/>
              <a:cs typeface="Open Sans"/>
              <a:sym typeface="Open Sans"/>
            </a:endParaRPr>
          </a:p>
        </p:txBody>
      </p:sp>
      <p:sp>
        <p:nvSpPr>
          <p:cNvPr id="51" name="Title 1">
            <a:extLst>
              <a:ext uri="{FF2B5EF4-FFF2-40B4-BE49-F238E27FC236}">
                <a16:creationId xmlns:a16="http://schemas.microsoft.com/office/drawing/2014/main" id="{C26E2943-6C8D-9232-8C74-ACBFD51AA95F}"/>
              </a:ext>
            </a:extLst>
          </p:cNvPr>
          <p:cNvSpPr txBox="1">
            <a:spLocks/>
          </p:cNvSpPr>
          <p:nvPr/>
        </p:nvSpPr>
        <p:spPr>
          <a:xfrm>
            <a:off x="720000" y="360000"/>
            <a:ext cx="11076851" cy="862627"/>
          </a:xfrm>
          <a:prstGeom prst="rect">
            <a:avLst/>
          </a:prstGeom>
        </p:spPr>
        <p:txBody>
          <a:bodyPr l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accent1"/>
                </a:solidFill>
                <a:latin typeface="Roboto" pitchFamily="2" charset="0"/>
                <a:ea typeface="Roboto" pitchFamily="2" charset="0"/>
                <a:cs typeface="Segoe UI Semibold" panose="020B0702040204020203" pitchFamily="34" charset="0"/>
              </a:rPr>
              <a:t>Housing</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cxnSp>
        <p:nvCxnSpPr>
          <p:cNvPr id="52" name="Straight Connector 51">
            <a:extLst>
              <a:ext uri="{FF2B5EF4-FFF2-40B4-BE49-F238E27FC236}">
                <a16:creationId xmlns:a16="http://schemas.microsoft.com/office/drawing/2014/main" id="{258FC641-237A-BC91-E59C-EBC9E6BCC24C}"/>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3755DB86-AE4A-8A88-7093-6C0C1354A6DE}"/>
              </a:ext>
            </a:extLst>
          </p:cNvPr>
          <p:cNvSpPr txBox="1"/>
          <p:nvPr/>
        </p:nvSpPr>
        <p:spPr>
          <a:xfrm>
            <a:off x="720000" y="6480000"/>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22</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sp>
        <p:nvSpPr>
          <p:cNvPr id="54" name="TextBox 53">
            <a:extLst>
              <a:ext uri="{FF2B5EF4-FFF2-40B4-BE49-F238E27FC236}">
                <a16:creationId xmlns:a16="http://schemas.microsoft.com/office/drawing/2014/main" id="{C7886FFF-3E41-46E2-0F6F-EE025D3E9DAF}"/>
              </a:ext>
            </a:extLst>
          </p:cNvPr>
          <p:cNvSpPr txBox="1"/>
          <p:nvPr/>
        </p:nvSpPr>
        <p:spPr>
          <a:xfrm>
            <a:off x="695325" y="1268412"/>
            <a:ext cx="2448265" cy="1512497"/>
          </a:xfrm>
          <a:prstGeom prst="rect">
            <a:avLst/>
          </a:prstGeom>
          <a:solidFill>
            <a:schemeClr val="bg1">
              <a:alpha val="35000"/>
            </a:schemeClr>
          </a:solidFill>
        </p:spPr>
        <p:txBody>
          <a:bodyPr wrap="square" rtlCol="0">
            <a:noAutofit/>
          </a:bodyPr>
          <a:lstStyle/>
          <a:p>
            <a:r>
              <a:rPr lang="en-CA" sz="20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Housing typologies related to settlement types</a:t>
            </a:r>
          </a:p>
        </p:txBody>
      </p:sp>
    </p:spTree>
    <p:extLst>
      <p:ext uri="{BB962C8B-B14F-4D97-AF65-F5344CB8AC3E}">
        <p14:creationId xmlns:p14="http://schemas.microsoft.com/office/powerpoint/2010/main" val="3546470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23271-A666-8B8F-186F-EBCF823F859A}"/>
              </a:ext>
            </a:extLst>
          </p:cNvPr>
          <p:cNvSpPr txBox="1">
            <a:spLocks/>
          </p:cNvSpPr>
          <p:nvPr/>
        </p:nvSpPr>
        <p:spPr>
          <a:xfrm>
            <a:off x="678490" y="1484730"/>
            <a:ext cx="1817010" cy="238705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solidFill>
                  <a:srgbClr val="00B2E2"/>
                </a:solidFill>
                <a:latin typeface="Open Sans" panose="020B0606030504020204" pitchFamily="34" charset="0"/>
                <a:ea typeface="Open Sans" panose="020B0606030504020204" pitchFamily="34" charset="0"/>
                <a:cs typeface="Open Sans" panose="020B0606030504020204" pitchFamily="34" charset="0"/>
              </a:rPr>
              <a:t>Addressing a vicious circle of forced displacement</a:t>
            </a:r>
          </a:p>
        </p:txBody>
      </p:sp>
      <p:graphicFrame>
        <p:nvGraphicFramePr>
          <p:cNvPr id="3" name="Content Placeholder 8">
            <a:extLst>
              <a:ext uri="{FF2B5EF4-FFF2-40B4-BE49-F238E27FC236}">
                <a16:creationId xmlns:a16="http://schemas.microsoft.com/office/drawing/2014/main" id="{5DBAFD27-F83B-E6F9-EFE5-1AFA3FEA8B9C}"/>
              </a:ext>
            </a:extLst>
          </p:cNvPr>
          <p:cNvGraphicFramePr>
            <a:graphicFrameLocks/>
          </p:cNvGraphicFramePr>
          <p:nvPr>
            <p:extLst>
              <p:ext uri="{D42A27DB-BD31-4B8C-83A1-F6EECF244321}">
                <p14:modId xmlns:p14="http://schemas.microsoft.com/office/powerpoint/2010/main" val="2089444620"/>
              </p:ext>
            </p:extLst>
          </p:nvPr>
        </p:nvGraphicFramePr>
        <p:xfrm>
          <a:off x="3841443" y="205447"/>
          <a:ext cx="7315200" cy="58101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Oval 3">
            <a:extLst>
              <a:ext uri="{FF2B5EF4-FFF2-40B4-BE49-F238E27FC236}">
                <a16:creationId xmlns:a16="http://schemas.microsoft.com/office/drawing/2014/main" id="{E4B1167E-0D39-FAC7-4085-64CDC56640D0}"/>
              </a:ext>
            </a:extLst>
          </p:cNvPr>
          <p:cNvSpPr/>
          <p:nvPr/>
        </p:nvSpPr>
        <p:spPr>
          <a:xfrm>
            <a:off x="8516667" y="239058"/>
            <a:ext cx="2814941" cy="1913720"/>
          </a:xfrm>
          <a:prstGeom prst="ellipse">
            <a:avLst/>
          </a:prstGeom>
          <a:solidFill>
            <a:schemeClr val="bg1"/>
          </a:solidFill>
          <a:ln w="762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Intermediate</a:t>
            </a: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Outcome: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MAJOR </a:t>
            </a:r>
            <a:r>
              <a:rPr kumimoji="0" lang="en-US" sz="1200" b="1" i="0" u="sng"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INVESTMENT</a:t>
            </a: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THAT FINANCES AND BUILDS INFRASTRUCTURE FOR IDP SOLUTIONS AT SCALE</a:t>
            </a:r>
          </a:p>
        </p:txBody>
      </p:sp>
      <p:sp>
        <p:nvSpPr>
          <p:cNvPr id="5" name="Curved Down Arrow 4">
            <a:extLst>
              <a:ext uri="{FF2B5EF4-FFF2-40B4-BE49-F238E27FC236}">
                <a16:creationId xmlns:a16="http://schemas.microsoft.com/office/drawing/2014/main" id="{0DD496FF-0249-021F-DEFD-4FD4469E3665}"/>
              </a:ext>
            </a:extLst>
          </p:cNvPr>
          <p:cNvSpPr/>
          <p:nvPr/>
        </p:nvSpPr>
        <p:spPr>
          <a:xfrm rot="19861228">
            <a:off x="7036896" y="161710"/>
            <a:ext cx="1959856" cy="672531"/>
          </a:xfrm>
          <a:prstGeom prst="curvedDownArrow">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60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 name="Oval 5">
            <a:extLst>
              <a:ext uri="{FF2B5EF4-FFF2-40B4-BE49-F238E27FC236}">
                <a16:creationId xmlns:a16="http://schemas.microsoft.com/office/drawing/2014/main" id="{18B16097-ABC0-C288-F31D-87CCF72B22A3}"/>
              </a:ext>
            </a:extLst>
          </p:cNvPr>
          <p:cNvSpPr/>
          <p:nvPr/>
        </p:nvSpPr>
        <p:spPr>
          <a:xfrm>
            <a:off x="9561544" y="3774564"/>
            <a:ext cx="2451618" cy="1460470"/>
          </a:xfrm>
          <a:prstGeom prst="ellipse">
            <a:avLst/>
          </a:prstGeom>
          <a:solidFill>
            <a:schemeClr val="bg1"/>
          </a:solidFill>
          <a:ln w="762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Immediate Outcome 1 – BUILDING INCLUSIVE GOVERNANCE </a:t>
            </a:r>
            <a:r>
              <a:rPr kumimoji="0" lang="en-US" sz="1200" b="1" i="0" u="sng"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TOOLS &amp; SYSTEMS</a:t>
            </a:r>
            <a:endParaRPr kumimoji="0" lang="de-CH" sz="1200" b="1" i="0" u="sng"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Curved Down Arrow 6">
            <a:extLst>
              <a:ext uri="{FF2B5EF4-FFF2-40B4-BE49-F238E27FC236}">
                <a16:creationId xmlns:a16="http://schemas.microsoft.com/office/drawing/2014/main" id="{C6DE810E-255A-B226-581B-F21532340951}"/>
              </a:ext>
            </a:extLst>
          </p:cNvPr>
          <p:cNvSpPr/>
          <p:nvPr/>
        </p:nvSpPr>
        <p:spPr>
          <a:xfrm rot="2908865">
            <a:off x="10301119" y="3077805"/>
            <a:ext cx="826735" cy="501967"/>
          </a:xfrm>
          <a:prstGeom prst="curvedDownArrow">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60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8" name="Curved Up Arrow 7">
            <a:extLst>
              <a:ext uri="{FF2B5EF4-FFF2-40B4-BE49-F238E27FC236}">
                <a16:creationId xmlns:a16="http://schemas.microsoft.com/office/drawing/2014/main" id="{2D50F9EF-69C4-D26B-6063-F7494961AEC0}"/>
              </a:ext>
            </a:extLst>
          </p:cNvPr>
          <p:cNvSpPr/>
          <p:nvPr/>
        </p:nvSpPr>
        <p:spPr>
          <a:xfrm rot="20247119">
            <a:off x="9310879" y="5398786"/>
            <a:ext cx="1105581" cy="474170"/>
          </a:xfrm>
          <a:prstGeom prst="curvedUpArrow">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60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9" name="Oval 8">
            <a:extLst>
              <a:ext uri="{FF2B5EF4-FFF2-40B4-BE49-F238E27FC236}">
                <a16:creationId xmlns:a16="http://schemas.microsoft.com/office/drawing/2014/main" id="{8BF2C098-8A86-E534-EDC4-7D311688B0D8}"/>
              </a:ext>
            </a:extLst>
          </p:cNvPr>
          <p:cNvSpPr/>
          <p:nvPr/>
        </p:nvSpPr>
        <p:spPr>
          <a:xfrm>
            <a:off x="2056742" y="3236577"/>
            <a:ext cx="2460300" cy="1774210"/>
          </a:xfrm>
          <a:prstGeom prst="ellipse">
            <a:avLst/>
          </a:prstGeom>
          <a:solidFill>
            <a:schemeClr val="bg1"/>
          </a:solidFill>
          <a:ln w="762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LAND DEVELOPMENT PACKAGES, </a:t>
            </a:r>
            <a:r>
              <a:rPr kumimoji="0" lang="en-US" sz="1200" b="1" i="0" u="sng"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SERVICE DELIVERY, LIVELIHOODS</a:t>
            </a:r>
          </a:p>
        </p:txBody>
      </p:sp>
      <p:sp>
        <p:nvSpPr>
          <p:cNvPr id="10" name="Curved Up Arrow 9">
            <a:extLst>
              <a:ext uri="{FF2B5EF4-FFF2-40B4-BE49-F238E27FC236}">
                <a16:creationId xmlns:a16="http://schemas.microsoft.com/office/drawing/2014/main" id="{4C7690F5-7709-1D5D-56BC-D0739E83BF29}"/>
              </a:ext>
            </a:extLst>
          </p:cNvPr>
          <p:cNvSpPr/>
          <p:nvPr/>
        </p:nvSpPr>
        <p:spPr>
          <a:xfrm rot="9545928">
            <a:off x="3214251" y="2417994"/>
            <a:ext cx="1190738" cy="459431"/>
          </a:xfrm>
          <a:prstGeom prst="curvedUpArrow">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60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1" name="Curved Down Arrow 10">
            <a:extLst>
              <a:ext uri="{FF2B5EF4-FFF2-40B4-BE49-F238E27FC236}">
                <a16:creationId xmlns:a16="http://schemas.microsoft.com/office/drawing/2014/main" id="{0579B29C-7444-5367-B05C-B414CE22F814}"/>
              </a:ext>
            </a:extLst>
          </p:cNvPr>
          <p:cNvSpPr/>
          <p:nvPr/>
        </p:nvSpPr>
        <p:spPr>
          <a:xfrm rot="10100001">
            <a:off x="3550878" y="4952346"/>
            <a:ext cx="1257805" cy="469745"/>
          </a:xfrm>
          <a:prstGeom prst="curvedDownArrow">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60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Oval 11">
            <a:extLst>
              <a:ext uri="{FF2B5EF4-FFF2-40B4-BE49-F238E27FC236}">
                <a16:creationId xmlns:a16="http://schemas.microsoft.com/office/drawing/2014/main" id="{550FB75F-F539-890D-52AA-37503988A628}"/>
              </a:ext>
            </a:extLst>
          </p:cNvPr>
          <p:cNvSpPr/>
          <p:nvPr/>
        </p:nvSpPr>
        <p:spPr>
          <a:xfrm>
            <a:off x="5134925" y="5365774"/>
            <a:ext cx="2794883" cy="1402062"/>
          </a:xfrm>
          <a:prstGeom prst="ellipse">
            <a:avLst/>
          </a:prstGeom>
          <a:solidFill>
            <a:schemeClr val="bg1"/>
          </a:solid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Immediate Outcome 2 – BUILDING </a:t>
            </a:r>
            <a:r>
              <a:rPr kumimoji="0" lang="en-US" sz="1200" b="1" i="0" u="sng"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CAPACITIES</a:t>
            </a:r>
            <a:r>
              <a:rPr kumimoji="0" lang="en-US" sz="12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TO DELIVER INCLUSIVE DURABLE SOLUTIONS</a:t>
            </a:r>
          </a:p>
        </p:txBody>
      </p:sp>
      <p:sp>
        <p:nvSpPr>
          <p:cNvPr id="13" name="Curved Down Arrow 12">
            <a:extLst>
              <a:ext uri="{FF2B5EF4-FFF2-40B4-BE49-F238E27FC236}">
                <a16:creationId xmlns:a16="http://schemas.microsoft.com/office/drawing/2014/main" id="{DE7A7415-3E73-2F07-480F-7A6D979890A9}"/>
              </a:ext>
            </a:extLst>
          </p:cNvPr>
          <p:cNvSpPr/>
          <p:nvPr/>
        </p:nvSpPr>
        <p:spPr>
          <a:xfrm rot="8318184">
            <a:off x="7793466" y="6119198"/>
            <a:ext cx="1465252" cy="517927"/>
          </a:xfrm>
          <a:prstGeom prst="curved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60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Curved Up Arrow 13">
            <a:extLst>
              <a:ext uri="{FF2B5EF4-FFF2-40B4-BE49-F238E27FC236}">
                <a16:creationId xmlns:a16="http://schemas.microsoft.com/office/drawing/2014/main" id="{CF67E401-7F09-CE48-69BC-1EEFDB13CFB1}"/>
              </a:ext>
            </a:extLst>
          </p:cNvPr>
          <p:cNvSpPr/>
          <p:nvPr/>
        </p:nvSpPr>
        <p:spPr>
          <a:xfrm rot="5232323">
            <a:off x="4199507" y="5618156"/>
            <a:ext cx="1551772" cy="479773"/>
          </a:xfrm>
          <a:prstGeom prst="curvedUp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CH" sz="160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14">
            <a:extLst>
              <a:ext uri="{FF2B5EF4-FFF2-40B4-BE49-F238E27FC236}">
                <a16:creationId xmlns:a16="http://schemas.microsoft.com/office/drawing/2014/main" id="{3025F47A-2224-FEF0-B1C2-2DF6ACC6B771}"/>
              </a:ext>
            </a:extLst>
          </p:cNvPr>
          <p:cNvSpPr/>
          <p:nvPr/>
        </p:nvSpPr>
        <p:spPr>
          <a:xfrm>
            <a:off x="2847974" y="188550"/>
            <a:ext cx="3686175" cy="1898635"/>
          </a:xfrm>
          <a:prstGeom prst="rect">
            <a:avLst/>
          </a:pr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Overall Strategic Objective: </a:t>
            </a:r>
            <a:r>
              <a:rPr kumimoji="0" lang="en-GB" sz="1400" b="0" i="1" u="none" strike="noStrike" kern="120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rPr>
              <a:t>Promote the sustainable integration of displaced communities in urban areas by empowering governments to leverage value generated by urbanization and urban infrastructure investment and to increase DACs’ self-reliance and access to sustainable basic services in three Somali cities</a:t>
            </a:r>
            <a:endParaRPr kumimoji="0" lang="de-CH" sz="1600" b="1" i="1" u="none" strike="noStrike" kern="1200" cap="none" spc="0" normalizeH="0" baseline="0" noProof="0" dirty="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7" name="Title 1">
            <a:extLst>
              <a:ext uri="{FF2B5EF4-FFF2-40B4-BE49-F238E27FC236}">
                <a16:creationId xmlns:a16="http://schemas.microsoft.com/office/drawing/2014/main" id="{83A589A0-0B82-7457-515A-CFE0BF971A49}"/>
              </a:ext>
            </a:extLst>
          </p:cNvPr>
          <p:cNvSpPr txBox="1">
            <a:spLocks/>
          </p:cNvSpPr>
          <p:nvPr/>
        </p:nvSpPr>
        <p:spPr>
          <a:xfrm>
            <a:off x="720000" y="360000"/>
            <a:ext cx="11076851" cy="862627"/>
          </a:xfrm>
          <a:prstGeom prst="rect">
            <a:avLst/>
          </a:prstGeom>
        </p:spPr>
        <p:txBody>
          <a:bodyPr l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accent1"/>
                </a:solidFill>
                <a:latin typeface="Roboto" pitchFamily="2" charset="0"/>
                <a:ea typeface="Roboto" pitchFamily="2" charset="0"/>
                <a:cs typeface="Segoe UI Semibold" panose="020B0702040204020203" pitchFamily="34" charset="0"/>
              </a:rPr>
              <a:t>Housing</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cxnSp>
        <p:nvCxnSpPr>
          <p:cNvPr id="18" name="Straight Connector 17">
            <a:extLst>
              <a:ext uri="{FF2B5EF4-FFF2-40B4-BE49-F238E27FC236}">
                <a16:creationId xmlns:a16="http://schemas.microsoft.com/office/drawing/2014/main" id="{D1A7689A-20B8-89EF-F946-AAEDFBFC7D0F}"/>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B9A76AD0-96E8-D6FF-0B9A-62B4AFD1C8CA}"/>
              </a:ext>
            </a:extLst>
          </p:cNvPr>
          <p:cNvSpPr txBox="1"/>
          <p:nvPr/>
        </p:nvSpPr>
        <p:spPr>
          <a:xfrm>
            <a:off x="720000" y="6480000"/>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23</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spTree>
    <p:extLst>
      <p:ext uri="{BB962C8B-B14F-4D97-AF65-F5344CB8AC3E}">
        <p14:creationId xmlns:p14="http://schemas.microsoft.com/office/powerpoint/2010/main" val="649757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FDAD4B9-413F-64E3-4430-9025A93B6177}"/>
              </a:ext>
            </a:extLst>
          </p:cNvPr>
          <p:cNvSpPr/>
          <p:nvPr/>
        </p:nvSpPr>
        <p:spPr>
          <a:xfrm>
            <a:off x="1919420" y="4653170"/>
            <a:ext cx="1512210" cy="86412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CA" sz="1600" dirty="0">
                <a:latin typeface="SF Pro Display" pitchFamily="2" charset="0"/>
                <a:ea typeface="SF Pro Display" pitchFamily="2" charset="0"/>
                <a:cs typeface="SF Pro Display" pitchFamily="2" charset="0"/>
              </a:rPr>
              <a:t>Data, Knowledge, and Advocacy</a:t>
            </a:r>
          </a:p>
        </p:txBody>
      </p:sp>
      <p:sp>
        <p:nvSpPr>
          <p:cNvPr id="5" name="Rectangle 4">
            <a:extLst>
              <a:ext uri="{FF2B5EF4-FFF2-40B4-BE49-F238E27FC236}">
                <a16:creationId xmlns:a16="http://schemas.microsoft.com/office/drawing/2014/main" id="{AF4A8677-5224-BA9A-6E68-42D22125C267}"/>
              </a:ext>
            </a:extLst>
          </p:cNvPr>
          <p:cNvSpPr/>
          <p:nvPr/>
        </p:nvSpPr>
        <p:spPr>
          <a:xfrm>
            <a:off x="5159870" y="4653170"/>
            <a:ext cx="1512210" cy="86412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CA" sz="1600" dirty="0">
                <a:latin typeface="SF Pro Display" pitchFamily="2" charset="0"/>
                <a:ea typeface="SF Pro Display" pitchFamily="2" charset="0"/>
                <a:cs typeface="SF Pro Display" pitchFamily="2" charset="0"/>
              </a:rPr>
              <a:t>Normative Work</a:t>
            </a:r>
          </a:p>
        </p:txBody>
      </p:sp>
      <p:sp>
        <p:nvSpPr>
          <p:cNvPr id="6" name="Rectangle 5">
            <a:extLst>
              <a:ext uri="{FF2B5EF4-FFF2-40B4-BE49-F238E27FC236}">
                <a16:creationId xmlns:a16="http://schemas.microsoft.com/office/drawing/2014/main" id="{4A427F9C-AB89-5364-5131-CF566EC9FF07}"/>
              </a:ext>
            </a:extLst>
          </p:cNvPr>
          <p:cNvSpPr/>
          <p:nvPr/>
        </p:nvSpPr>
        <p:spPr>
          <a:xfrm>
            <a:off x="8184290" y="4653170"/>
            <a:ext cx="1512210" cy="86412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CA" sz="1600" dirty="0">
                <a:latin typeface="SF Pro Display" pitchFamily="2" charset="0"/>
                <a:ea typeface="SF Pro Display" pitchFamily="2" charset="0"/>
                <a:cs typeface="SF Pro Display" pitchFamily="2" charset="0"/>
              </a:rPr>
              <a:t>Operations</a:t>
            </a:r>
          </a:p>
        </p:txBody>
      </p:sp>
      <p:sp>
        <p:nvSpPr>
          <p:cNvPr id="8" name="TextBox 7">
            <a:extLst>
              <a:ext uri="{FF2B5EF4-FFF2-40B4-BE49-F238E27FC236}">
                <a16:creationId xmlns:a16="http://schemas.microsoft.com/office/drawing/2014/main" id="{D7C0EB9D-B996-A1C9-FB02-F2E561960D53}"/>
              </a:ext>
            </a:extLst>
          </p:cNvPr>
          <p:cNvSpPr txBox="1"/>
          <p:nvPr/>
        </p:nvSpPr>
        <p:spPr>
          <a:xfrm>
            <a:off x="695325" y="5780782"/>
            <a:ext cx="11496675" cy="1077218"/>
          </a:xfrm>
          <a:prstGeom prst="rect">
            <a:avLst/>
          </a:prstGeom>
          <a:noFill/>
        </p:spPr>
        <p:txBody>
          <a:bodyPr wrap="square">
            <a:spAutoFit/>
          </a:bodyPr>
          <a:lstStyle/>
          <a:p>
            <a:r>
              <a:rPr lang="en-CA" sz="1600" dirty="0">
                <a:latin typeface="SF Pro Display" pitchFamily="2" charset="0"/>
                <a:ea typeface="SF Pro Display" pitchFamily="2" charset="0"/>
                <a:cs typeface="SF Pro Display" pitchFamily="2" charset="0"/>
              </a:rPr>
              <a:t>UN-Habitat aims to position itself as a key partner of national and local governments, Resident Coordinators and UNCTs, UN agencies, NGOs and the international community at large, in addressing internal displacement in urban areas and across urbanizing territories. UN-Habitat’s urban expertise, and in particular its </a:t>
            </a:r>
            <a:r>
              <a:rPr lang="en-CA" sz="1600" b="1" dirty="0">
                <a:latin typeface="SF Pro Display" pitchFamily="2" charset="0"/>
                <a:ea typeface="SF Pro Display" pitchFamily="2" charset="0"/>
                <a:cs typeface="SF Pro Display" pitchFamily="2" charset="0"/>
              </a:rPr>
              <a:t>territorial and urban planning capacity</a:t>
            </a:r>
            <a:r>
              <a:rPr lang="en-CA" sz="1600" dirty="0">
                <a:latin typeface="SF Pro Display" pitchFamily="2" charset="0"/>
                <a:ea typeface="SF Pro Display" pitchFamily="2" charset="0"/>
                <a:cs typeface="SF Pro Display" pitchFamily="2" charset="0"/>
              </a:rPr>
              <a:t> and its </a:t>
            </a:r>
            <a:r>
              <a:rPr lang="en-CA" sz="1600" b="1" dirty="0">
                <a:latin typeface="SF Pro Display" pitchFamily="2" charset="0"/>
                <a:ea typeface="SF Pro Display" pitchFamily="2" charset="0"/>
                <a:cs typeface="SF Pro Display" pitchFamily="2" charset="0"/>
              </a:rPr>
              <a:t>expertise on land and housing </a:t>
            </a:r>
            <a:r>
              <a:rPr lang="en-CA" sz="1600" dirty="0">
                <a:latin typeface="SF Pro Display" pitchFamily="2" charset="0"/>
                <a:ea typeface="SF Pro Display" pitchFamily="2" charset="0"/>
                <a:cs typeface="SF Pro Display" pitchFamily="2" charset="0"/>
              </a:rPr>
              <a:t>will be mobilized across the humanitarian-development and peace nexus.</a:t>
            </a:r>
          </a:p>
        </p:txBody>
      </p:sp>
      <p:sp>
        <p:nvSpPr>
          <p:cNvPr id="11" name="TextBox 10">
            <a:extLst>
              <a:ext uri="{FF2B5EF4-FFF2-40B4-BE49-F238E27FC236}">
                <a16:creationId xmlns:a16="http://schemas.microsoft.com/office/drawing/2014/main" id="{36108F89-12D4-946D-D21F-5DB20BEAD4D6}"/>
              </a:ext>
            </a:extLst>
          </p:cNvPr>
          <p:cNvSpPr txBox="1"/>
          <p:nvPr/>
        </p:nvSpPr>
        <p:spPr>
          <a:xfrm>
            <a:off x="1831102" y="1208450"/>
            <a:ext cx="9701018" cy="338554"/>
          </a:xfrm>
          <a:prstGeom prst="rect">
            <a:avLst/>
          </a:prstGeom>
          <a:noFill/>
        </p:spPr>
        <p:txBody>
          <a:bodyPr wrap="square" rtlCol="0">
            <a:spAutoFit/>
          </a:bodyPr>
          <a:lstStyle/>
          <a:p>
            <a:r>
              <a:rPr lang="en-CA" sz="1600" dirty="0">
                <a:latin typeface="SF Pro Display" pitchFamily="2" charset="0"/>
                <a:ea typeface="SF Pro Display" pitchFamily="2" charset="0"/>
                <a:cs typeface="SF Pro Display" pitchFamily="2" charset="0"/>
              </a:rPr>
              <a:t>UN-Habitat flagship initiative 2020: “</a:t>
            </a:r>
            <a:r>
              <a:rPr lang="en-CA" sz="1600" dirty="0">
                <a:solidFill>
                  <a:srgbClr val="00A9D0"/>
                </a:solidFill>
                <a:latin typeface="SF Pro Display" pitchFamily="2" charset="0"/>
                <a:ea typeface="SF Pro Display" pitchFamily="2" charset="0"/>
                <a:cs typeface="SF Pro Display" pitchFamily="2" charset="0"/>
              </a:rPr>
              <a:t>inclusive cities: enhancing the positive impact of urban migration</a:t>
            </a:r>
            <a:r>
              <a:rPr lang="en-CA" sz="1600" dirty="0">
                <a:latin typeface="SF Pro Display" pitchFamily="2" charset="0"/>
                <a:ea typeface="SF Pro Display" pitchFamily="2" charset="0"/>
                <a:cs typeface="SF Pro Display" pitchFamily="2" charset="0"/>
              </a:rPr>
              <a:t>”</a:t>
            </a:r>
          </a:p>
        </p:txBody>
      </p:sp>
      <p:sp>
        <p:nvSpPr>
          <p:cNvPr id="12" name="TextBox 11">
            <a:extLst>
              <a:ext uri="{FF2B5EF4-FFF2-40B4-BE49-F238E27FC236}">
                <a16:creationId xmlns:a16="http://schemas.microsoft.com/office/drawing/2014/main" id="{97799FD6-25BD-B378-6F62-13CCCCA9340B}"/>
              </a:ext>
            </a:extLst>
          </p:cNvPr>
          <p:cNvSpPr txBox="1"/>
          <p:nvPr/>
        </p:nvSpPr>
        <p:spPr>
          <a:xfrm>
            <a:off x="1831102" y="1496490"/>
            <a:ext cx="8641200" cy="338554"/>
          </a:xfrm>
          <a:prstGeom prst="rect">
            <a:avLst/>
          </a:prstGeom>
          <a:noFill/>
        </p:spPr>
        <p:txBody>
          <a:bodyPr wrap="square" rtlCol="0">
            <a:spAutoFit/>
          </a:bodyPr>
          <a:lstStyle/>
          <a:p>
            <a:r>
              <a:rPr lang="en-CA" sz="1600" dirty="0">
                <a:latin typeface="SF Pro Display" pitchFamily="2" charset="0"/>
                <a:ea typeface="SF Pro Display" pitchFamily="2" charset="0"/>
                <a:cs typeface="SF Pro Display" pitchFamily="2" charset="0"/>
              </a:rPr>
              <a:t>UN-Habitat’s Global </a:t>
            </a:r>
            <a:r>
              <a:rPr lang="en-CA" sz="1600" dirty="0">
                <a:solidFill>
                  <a:srgbClr val="00A9D0"/>
                </a:solidFill>
                <a:latin typeface="SF Pro Display" pitchFamily="2" charset="0"/>
                <a:ea typeface="SF Pro Display" pitchFamily="2" charset="0"/>
                <a:cs typeface="SF Pro Display" pitchFamily="2" charset="0"/>
              </a:rPr>
              <a:t>Institutional Plan on Solutions to Internal Displacement</a:t>
            </a:r>
            <a:r>
              <a:rPr lang="en-CA" sz="1600" dirty="0">
                <a:latin typeface="SF Pro Display" pitchFamily="2" charset="0"/>
                <a:ea typeface="SF Pro Display" pitchFamily="2" charset="0"/>
                <a:cs typeface="SF Pro Display" pitchFamily="2" charset="0"/>
              </a:rPr>
              <a:t> (2023)</a:t>
            </a:r>
          </a:p>
        </p:txBody>
      </p:sp>
      <p:sp>
        <p:nvSpPr>
          <p:cNvPr id="14" name="TextBox 13">
            <a:extLst>
              <a:ext uri="{FF2B5EF4-FFF2-40B4-BE49-F238E27FC236}">
                <a16:creationId xmlns:a16="http://schemas.microsoft.com/office/drawing/2014/main" id="{08A9AE3C-23A8-90E9-E649-9371F2E9FAFC}"/>
              </a:ext>
            </a:extLst>
          </p:cNvPr>
          <p:cNvSpPr txBox="1"/>
          <p:nvPr/>
        </p:nvSpPr>
        <p:spPr>
          <a:xfrm>
            <a:off x="1847410" y="2132820"/>
            <a:ext cx="2376330" cy="2308324"/>
          </a:xfrm>
          <a:prstGeom prst="rect">
            <a:avLst/>
          </a:prstGeom>
          <a:noFill/>
        </p:spPr>
        <p:txBody>
          <a:bodyPr wrap="square" rtlCol="0">
            <a:spAutoFit/>
          </a:bodyPr>
          <a:lstStyle/>
          <a:p>
            <a:r>
              <a:rPr lang="en-CA" sz="1600" dirty="0">
                <a:latin typeface="SF Pro Display" pitchFamily="2" charset="0"/>
                <a:ea typeface="SF Pro Display" pitchFamily="2" charset="0"/>
                <a:cs typeface="SF Pro Display" pitchFamily="2" charset="0"/>
              </a:rPr>
              <a:t>Solutions at scale to internal displacement that can be sustained can only happen through </a:t>
            </a:r>
            <a:r>
              <a:rPr lang="en-CA" sz="1600" b="1" dirty="0">
                <a:latin typeface="SF Pro Display" pitchFamily="2" charset="0"/>
                <a:ea typeface="SF Pro Display" pitchFamily="2" charset="0"/>
                <a:cs typeface="SF Pro Display" pitchFamily="2" charset="0"/>
              </a:rPr>
              <a:t>integrated urban development strategies</a:t>
            </a:r>
            <a:r>
              <a:rPr lang="en-CA" sz="1600" dirty="0">
                <a:latin typeface="SF Pro Display" pitchFamily="2" charset="0"/>
                <a:ea typeface="SF Pro Display" pitchFamily="2" charset="0"/>
                <a:cs typeface="SF Pro Display" pitchFamily="2" charset="0"/>
              </a:rPr>
              <a:t> and </a:t>
            </a:r>
            <a:r>
              <a:rPr lang="en-CA" sz="1600" b="1" dirty="0">
                <a:latin typeface="SF Pro Display" pitchFamily="2" charset="0"/>
                <a:ea typeface="SF Pro Display" pitchFamily="2" charset="0"/>
                <a:cs typeface="SF Pro Display" pitchFamily="2" charset="0"/>
              </a:rPr>
              <a:t>inclusive urban management practices.</a:t>
            </a:r>
          </a:p>
        </p:txBody>
      </p:sp>
      <p:sp>
        <p:nvSpPr>
          <p:cNvPr id="15" name="TextBox 14">
            <a:extLst>
              <a:ext uri="{FF2B5EF4-FFF2-40B4-BE49-F238E27FC236}">
                <a16:creationId xmlns:a16="http://schemas.microsoft.com/office/drawing/2014/main" id="{8E893EFE-4C69-C328-C590-30A9CE9C3A02}"/>
              </a:ext>
            </a:extLst>
          </p:cNvPr>
          <p:cNvSpPr txBox="1"/>
          <p:nvPr/>
        </p:nvSpPr>
        <p:spPr>
          <a:xfrm>
            <a:off x="5015850" y="2132820"/>
            <a:ext cx="2736380" cy="1323439"/>
          </a:xfrm>
          <a:prstGeom prst="rect">
            <a:avLst/>
          </a:prstGeom>
          <a:noFill/>
        </p:spPr>
        <p:txBody>
          <a:bodyPr wrap="square" rtlCol="0">
            <a:spAutoFit/>
          </a:bodyPr>
          <a:lstStyle/>
          <a:p>
            <a:r>
              <a:rPr lang="en-CA" sz="1600" dirty="0">
                <a:latin typeface="SF Pro Display" pitchFamily="2" charset="0"/>
                <a:ea typeface="SF Pro Display" pitchFamily="2" charset="0"/>
                <a:cs typeface="SF Pro Display" pitchFamily="2" charset="0"/>
              </a:rPr>
              <a:t>UN-Habitat supports local authorities to mitigate strains on and acute shocks to </a:t>
            </a:r>
            <a:r>
              <a:rPr lang="en-CA" sz="1600" b="1" dirty="0">
                <a:latin typeface="SF Pro Display" pitchFamily="2" charset="0"/>
                <a:ea typeface="SF Pro Display" pitchFamily="2" charset="0"/>
                <a:cs typeface="SF Pro Display" pitchFamily="2" charset="0"/>
              </a:rPr>
              <a:t>public services</a:t>
            </a:r>
            <a:r>
              <a:rPr lang="en-CA" sz="1600" dirty="0">
                <a:latin typeface="SF Pro Display" pitchFamily="2" charset="0"/>
                <a:ea typeface="SF Pro Display" pitchFamily="2" charset="0"/>
                <a:cs typeface="SF Pro Display" pitchFamily="2" charset="0"/>
              </a:rPr>
              <a:t> and </a:t>
            </a:r>
            <a:r>
              <a:rPr lang="en-CA" sz="1600" b="1" dirty="0">
                <a:latin typeface="SF Pro Display" pitchFamily="2" charset="0"/>
                <a:ea typeface="SF Pro Display" pitchFamily="2" charset="0"/>
                <a:cs typeface="SF Pro Display" pitchFamily="2" charset="0"/>
              </a:rPr>
              <a:t>housing market</a:t>
            </a:r>
            <a:r>
              <a:rPr lang="en-CA" sz="1600" dirty="0">
                <a:latin typeface="SF Pro Display" pitchFamily="2" charset="0"/>
                <a:ea typeface="SF Pro Display" pitchFamily="2" charset="0"/>
                <a:cs typeface="SF Pro Display" pitchFamily="2" charset="0"/>
              </a:rPr>
              <a:t>s</a:t>
            </a:r>
          </a:p>
        </p:txBody>
      </p:sp>
      <p:sp>
        <p:nvSpPr>
          <p:cNvPr id="19" name="TextBox 18">
            <a:extLst>
              <a:ext uri="{FF2B5EF4-FFF2-40B4-BE49-F238E27FC236}">
                <a16:creationId xmlns:a16="http://schemas.microsoft.com/office/drawing/2014/main" id="{DA70E2D5-C236-D6FB-31CB-03639D462ECD}"/>
              </a:ext>
            </a:extLst>
          </p:cNvPr>
          <p:cNvSpPr txBox="1"/>
          <p:nvPr/>
        </p:nvSpPr>
        <p:spPr>
          <a:xfrm>
            <a:off x="1847410" y="344330"/>
            <a:ext cx="10344590" cy="830997"/>
          </a:xfrm>
          <a:prstGeom prst="rect">
            <a:avLst/>
          </a:prstGeom>
          <a:noFill/>
        </p:spPr>
        <p:txBody>
          <a:bodyPr wrap="square">
            <a:spAutoFit/>
          </a:bodyPr>
          <a:lstStyle/>
          <a:p>
            <a:r>
              <a:rPr lang="en-CA" sz="1600" i="1" dirty="0">
                <a:latin typeface="SF Pro Display" pitchFamily="2" charset="0"/>
                <a:ea typeface="SF Pro Display" pitchFamily="2" charset="0"/>
                <a:cs typeface="SF Pro Display" pitchFamily="2" charset="0"/>
              </a:rPr>
              <a:t>IDPs are increasingly settling in urban areas. Response strategies must take into account the urban ecosystem and engage city governments while also responding to the specific needs of individuals displaced from and to rural areas. Local authorities should be recognized as core partners in all settings.</a:t>
            </a:r>
          </a:p>
        </p:txBody>
      </p:sp>
      <p:sp>
        <p:nvSpPr>
          <p:cNvPr id="20" name="TextBox 19">
            <a:extLst>
              <a:ext uri="{FF2B5EF4-FFF2-40B4-BE49-F238E27FC236}">
                <a16:creationId xmlns:a16="http://schemas.microsoft.com/office/drawing/2014/main" id="{686F7DC7-4FA6-25D3-F9D1-E190D9705EE2}"/>
              </a:ext>
            </a:extLst>
          </p:cNvPr>
          <p:cNvSpPr txBox="1"/>
          <p:nvPr/>
        </p:nvSpPr>
        <p:spPr>
          <a:xfrm>
            <a:off x="8153840" y="2132820"/>
            <a:ext cx="4038160" cy="1815882"/>
          </a:xfrm>
          <a:prstGeom prst="rect">
            <a:avLst/>
          </a:prstGeom>
          <a:noFill/>
        </p:spPr>
        <p:txBody>
          <a:bodyPr wrap="square" rtlCol="0">
            <a:spAutoFit/>
          </a:bodyPr>
          <a:lstStyle/>
          <a:p>
            <a:r>
              <a:rPr lang="en-CA" sz="1600" dirty="0">
                <a:latin typeface="SF Pro Display" pitchFamily="2" charset="0"/>
                <a:ea typeface="SF Pro Display" pitchFamily="2" charset="0"/>
                <a:cs typeface="SF Pro Display" pitchFamily="2" charset="0"/>
              </a:rPr>
              <a:t>UN-Habitat emphasises the need to </a:t>
            </a:r>
            <a:r>
              <a:rPr lang="en-CA" sz="1600" b="1" dirty="0">
                <a:latin typeface="SF Pro Display" pitchFamily="2" charset="0"/>
                <a:ea typeface="SF Pro Display" pitchFamily="2" charset="0"/>
                <a:cs typeface="SF Pro Display" pitchFamily="2" charset="0"/>
              </a:rPr>
              <a:t>build the capacities of local governments</a:t>
            </a:r>
            <a:r>
              <a:rPr lang="en-CA" sz="1600" dirty="0">
                <a:latin typeface="SF Pro Display" pitchFamily="2" charset="0"/>
                <a:ea typeface="SF Pro Display" pitchFamily="2" charset="0"/>
                <a:cs typeface="SF Pro Display" pitchFamily="2" charset="0"/>
              </a:rPr>
              <a:t>, in areas such as integrated urban planning, policies, governance and financing models for urban development that accommodates population growth in a well-planned manner, while integrating the displaced.</a:t>
            </a:r>
          </a:p>
        </p:txBody>
      </p:sp>
      <p:sp>
        <p:nvSpPr>
          <p:cNvPr id="3" name="Title 1">
            <a:extLst>
              <a:ext uri="{FF2B5EF4-FFF2-40B4-BE49-F238E27FC236}">
                <a16:creationId xmlns:a16="http://schemas.microsoft.com/office/drawing/2014/main" id="{5B4F557E-22D7-4120-2873-E56B21A1394B}"/>
              </a:ext>
            </a:extLst>
          </p:cNvPr>
          <p:cNvSpPr txBox="1">
            <a:spLocks/>
          </p:cNvSpPr>
          <p:nvPr/>
        </p:nvSpPr>
        <p:spPr>
          <a:xfrm>
            <a:off x="695325" y="368300"/>
            <a:ext cx="11076851" cy="862627"/>
          </a:xfrm>
          <a:prstGeom prst="rect">
            <a:avLst/>
          </a:prstGeom>
        </p:spPr>
        <p:txBody>
          <a:bodyPr l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b="1" dirty="0">
                <a:solidFill>
                  <a:schemeClr val="accent1"/>
                </a:solidFill>
                <a:latin typeface="Roboto" pitchFamily="2" charset="0"/>
                <a:ea typeface="Roboto" pitchFamily="2" charset="0"/>
                <a:cs typeface="Segoe UI Semibold" panose="020B0702040204020203" pitchFamily="34" charset="0"/>
              </a:rPr>
              <a:t>IDSF</a:t>
            </a:r>
            <a:endParaRPr lang="x-none" sz="1600" b="1" dirty="0">
              <a:solidFill>
                <a:schemeClr val="accent1"/>
              </a:solidFill>
              <a:latin typeface="Roboto" pitchFamily="2" charset="0"/>
              <a:ea typeface="Roboto" pitchFamily="2" charset="0"/>
              <a:cs typeface="Segoe UI Semibold" panose="020B0702040204020203" pitchFamily="34" charset="0"/>
            </a:endParaRPr>
          </a:p>
        </p:txBody>
      </p:sp>
      <p:cxnSp>
        <p:nvCxnSpPr>
          <p:cNvPr id="4" name="Straight Connector 3">
            <a:extLst>
              <a:ext uri="{FF2B5EF4-FFF2-40B4-BE49-F238E27FC236}">
                <a16:creationId xmlns:a16="http://schemas.microsoft.com/office/drawing/2014/main" id="{F24F3F60-21BB-02F1-60C2-3F41B6C0760A}"/>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60599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EE5D5A45-4366-A419-20EF-7D9A78E7B401}"/>
              </a:ext>
            </a:extLst>
          </p:cNvPr>
          <p:cNvGrpSpPr/>
          <p:nvPr/>
        </p:nvGrpSpPr>
        <p:grpSpPr>
          <a:xfrm>
            <a:off x="2567510" y="0"/>
            <a:ext cx="9119641" cy="404580"/>
            <a:chOff x="-11011" y="0"/>
            <a:chExt cx="9119641" cy="404580"/>
          </a:xfrm>
        </p:grpSpPr>
        <p:sp>
          <p:nvSpPr>
            <p:cNvPr id="8" name="Google Shape;515;p28">
              <a:extLst>
                <a:ext uri="{FF2B5EF4-FFF2-40B4-BE49-F238E27FC236}">
                  <a16:creationId xmlns:a16="http://schemas.microsoft.com/office/drawing/2014/main" id="{08C11407-72B2-3EB6-529E-908FF19D815E}"/>
                </a:ext>
              </a:extLst>
            </p:cNvPr>
            <p:cNvSpPr txBox="1"/>
            <p:nvPr/>
          </p:nvSpPr>
          <p:spPr>
            <a:xfrm rot="16200000">
              <a:off x="-39061" y="30405"/>
              <a:ext cx="398700" cy="342600"/>
            </a:xfrm>
            <a:prstGeom prst="rect">
              <a:avLst/>
            </a:prstGeom>
            <a:solidFill>
              <a:schemeClr val="accent1">
                <a:alpha val="80390"/>
              </a:schemeClr>
            </a:solidFill>
            <a:ln>
              <a:noFill/>
            </a:ln>
          </p:spPr>
          <p:txBody>
            <a:bodyPr spcFirstLastPara="1" wrap="square" lIns="36225" tIns="36225" rIns="36225" bIns="36225" anchor="ctr" anchorCtr="0">
              <a:noAutofit/>
            </a:bodyPr>
            <a:lstStyle/>
            <a:p>
              <a:pPr algn="ctr">
                <a:lnSpc>
                  <a:spcPct val="115000"/>
                </a:lnSpc>
              </a:pPr>
              <a:r>
                <a:rPr lang="en-GB" sz="1200" b="1">
                  <a:solidFill>
                    <a:srgbClr val="FFFFFF"/>
                  </a:solidFill>
                  <a:latin typeface="Open Sans"/>
                  <a:ea typeface="Open Sans"/>
                  <a:cs typeface="Open Sans"/>
                  <a:sym typeface="Open Sans"/>
                </a:rPr>
                <a:t>SO</a:t>
              </a:r>
              <a:endParaRPr sz="1200" b="1">
                <a:solidFill>
                  <a:srgbClr val="FFFFFF"/>
                </a:solidFill>
                <a:latin typeface="Open Sans"/>
                <a:ea typeface="Open Sans"/>
                <a:cs typeface="Open Sans"/>
                <a:sym typeface="Open Sans"/>
              </a:endParaRPr>
            </a:p>
          </p:txBody>
        </p:sp>
        <p:sp>
          <p:nvSpPr>
            <p:cNvPr id="9" name="Google Shape;516;p28">
              <a:extLst>
                <a:ext uri="{FF2B5EF4-FFF2-40B4-BE49-F238E27FC236}">
                  <a16:creationId xmlns:a16="http://schemas.microsoft.com/office/drawing/2014/main" id="{5E66B12A-DD3D-ED60-CD01-024779D4810A}"/>
                </a:ext>
              </a:extLst>
            </p:cNvPr>
            <p:cNvSpPr txBox="1"/>
            <p:nvPr/>
          </p:nvSpPr>
          <p:spPr>
            <a:xfrm>
              <a:off x="467430" y="0"/>
              <a:ext cx="8641200" cy="404580"/>
            </a:xfrm>
            <a:prstGeom prst="rect">
              <a:avLst/>
            </a:prstGeom>
            <a:solidFill>
              <a:schemeClr val="accent1">
                <a:alpha val="80390"/>
              </a:schemeClr>
            </a:solidFill>
            <a:ln>
              <a:noFill/>
            </a:ln>
          </p:spPr>
          <p:txBody>
            <a:bodyPr spcFirstLastPara="1" wrap="square" lIns="180000" tIns="36225" rIns="36225" bIns="36225" anchor="ctr" anchorCtr="0">
              <a:noAutofit/>
            </a:bodyPr>
            <a:lstStyle/>
            <a:p>
              <a:pPr algn="ctr"/>
              <a:r>
                <a:rPr lang="en-CA"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Scale-up durable solutions to internal displacement</a:t>
              </a:r>
              <a:endParaRPr lang="en-CA" sz="105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37" name="Google Shape;644;p28">
            <a:extLst>
              <a:ext uri="{FF2B5EF4-FFF2-40B4-BE49-F238E27FC236}">
                <a16:creationId xmlns:a16="http://schemas.microsoft.com/office/drawing/2014/main" id="{70A31214-E627-7B1C-AF41-000FA0A9A6F0}"/>
              </a:ext>
            </a:extLst>
          </p:cNvPr>
          <p:cNvSpPr/>
          <p:nvPr/>
        </p:nvSpPr>
        <p:spPr>
          <a:xfrm>
            <a:off x="12537101" y="4293120"/>
            <a:ext cx="459900" cy="459900"/>
          </a:xfrm>
          <a:prstGeom prst="ellipse">
            <a:avLst/>
          </a:prstGeom>
          <a:solidFill>
            <a:srgbClr val="FF0505">
              <a:alpha val="45830"/>
            </a:srgbClr>
          </a:solidFill>
          <a:ln>
            <a:noFill/>
          </a:ln>
        </p:spPr>
        <p:txBody>
          <a:bodyPr spcFirstLastPara="1" wrap="square" lIns="0" tIns="0" rIns="0" bIns="0" anchor="ctr" anchorCtr="0">
            <a:noAutofit/>
          </a:bodyPr>
          <a:lstStyle/>
          <a:p>
            <a:pPr algn="ctr"/>
            <a:r>
              <a:rPr lang="en-GB" sz="700" dirty="0">
                <a:solidFill>
                  <a:schemeClr val="lt1"/>
                </a:solidFill>
                <a:latin typeface="Open Sans Medium"/>
                <a:ea typeface="Open Sans Medium"/>
                <a:cs typeface="Open Sans Medium"/>
                <a:sym typeface="Open Sans Medium"/>
              </a:rPr>
              <a:t>IOM</a:t>
            </a:r>
            <a:endParaRPr sz="700" dirty="0">
              <a:solidFill>
                <a:schemeClr val="lt1"/>
              </a:solidFill>
              <a:latin typeface="Open Sans Medium"/>
              <a:ea typeface="Open Sans Medium"/>
              <a:cs typeface="Open Sans Medium"/>
              <a:sym typeface="Open Sans Medium"/>
            </a:endParaRPr>
          </a:p>
        </p:txBody>
      </p:sp>
      <p:grpSp>
        <p:nvGrpSpPr>
          <p:cNvPr id="4" name="Group 3">
            <a:extLst>
              <a:ext uri="{FF2B5EF4-FFF2-40B4-BE49-F238E27FC236}">
                <a16:creationId xmlns:a16="http://schemas.microsoft.com/office/drawing/2014/main" id="{209A9CAF-45CF-CA2F-0C72-A4A19BE861DD}"/>
              </a:ext>
            </a:extLst>
          </p:cNvPr>
          <p:cNvGrpSpPr/>
          <p:nvPr/>
        </p:nvGrpSpPr>
        <p:grpSpPr>
          <a:xfrm>
            <a:off x="2567510" y="476590"/>
            <a:ext cx="9119641" cy="1512210"/>
            <a:chOff x="-11011" y="476590"/>
            <a:chExt cx="9119641" cy="1512210"/>
          </a:xfrm>
        </p:grpSpPr>
        <p:sp>
          <p:nvSpPr>
            <p:cNvPr id="33" name="Google Shape;540;p28">
              <a:extLst>
                <a:ext uri="{FF2B5EF4-FFF2-40B4-BE49-F238E27FC236}">
                  <a16:creationId xmlns:a16="http://schemas.microsoft.com/office/drawing/2014/main" id="{D5AAE5FB-DF42-D714-7431-8682EAF96249}"/>
                </a:ext>
              </a:extLst>
            </p:cNvPr>
            <p:cNvSpPr txBox="1"/>
            <p:nvPr/>
          </p:nvSpPr>
          <p:spPr>
            <a:xfrm rot="16200000">
              <a:off x="-595816" y="1061395"/>
              <a:ext cx="1512210" cy="342600"/>
            </a:xfrm>
            <a:prstGeom prst="rect">
              <a:avLst/>
            </a:prstGeom>
            <a:solidFill>
              <a:schemeClr val="accent1">
                <a:lumMod val="75000"/>
              </a:schemeClr>
            </a:solidFill>
            <a:ln>
              <a:noFill/>
            </a:ln>
          </p:spPr>
          <p:txBody>
            <a:bodyPr spcFirstLastPara="1" wrap="square" lIns="36225" tIns="36225" rIns="36225" bIns="36225" anchor="ctr" anchorCtr="0">
              <a:noAutofit/>
            </a:bodyPr>
            <a:lstStyle/>
            <a:p>
              <a:pPr algn="ctr">
                <a:lnSpc>
                  <a:spcPct val="115000"/>
                </a:lnSpc>
              </a:pPr>
              <a:r>
                <a:rPr lang="en-GB" sz="1200" b="1">
                  <a:solidFill>
                    <a:srgbClr val="FFFFFF"/>
                  </a:solidFill>
                  <a:latin typeface="Open Sans"/>
                  <a:ea typeface="Open Sans"/>
                  <a:cs typeface="Open Sans"/>
                  <a:sym typeface="Open Sans"/>
                </a:rPr>
                <a:t>Outcomes</a:t>
              </a:r>
              <a:endParaRPr sz="1200" b="1">
                <a:solidFill>
                  <a:srgbClr val="FFFFFF"/>
                </a:solidFill>
                <a:latin typeface="Open Sans"/>
                <a:ea typeface="Open Sans"/>
                <a:cs typeface="Open Sans"/>
                <a:sym typeface="Open Sans"/>
              </a:endParaRPr>
            </a:p>
          </p:txBody>
        </p:sp>
        <p:sp>
          <p:nvSpPr>
            <p:cNvPr id="34" name="Google Shape;541;p28">
              <a:extLst>
                <a:ext uri="{FF2B5EF4-FFF2-40B4-BE49-F238E27FC236}">
                  <a16:creationId xmlns:a16="http://schemas.microsoft.com/office/drawing/2014/main" id="{6B3DE1EA-6FA3-5F75-D780-A0C79E216E5B}"/>
                </a:ext>
              </a:extLst>
            </p:cNvPr>
            <p:cNvSpPr txBox="1"/>
            <p:nvPr/>
          </p:nvSpPr>
          <p:spPr>
            <a:xfrm>
              <a:off x="3851900" y="476590"/>
              <a:ext cx="5256730" cy="720100"/>
            </a:xfrm>
            <a:prstGeom prst="rect">
              <a:avLst/>
            </a:prstGeom>
            <a:solidFill>
              <a:schemeClr val="accent1">
                <a:lumMod val="75000"/>
              </a:schemeClr>
            </a:solidFill>
            <a:ln>
              <a:noFill/>
            </a:ln>
          </p:spPr>
          <p:txBody>
            <a:bodyPr spcFirstLastPara="1" wrap="square" lIns="36225" tIns="36225" rIns="36225" bIns="36225" anchor="ctr" anchorCtr="0">
              <a:noAutofit/>
            </a:bodyPr>
            <a:lstStyle/>
            <a:p>
              <a:pPr algn="ctr">
                <a:lnSpc>
                  <a:spcPct val="115000"/>
                </a:lnSpc>
              </a:pPr>
              <a:r>
                <a:rPr lang="en-GB" sz="800" dirty="0">
                  <a:solidFill>
                    <a:srgbClr val="FFFFFF"/>
                  </a:solidFill>
                  <a:latin typeface="Open Sans"/>
                  <a:ea typeface="Open Sans"/>
                  <a:cs typeface="Open Sans"/>
                  <a:sym typeface="Open Sans"/>
                </a:rPr>
                <a:t>Innovative, integrated and people-centred </a:t>
              </a:r>
              <a:r>
                <a:rPr lang="en-GB" sz="800" b="1" dirty="0">
                  <a:solidFill>
                    <a:srgbClr val="FFFFFF"/>
                  </a:solidFill>
                  <a:latin typeface="Open Sans"/>
                  <a:ea typeface="Open Sans"/>
                  <a:cs typeface="Open Sans"/>
                  <a:sym typeface="Open Sans"/>
                </a:rPr>
                <a:t>solutions are scaled-up </a:t>
              </a:r>
              <a:r>
                <a:rPr lang="en-GB" sz="800" dirty="0">
                  <a:solidFill>
                    <a:srgbClr val="FFFFFF"/>
                  </a:solidFill>
                  <a:latin typeface="Open Sans"/>
                  <a:ea typeface="Open Sans"/>
                  <a:cs typeface="Open Sans"/>
                  <a:sym typeface="Open Sans"/>
                </a:rPr>
                <a:t>to respond to migration and displacement challenges and opportunities in urban areas through area-based approaches.</a:t>
              </a:r>
              <a:endParaRPr sz="800" dirty="0">
                <a:solidFill>
                  <a:srgbClr val="FFFFFF"/>
                </a:solidFill>
                <a:latin typeface="Open Sans"/>
                <a:ea typeface="Open Sans"/>
                <a:cs typeface="Open Sans"/>
                <a:sym typeface="Open Sans"/>
              </a:endParaRPr>
            </a:p>
          </p:txBody>
        </p:sp>
        <p:sp>
          <p:nvSpPr>
            <p:cNvPr id="38" name="Google Shape;545;p28">
              <a:extLst>
                <a:ext uri="{FF2B5EF4-FFF2-40B4-BE49-F238E27FC236}">
                  <a16:creationId xmlns:a16="http://schemas.microsoft.com/office/drawing/2014/main" id="{7BB9B6BA-9778-2D70-8212-C723BD8098D9}"/>
                </a:ext>
              </a:extLst>
            </p:cNvPr>
            <p:cNvSpPr txBox="1"/>
            <p:nvPr/>
          </p:nvSpPr>
          <p:spPr>
            <a:xfrm>
              <a:off x="467430" y="476591"/>
              <a:ext cx="3240450" cy="720099"/>
            </a:xfrm>
            <a:prstGeom prst="rect">
              <a:avLst/>
            </a:prstGeom>
            <a:solidFill>
              <a:schemeClr val="accent1">
                <a:lumMod val="75000"/>
              </a:schemeClr>
            </a:solidFill>
            <a:ln>
              <a:noFill/>
            </a:ln>
          </p:spPr>
          <p:txBody>
            <a:bodyPr spcFirstLastPara="1" wrap="square" lIns="36225" tIns="36225" rIns="36225" bIns="36225" anchor="ctr" anchorCtr="0">
              <a:noAutofit/>
            </a:bodyPr>
            <a:lstStyle/>
            <a:p>
              <a:pPr algn="ctr">
                <a:lnSpc>
                  <a:spcPct val="115000"/>
                </a:lnSpc>
              </a:pPr>
              <a:r>
                <a:rPr lang="en-GB" sz="800" b="1" dirty="0">
                  <a:solidFill>
                    <a:srgbClr val="FFFFFF"/>
                  </a:solidFill>
                  <a:latin typeface="Open Sans"/>
                  <a:ea typeface="Open Sans"/>
                  <a:cs typeface="Open Sans"/>
                  <a:sym typeface="Open Sans"/>
                </a:rPr>
                <a:t>Improved</a:t>
              </a:r>
              <a:r>
                <a:rPr lang="en-GB" sz="800" dirty="0">
                  <a:solidFill>
                    <a:srgbClr val="FFFFFF"/>
                  </a:solidFill>
                  <a:latin typeface="Open Sans"/>
                  <a:ea typeface="Open Sans"/>
                  <a:cs typeface="Open Sans"/>
                  <a:sym typeface="Open Sans"/>
                </a:rPr>
                <a:t> knowledge, data, normative </a:t>
              </a:r>
              <a:r>
                <a:rPr lang="en-GB" sz="800" b="1" dirty="0">
                  <a:solidFill>
                    <a:srgbClr val="FFFFFF"/>
                  </a:solidFill>
                  <a:latin typeface="Open Sans"/>
                  <a:ea typeface="Open Sans"/>
                  <a:cs typeface="Open Sans"/>
                  <a:sym typeface="Open Sans"/>
                </a:rPr>
                <a:t>frameworks, and tools </a:t>
              </a:r>
              <a:r>
                <a:rPr lang="en-GB" sz="800" dirty="0">
                  <a:solidFill>
                    <a:srgbClr val="FFFFFF"/>
                  </a:solidFill>
                  <a:latin typeface="Open Sans"/>
                  <a:ea typeface="Open Sans"/>
                  <a:cs typeface="Open Sans"/>
                  <a:sym typeface="Open Sans"/>
                </a:rPr>
                <a:t>inform integrated and inclusive solutions for urban migrants, internally displaced persons, and their host communities.</a:t>
              </a:r>
              <a:endParaRPr sz="800" dirty="0">
                <a:solidFill>
                  <a:srgbClr val="FFFFFF"/>
                </a:solidFill>
                <a:latin typeface="Open Sans"/>
                <a:ea typeface="Open Sans"/>
                <a:cs typeface="Open Sans"/>
                <a:sym typeface="Open Sans"/>
              </a:endParaRPr>
            </a:p>
          </p:txBody>
        </p:sp>
      </p:grpSp>
      <p:grpSp>
        <p:nvGrpSpPr>
          <p:cNvPr id="5" name="Group 4">
            <a:extLst>
              <a:ext uri="{FF2B5EF4-FFF2-40B4-BE49-F238E27FC236}">
                <a16:creationId xmlns:a16="http://schemas.microsoft.com/office/drawing/2014/main" id="{DC12488D-C7F0-2579-84A1-92B4353346BF}"/>
              </a:ext>
            </a:extLst>
          </p:cNvPr>
          <p:cNvGrpSpPr/>
          <p:nvPr/>
        </p:nvGrpSpPr>
        <p:grpSpPr>
          <a:xfrm>
            <a:off x="3045952" y="1268700"/>
            <a:ext cx="8641199" cy="720100"/>
            <a:chOff x="467431" y="1268700"/>
            <a:chExt cx="8641199" cy="720100"/>
          </a:xfrm>
        </p:grpSpPr>
        <p:sp>
          <p:nvSpPr>
            <p:cNvPr id="36" name="Google Shape;543;p28">
              <a:extLst>
                <a:ext uri="{FF2B5EF4-FFF2-40B4-BE49-F238E27FC236}">
                  <a16:creationId xmlns:a16="http://schemas.microsoft.com/office/drawing/2014/main" id="{1D4E94B1-48A5-1B3D-607C-9904EEC21039}"/>
                </a:ext>
              </a:extLst>
            </p:cNvPr>
            <p:cNvSpPr txBox="1"/>
            <p:nvPr/>
          </p:nvSpPr>
          <p:spPr>
            <a:xfrm>
              <a:off x="467431" y="1268700"/>
              <a:ext cx="2304320" cy="720100"/>
            </a:xfrm>
            <a:prstGeom prst="rect">
              <a:avLst/>
            </a:prstGeom>
            <a:solidFill>
              <a:schemeClr val="accent1">
                <a:lumMod val="75000"/>
              </a:schemeClr>
            </a:solidFill>
            <a:ln>
              <a:noFill/>
            </a:ln>
          </p:spPr>
          <p:txBody>
            <a:bodyPr spcFirstLastPara="1" wrap="square" lIns="36225" tIns="36225" rIns="36225" bIns="36225" anchor="ctr" anchorCtr="0">
              <a:noAutofit/>
            </a:bodyPr>
            <a:lstStyle/>
            <a:p>
              <a:pPr algn="ctr">
                <a:lnSpc>
                  <a:spcPct val="115000"/>
                </a:lnSpc>
              </a:pPr>
              <a:r>
                <a:rPr lang="en-GB" sz="800" dirty="0">
                  <a:solidFill>
                    <a:srgbClr val="FFFFFF"/>
                  </a:solidFill>
                  <a:latin typeface="Open Sans"/>
                  <a:ea typeface="Open Sans"/>
                  <a:cs typeface="Open Sans"/>
                  <a:sym typeface="Open Sans"/>
                </a:rPr>
                <a:t>Improved </a:t>
              </a:r>
              <a:r>
                <a:rPr lang="en-GB" sz="800" b="1" dirty="0">
                  <a:solidFill>
                    <a:srgbClr val="FFFFFF"/>
                  </a:solidFill>
                  <a:latin typeface="Open Sans"/>
                  <a:ea typeface="Open Sans"/>
                  <a:cs typeface="Open Sans"/>
                  <a:sym typeface="Open Sans"/>
                </a:rPr>
                <a:t>capabilities</a:t>
              </a:r>
              <a:r>
                <a:rPr lang="en-GB" sz="800" dirty="0">
                  <a:solidFill>
                    <a:srgbClr val="FFFFFF"/>
                  </a:solidFill>
                  <a:latin typeface="Open Sans"/>
                  <a:ea typeface="Open Sans"/>
                  <a:cs typeface="Open Sans"/>
                  <a:sym typeface="Open Sans"/>
                </a:rPr>
                <a:t> at all levels of government</a:t>
              </a:r>
            </a:p>
            <a:p>
              <a:pPr algn="ctr">
                <a:lnSpc>
                  <a:spcPct val="115000"/>
                </a:lnSpc>
              </a:pPr>
              <a:r>
                <a:rPr lang="en-GB" sz="800" dirty="0">
                  <a:solidFill>
                    <a:srgbClr val="FFFFFF"/>
                  </a:solidFill>
                  <a:latin typeface="Open Sans"/>
                  <a:ea typeface="Open Sans"/>
                  <a:cs typeface="Open Sans"/>
                  <a:sym typeface="Open Sans"/>
                </a:rPr>
                <a:t>Support the mainstreaming of displacement in National Urban Policies</a:t>
              </a:r>
            </a:p>
            <a:p>
              <a:pPr algn="ctr">
                <a:lnSpc>
                  <a:spcPct val="115000"/>
                </a:lnSpc>
              </a:pPr>
              <a:endParaRPr lang="en-CA" sz="800" dirty="0">
                <a:solidFill>
                  <a:srgbClr val="FFFFFF"/>
                </a:solidFill>
                <a:latin typeface="Open Sans"/>
                <a:ea typeface="Open Sans"/>
                <a:cs typeface="Open Sans"/>
                <a:sym typeface="Open Sans"/>
              </a:endParaRPr>
            </a:p>
          </p:txBody>
        </p:sp>
        <p:sp>
          <p:nvSpPr>
            <p:cNvPr id="37" name="Google Shape;544;p28">
              <a:extLst>
                <a:ext uri="{FF2B5EF4-FFF2-40B4-BE49-F238E27FC236}">
                  <a16:creationId xmlns:a16="http://schemas.microsoft.com/office/drawing/2014/main" id="{4615FC1B-24DC-63A7-7363-5D00868D6151}"/>
                </a:ext>
              </a:extLst>
            </p:cNvPr>
            <p:cNvSpPr txBox="1"/>
            <p:nvPr/>
          </p:nvSpPr>
          <p:spPr>
            <a:xfrm>
              <a:off x="2843760" y="1268700"/>
              <a:ext cx="864120" cy="720100"/>
            </a:xfrm>
            <a:prstGeom prst="rect">
              <a:avLst/>
            </a:prstGeom>
            <a:solidFill>
              <a:schemeClr val="accent1">
                <a:lumMod val="75000"/>
              </a:schemeClr>
            </a:solidFill>
            <a:ln>
              <a:noFill/>
            </a:ln>
          </p:spPr>
          <p:txBody>
            <a:bodyPr spcFirstLastPara="1" wrap="square" lIns="36225" tIns="36225" rIns="36225" bIns="36225" anchor="ctr" anchorCtr="0">
              <a:noAutofit/>
            </a:bodyPr>
            <a:lstStyle/>
            <a:p>
              <a:pPr algn="ctr">
                <a:lnSpc>
                  <a:spcPct val="115000"/>
                </a:lnSpc>
              </a:pPr>
              <a:r>
                <a:rPr lang="en-GB" sz="800" dirty="0">
                  <a:solidFill>
                    <a:srgbClr val="FFFFFF"/>
                  </a:solidFill>
                  <a:latin typeface="Open Sans"/>
                  <a:ea typeface="Open Sans"/>
                  <a:cs typeface="Open Sans"/>
                  <a:sym typeface="Open Sans"/>
                </a:rPr>
                <a:t>Frameworks guiding long-term investment established</a:t>
              </a:r>
              <a:endParaRPr sz="800" dirty="0">
                <a:solidFill>
                  <a:srgbClr val="FFFFFF"/>
                </a:solidFill>
                <a:latin typeface="Open Sans"/>
                <a:ea typeface="Open Sans"/>
                <a:cs typeface="Open Sans"/>
                <a:sym typeface="Open Sans"/>
              </a:endParaRPr>
            </a:p>
          </p:txBody>
        </p:sp>
        <p:sp>
          <p:nvSpPr>
            <p:cNvPr id="39" name="Google Shape;546;p28">
              <a:extLst>
                <a:ext uri="{FF2B5EF4-FFF2-40B4-BE49-F238E27FC236}">
                  <a16:creationId xmlns:a16="http://schemas.microsoft.com/office/drawing/2014/main" id="{31C8376E-D61D-ABDE-B2E0-903E83300AF2}"/>
                </a:ext>
              </a:extLst>
            </p:cNvPr>
            <p:cNvSpPr txBox="1"/>
            <p:nvPr/>
          </p:nvSpPr>
          <p:spPr>
            <a:xfrm>
              <a:off x="5436120" y="1268700"/>
              <a:ext cx="3672510" cy="720100"/>
            </a:xfrm>
            <a:prstGeom prst="rect">
              <a:avLst/>
            </a:prstGeom>
            <a:solidFill>
              <a:schemeClr val="accent1">
                <a:lumMod val="75000"/>
              </a:schemeClr>
            </a:solidFill>
            <a:ln>
              <a:noFill/>
            </a:ln>
          </p:spPr>
          <p:txBody>
            <a:bodyPr spcFirstLastPara="1" wrap="square" lIns="0" tIns="36225" rIns="0" bIns="36225" anchor="ctr" anchorCtr="0">
              <a:noAutofit/>
            </a:bodyPr>
            <a:lstStyle/>
            <a:p>
              <a:pPr algn="ctr">
                <a:lnSpc>
                  <a:spcPct val="115000"/>
                </a:lnSpc>
              </a:pPr>
              <a:r>
                <a:rPr lang="en-GB" sz="800" dirty="0">
                  <a:solidFill>
                    <a:srgbClr val="FFFFFF"/>
                  </a:solidFill>
                  <a:latin typeface="Open Sans"/>
                  <a:ea typeface="Open Sans"/>
                  <a:cs typeface="Open Sans"/>
                  <a:sym typeface="Open Sans"/>
                </a:rPr>
                <a:t>Adequate, inclusive, sustainable, affordable </a:t>
              </a:r>
              <a:r>
                <a:rPr lang="en-GB" sz="800" b="1" dirty="0">
                  <a:solidFill>
                    <a:srgbClr val="FFFFFF"/>
                  </a:solidFill>
                  <a:latin typeface="Open Sans"/>
                  <a:ea typeface="Open Sans"/>
                  <a:cs typeface="Open Sans"/>
                  <a:sym typeface="Open Sans"/>
                </a:rPr>
                <a:t>housing solutions</a:t>
              </a:r>
              <a:r>
                <a:rPr lang="en-GB" sz="800" dirty="0">
                  <a:solidFill>
                    <a:srgbClr val="FFFFFF"/>
                  </a:solidFill>
                  <a:latin typeface="Open Sans"/>
                  <a:ea typeface="Open Sans"/>
                  <a:cs typeface="Open Sans"/>
                  <a:sym typeface="Open Sans"/>
                </a:rPr>
                <a:t> are enabled</a:t>
              </a:r>
              <a:endParaRPr sz="800" dirty="0">
                <a:solidFill>
                  <a:srgbClr val="FFFFFF"/>
                </a:solidFill>
                <a:latin typeface="Open Sans"/>
                <a:ea typeface="Open Sans"/>
                <a:cs typeface="Open Sans"/>
                <a:sym typeface="Open Sans"/>
              </a:endParaRPr>
            </a:p>
          </p:txBody>
        </p:sp>
        <p:sp>
          <p:nvSpPr>
            <p:cNvPr id="158" name="Google Shape;544;p28">
              <a:extLst>
                <a:ext uri="{FF2B5EF4-FFF2-40B4-BE49-F238E27FC236}">
                  <a16:creationId xmlns:a16="http://schemas.microsoft.com/office/drawing/2014/main" id="{491CA842-31A9-9774-F5F7-16C408830F24}"/>
                </a:ext>
              </a:extLst>
            </p:cNvPr>
            <p:cNvSpPr txBox="1"/>
            <p:nvPr/>
          </p:nvSpPr>
          <p:spPr>
            <a:xfrm>
              <a:off x="3851899" y="1268700"/>
              <a:ext cx="1487917" cy="720100"/>
            </a:xfrm>
            <a:prstGeom prst="rect">
              <a:avLst/>
            </a:prstGeom>
            <a:solidFill>
              <a:schemeClr val="accent1">
                <a:lumMod val="75000"/>
              </a:schemeClr>
            </a:solidFill>
            <a:ln>
              <a:noFill/>
            </a:ln>
          </p:spPr>
          <p:txBody>
            <a:bodyPr spcFirstLastPara="1" wrap="square" lIns="36225" tIns="36225" rIns="36225" bIns="36225" anchor="ctr" anchorCtr="0">
              <a:noAutofit/>
            </a:bodyPr>
            <a:lstStyle/>
            <a:p>
              <a:pPr algn="ctr">
                <a:lnSpc>
                  <a:spcPct val="115000"/>
                </a:lnSpc>
              </a:pPr>
              <a:r>
                <a:rPr lang="en-GB" sz="800" dirty="0">
                  <a:solidFill>
                    <a:srgbClr val="FFFFFF"/>
                  </a:solidFill>
                  <a:latin typeface="Open Sans"/>
                  <a:ea typeface="Open Sans"/>
                  <a:cs typeface="Open Sans"/>
                  <a:sym typeface="Open Sans"/>
                </a:rPr>
                <a:t>Inclusive strategies addressing displacement and growth developed</a:t>
              </a:r>
              <a:endParaRPr sz="800" dirty="0">
                <a:solidFill>
                  <a:srgbClr val="FFFFFF"/>
                </a:solidFill>
                <a:latin typeface="Open Sans"/>
                <a:ea typeface="Open Sans"/>
                <a:cs typeface="Open Sans"/>
                <a:sym typeface="Open Sans"/>
              </a:endParaRPr>
            </a:p>
          </p:txBody>
        </p:sp>
      </p:grpSp>
      <p:grpSp>
        <p:nvGrpSpPr>
          <p:cNvPr id="2" name="Group 1">
            <a:extLst>
              <a:ext uri="{FF2B5EF4-FFF2-40B4-BE49-F238E27FC236}">
                <a16:creationId xmlns:a16="http://schemas.microsoft.com/office/drawing/2014/main" id="{2830AAAA-D8F5-80EE-F6D9-CEA6B5C98BF5}"/>
              </a:ext>
            </a:extLst>
          </p:cNvPr>
          <p:cNvGrpSpPr/>
          <p:nvPr/>
        </p:nvGrpSpPr>
        <p:grpSpPr>
          <a:xfrm>
            <a:off x="2566748" y="2060408"/>
            <a:ext cx="9121110" cy="871225"/>
            <a:chOff x="-11772" y="2060407"/>
            <a:chExt cx="9121110" cy="871225"/>
          </a:xfrm>
        </p:grpSpPr>
        <p:sp>
          <p:nvSpPr>
            <p:cNvPr id="11" name="Google Shape;518;p28">
              <a:extLst>
                <a:ext uri="{FF2B5EF4-FFF2-40B4-BE49-F238E27FC236}">
                  <a16:creationId xmlns:a16="http://schemas.microsoft.com/office/drawing/2014/main" id="{655972C5-861D-546D-C57F-8583DDA0E126}"/>
                </a:ext>
              </a:extLst>
            </p:cNvPr>
            <p:cNvSpPr txBox="1"/>
            <p:nvPr/>
          </p:nvSpPr>
          <p:spPr>
            <a:xfrm rot="16200000">
              <a:off x="-275883" y="2324921"/>
              <a:ext cx="870822" cy="342600"/>
            </a:xfrm>
            <a:prstGeom prst="rect">
              <a:avLst/>
            </a:prstGeom>
            <a:solidFill>
              <a:srgbClr val="00B2E2">
                <a:alpha val="86509"/>
              </a:srgbClr>
            </a:solidFill>
            <a:ln>
              <a:noFill/>
            </a:ln>
          </p:spPr>
          <p:txBody>
            <a:bodyPr spcFirstLastPara="1" wrap="square" lIns="36225" tIns="36225" rIns="36225" bIns="36225" anchor="ctr" anchorCtr="0">
              <a:noAutofit/>
            </a:bodyPr>
            <a:lstStyle/>
            <a:p>
              <a:pPr algn="ctr">
                <a:lnSpc>
                  <a:spcPct val="115000"/>
                </a:lnSpc>
              </a:pPr>
              <a:r>
                <a:rPr lang="en-GB" sz="800" b="1" dirty="0">
                  <a:solidFill>
                    <a:srgbClr val="FFFFFF"/>
                  </a:solidFill>
                  <a:latin typeface="Open Sans"/>
                  <a:ea typeface="Open Sans"/>
                  <a:cs typeface="Open Sans"/>
                  <a:sym typeface="Open Sans"/>
                </a:rPr>
                <a:t>Outputs</a:t>
              </a:r>
              <a:endParaRPr sz="800" b="1" dirty="0">
                <a:solidFill>
                  <a:srgbClr val="FFFFFF"/>
                </a:solidFill>
                <a:latin typeface="Open Sans"/>
                <a:ea typeface="Open Sans"/>
                <a:cs typeface="Open Sans"/>
                <a:sym typeface="Open Sans"/>
              </a:endParaRPr>
            </a:p>
          </p:txBody>
        </p:sp>
        <p:sp>
          <p:nvSpPr>
            <p:cNvPr id="12" name="Google Shape;519;p28">
              <a:extLst>
                <a:ext uri="{FF2B5EF4-FFF2-40B4-BE49-F238E27FC236}">
                  <a16:creationId xmlns:a16="http://schemas.microsoft.com/office/drawing/2014/main" id="{2A8C6B5B-A17E-BC6F-5634-9C0D411E4101}"/>
                </a:ext>
              </a:extLst>
            </p:cNvPr>
            <p:cNvSpPr txBox="1"/>
            <p:nvPr/>
          </p:nvSpPr>
          <p:spPr>
            <a:xfrm>
              <a:off x="1259540" y="2060407"/>
              <a:ext cx="720100" cy="864524"/>
            </a:xfrm>
            <a:prstGeom prst="rect">
              <a:avLst/>
            </a:prstGeom>
            <a:solidFill>
              <a:srgbClr val="00B2E2">
                <a:alpha val="86509"/>
              </a:srgbClr>
            </a:solidFill>
            <a:ln>
              <a:noFill/>
            </a:ln>
          </p:spPr>
          <p:txBody>
            <a:bodyPr spcFirstLastPara="1" wrap="square" lIns="0" tIns="36225" rIns="0" bIns="36225" anchor="ctr" anchorCtr="0">
              <a:noAutofit/>
            </a:bodyPr>
            <a:lstStyle/>
            <a:p>
              <a:pPr algn="ctr">
                <a:lnSpc>
                  <a:spcPct val="115000"/>
                </a:lnSpc>
              </a:pPr>
              <a:r>
                <a:rPr lang="en-GB" sz="800" dirty="0">
                  <a:solidFill>
                    <a:srgbClr val="FFFFFF"/>
                  </a:solidFill>
                  <a:latin typeface="Open Sans"/>
                  <a:ea typeface="Open Sans"/>
                  <a:cs typeface="Open Sans"/>
                  <a:sym typeface="Open Sans"/>
                </a:rPr>
                <a:t>Policy and Regulatory Frameworks strengthened</a:t>
              </a:r>
              <a:endParaRPr sz="800" dirty="0">
                <a:solidFill>
                  <a:srgbClr val="FFFFFF"/>
                </a:solidFill>
                <a:latin typeface="Open Sans"/>
                <a:ea typeface="Open Sans"/>
                <a:cs typeface="Open Sans"/>
                <a:sym typeface="Open Sans"/>
              </a:endParaRPr>
            </a:p>
          </p:txBody>
        </p:sp>
        <p:sp>
          <p:nvSpPr>
            <p:cNvPr id="13" name="Google Shape;520;p28">
              <a:extLst>
                <a:ext uri="{FF2B5EF4-FFF2-40B4-BE49-F238E27FC236}">
                  <a16:creationId xmlns:a16="http://schemas.microsoft.com/office/drawing/2014/main" id="{286B65C7-2C6B-4ED1-E57E-62A194F4FC44}"/>
                </a:ext>
              </a:extLst>
            </p:cNvPr>
            <p:cNvSpPr txBox="1"/>
            <p:nvPr/>
          </p:nvSpPr>
          <p:spPr>
            <a:xfrm>
              <a:off x="2843760" y="2060407"/>
              <a:ext cx="864120" cy="864524"/>
            </a:xfrm>
            <a:prstGeom prst="rect">
              <a:avLst/>
            </a:prstGeom>
            <a:solidFill>
              <a:srgbClr val="00B2E2">
                <a:alpha val="86509"/>
              </a:srgbClr>
            </a:solidFill>
            <a:ln>
              <a:noFill/>
            </a:ln>
          </p:spPr>
          <p:txBody>
            <a:bodyPr spcFirstLastPara="1" wrap="square" lIns="0" tIns="36225" rIns="0" bIns="36225" anchor="ctr" anchorCtr="0">
              <a:noAutofit/>
            </a:bodyPr>
            <a:lstStyle/>
            <a:p>
              <a:pPr algn="ctr">
                <a:lnSpc>
                  <a:spcPct val="115000"/>
                </a:lnSpc>
              </a:pPr>
              <a:r>
                <a:rPr lang="en-GB" sz="800" dirty="0">
                  <a:solidFill>
                    <a:srgbClr val="FFFFFF"/>
                  </a:solidFill>
                  <a:latin typeface="Open Sans"/>
                  <a:ea typeface="Open Sans"/>
                  <a:cs typeface="Open Sans"/>
                  <a:sym typeface="Open Sans"/>
                </a:rPr>
                <a:t>Resources mobilised supporting local governments</a:t>
              </a:r>
              <a:endParaRPr sz="800" dirty="0">
                <a:solidFill>
                  <a:srgbClr val="FFFFFF"/>
                </a:solidFill>
                <a:latin typeface="Open Sans"/>
                <a:ea typeface="Open Sans"/>
                <a:cs typeface="Open Sans"/>
                <a:sym typeface="Open Sans"/>
              </a:endParaRPr>
            </a:p>
          </p:txBody>
        </p:sp>
        <p:sp>
          <p:nvSpPr>
            <p:cNvPr id="14" name="Google Shape;521;p28">
              <a:extLst>
                <a:ext uri="{FF2B5EF4-FFF2-40B4-BE49-F238E27FC236}">
                  <a16:creationId xmlns:a16="http://schemas.microsoft.com/office/drawing/2014/main" id="{77CB6C5F-EE46-4E3F-F548-BCC2D5E0C0B8}"/>
                </a:ext>
              </a:extLst>
            </p:cNvPr>
            <p:cNvSpPr txBox="1"/>
            <p:nvPr/>
          </p:nvSpPr>
          <p:spPr>
            <a:xfrm>
              <a:off x="467430" y="2060810"/>
              <a:ext cx="720100" cy="863210"/>
            </a:xfrm>
            <a:prstGeom prst="rect">
              <a:avLst/>
            </a:prstGeom>
            <a:solidFill>
              <a:srgbClr val="00B2E2">
                <a:alpha val="86509"/>
              </a:srgbClr>
            </a:solidFill>
            <a:ln>
              <a:noFill/>
            </a:ln>
          </p:spPr>
          <p:txBody>
            <a:bodyPr spcFirstLastPara="1" wrap="square" lIns="36225" tIns="36225" rIns="36225" bIns="36225" anchor="ctr" anchorCtr="0">
              <a:noAutofit/>
            </a:bodyPr>
            <a:lstStyle/>
            <a:p>
              <a:pPr algn="ctr">
                <a:lnSpc>
                  <a:spcPct val="115000"/>
                </a:lnSpc>
              </a:pPr>
              <a:r>
                <a:rPr lang="en-GB" sz="800" dirty="0">
                  <a:solidFill>
                    <a:srgbClr val="FFFFFF"/>
                  </a:solidFill>
                  <a:latin typeface="Open Sans"/>
                  <a:ea typeface="Open Sans"/>
                  <a:cs typeface="Open Sans"/>
                  <a:sym typeface="Open Sans"/>
                </a:rPr>
                <a:t>Knowledge base extended and applied</a:t>
              </a:r>
              <a:endParaRPr sz="800" dirty="0">
                <a:solidFill>
                  <a:srgbClr val="FFFFFF"/>
                </a:solidFill>
                <a:latin typeface="Open Sans"/>
                <a:ea typeface="Open Sans"/>
                <a:cs typeface="Open Sans"/>
                <a:sym typeface="Open Sans"/>
              </a:endParaRPr>
            </a:p>
          </p:txBody>
        </p:sp>
        <p:sp>
          <p:nvSpPr>
            <p:cNvPr id="15" name="Google Shape;522;p28">
              <a:extLst>
                <a:ext uri="{FF2B5EF4-FFF2-40B4-BE49-F238E27FC236}">
                  <a16:creationId xmlns:a16="http://schemas.microsoft.com/office/drawing/2014/main" id="{5A273035-D766-4B5F-AE97-A20063D86F9E}"/>
                </a:ext>
              </a:extLst>
            </p:cNvPr>
            <p:cNvSpPr txBox="1"/>
            <p:nvPr/>
          </p:nvSpPr>
          <p:spPr>
            <a:xfrm>
              <a:off x="7308380" y="2060811"/>
              <a:ext cx="864120" cy="864524"/>
            </a:xfrm>
            <a:prstGeom prst="rect">
              <a:avLst/>
            </a:prstGeom>
            <a:solidFill>
              <a:srgbClr val="00B2E2">
                <a:alpha val="86509"/>
              </a:srgbClr>
            </a:solidFill>
            <a:ln>
              <a:noFill/>
            </a:ln>
          </p:spPr>
          <p:txBody>
            <a:bodyPr spcFirstLastPara="1" wrap="square" lIns="36225" tIns="36225" rIns="36225" bIns="36225" anchor="ctr" anchorCtr="0">
              <a:noAutofit/>
            </a:bodyPr>
            <a:lstStyle/>
            <a:p>
              <a:pPr algn="ctr">
                <a:lnSpc>
                  <a:spcPct val="115000"/>
                </a:lnSpc>
              </a:pPr>
              <a:r>
                <a:rPr lang="en-GB" sz="800" dirty="0">
                  <a:solidFill>
                    <a:srgbClr val="FFFFFF"/>
                  </a:solidFill>
                  <a:latin typeface="Open Sans"/>
                  <a:ea typeface="Open Sans"/>
                  <a:cs typeface="Open Sans"/>
                  <a:sym typeface="Open Sans"/>
                </a:rPr>
                <a:t>Sustainable, incremental housing models scaled-up</a:t>
              </a:r>
              <a:endParaRPr sz="800" dirty="0">
                <a:solidFill>
                  <a:srgbClr val="FFFFFF"/>
                </a:solidFill>
                <a:latin typeface="Open Sans"/>
                <a:ea typeface="Open Sans"/>
                <a:cs typeface="Open Sans"/>
                <a:sym typeface="Open Sans"/>
              </a:endParaRPr>
            </a:p>
          </p:txBody>
        </p:sp>
        <p:sp>
          <p:nvSpPr>
            <p:cNvPr id="17" name="Google Shape;524;p28">
              <a:extLst>
                <a:ext uri="{FF2B5EF4-FFF2-40B4-BE49-F238E27FC236}">
                  <a16:creationId xmlns:a16="http://schemas.microsoft.com/office/drawing/2014/main" id="{C53CE6E5-F0A8-5A91-7E9E-BCC3621BD12A}"/>
                </a:ext>
              </a:extLst>
            </p:cNvPr>
            <p:cNvSpPr txBox="1"/>
            <p:nvPr/>
          </p:nvSpPr>
          <p:spPr>
            <a:xfrm>
              <a:off x="8245219" y="2060811"/>
              <a:ext cx="864119" cy="864524"/>
            </a:xfrm>
            <a:prstGeom prst="rect">
              <a:avLst/>
            </a:prstGeom>
            <a:solidFill>
              <a:srgbClr val="00B2E2">
                <a:alpha val="86509"/>
              </a:srgbClr>
            </a:solidFill>
            <a:ln>
              <a:noFill/>
            </a:ln>
          </p:spPr>
          <p:txBody>
            <a:bodyPr spcFirstLastPara="1" wrap="square" lIns="0" tIns="36225" rIns="0" bIns="36225" anchor="ctr" anchorCtr="0">
              <a:noAutofit/>
            </a:bodyPr>
            <a:lstStyle/>
            <a:p>
              <a:pPr algn="ctr">
                <a:lnSpc>
                  <a:spcPct val="115000"/>
                </a:lnSpc>
              </a:pPr>
              <a:r>
                <a:rPr lang="en-GB" sz="800" dirty="0">
                  <a:solidFill>
                    <a:srgbClr val="FFFFFF"/>
                  </a:solidFill>
                  <a:latin typeface="Open Sans"/>
                  <a:ea typeface="Open Sans"/>
                  <a:cs typeface="Open Sans"/>
                  <a:sym typeface="Open Sans"/>
                </a:rPr>
                <a:t>Improved community environment / access to public services*</a:t>
              </a:r>
              <a:endParaRPr sz="800" dirty="0">
                <a:solidFill>
                  <a:srgbClr val="FFFFFF"/>
                </a:solidFill>
                <a:latin typeface="Open Sans"/>
                <a:ea typeface="Open Sans"/>
                <a:cs typeface="Open Sans"/>
                <a:sym typeface="Open Sans"/>
              </a:endParaRPr>
            </a:p>
          </p:txBody>
        </p:sp>
        <p:sp>
          <p:nvSpPr>
            <p:cNvPr id="23" name="Google Shape;530;p28">
              <a:extLst>
                <a:ext uri="{FF2B5EF4-FFF2-40B4-BE49-F238E27FC236}">
                  <a16:creationId xmlns:a16="http://schemas.microsoft.com/office/drawing/2014/main" id="{5ADE613E-67D0-7D2D-4309-C88D117FDACD}"/>
                </a:ext>
              </a:extLst>
            </p:cNvPr>
            <p:cNvSpPr txBox="1"/>
            <p:nvPr/>
          </p:nvSpPr>
          <p:spPr>
            <a:xfrm>
              <a:off x="5436120" y="2061428"/>
              <a:ext cx="864120" cy="864524"/>
            </a:xfrm>
            <a:prstGeom prst="rect">
              <a:avLst/>
            </a:prstGeom>
            <a:solidFill>
              <a:srgbClr val="00B2E2">
                <a:alpha val="86509"/>
              </a:srgbClr>
            </a:solidFill>
            <a:ln>
              <a:noFill/>
            </a:ln>
          </p:spPr>
          <p:txBody>
            <a:bodyPr spcFirstLastPara="1" wrap="square" lIns="0" tIns="36225" rIns="0" bIns="36225" anchor="ctr" anchorCtr="0">
              <a:noAutofit/>
            </a:bodyPr>
            <a:lstStyle/>
            <a:p>
              <a:pPr algn="ctr">
                <a:lnSpc>
                  <a:spcPct val="115000"/>
                </a:lnSpc>
              </a:pPr>
              <a:r>
                <a:rPr lang="en-GB" sz="800" dirty="0">
                  <a:solidFill>
                    <a:srgbClr val="FFFFFF"/>
                  </a:solidFill>
                  <a:latin typeface="Open Sans"/>
                  <a:ea typeface="Open Sans"/>
                  <a:cs typeface="Open Sans"/>
                  <a:sym typeface="Open Sans"/>
                </a:rPr>
                <a:t>Improved tenure security</a:t>
              </a:r>
              <a:endParaRPr sz="800" dirty="0">
                <a:solidFill>
                  <a:srgbClr val="FFFFFF"/>
                </a:solidFill>
                <a:latin typeface="Open Sans"/>
                <a:ea typeface="Open Sans"/>
                <a:cs typeface="Open Sans"/>
                <a:sym typeface="Open Sans"/>
              </a:endParaRPr>
            </a:p>
          </p:txBody>
        </p:sp>
        <p:sp>
          <p:nvSpPr>
            <p:cNvPr id="25" name="Google Shape;532;p28">
              <a:extLst>
                <a:ext uri="{FF2B5EF4-FFF2-40B4-BE49-F238E27FC236}">
                  <a16:creationId xmlns:a16="http://schemas.microsoft.com/office/drawing/2014/main" id="{66C057A3-F02D-2674-8E94-28FE3E935718}"/>
                </a:ext>
              </a:extLst>
            </p:cNvPr>
            <p:cNvSpPr txBox="1"/>
            <p:nvPr/>
          </p:nvSpPr>
          <p:spPr>
            <a:xfrm>
              <a:off x="6372250" y="2061428"/>
              <a:ext cx="864119" cy="864524"/>
            </a:xfrm>
            <a:prstGeom prst="rect">
              <a:avLst/>
            </a:prstGeom>
            <a:solidFill>
              <a:srgbClr val="00B2E2">
                <a:alpha val="86509"/>
              </a:srgbClr>
            </a:solidFill>
            <a:ln>
              <a:noFill/>
            </a:ln>
          </p:spPr>
          <p:txBody>
            <a:bodyPr spcFirstLastPara="1" wrap="square" lIns="0" tIns="36225" rIns="0" bIns="36225" anchor="ctr" anchorCtr="0">
              <a:noAutofit/>
            </a:bodyPr>
            <a:lstStyle/>
            <a:p>
              <a:pPr algn="ctr">
                <a:lnSpc>
                  <a:spcPct val="115000"/>
                </a:lnSpc>
              </a:pPr>
              <a:r>
                <a:rPr lang="en-GB" sz="800" dirty="0">
                  <a:solidFill>
                    <a:srgbClr val="FFFFFF"/>
                  </a:solidFill>
                  <a:latin typeface="Open Sans"/>
                  <a:ea typeface="Open Sans"/>
                  <a:cs typeface="Open Sans"/>
                  <a:sym typeface="Open Sans"/>
                </a:rPr>
                <a:t>Inclusive development models are piloted and scaled</a:t>
              </a:r>
              <a:endParaRPr sz="800" dirty="0">
                <a:solidFill>
                  <a:srgbClr val="FFFFFF"/>
                </a:solidFill>
                <a:latin typeface="Open Sans"/>
                <a:ea typeface="Open Sans"/>
                <a:cs typeface="Open Sans"/>
                <a:sym typeface="Open Sans"/>
              </a:endParaRPr>
            </a:p>
          </p:txBody>
        </p:sp>
        <p:sp>
          <p:nvSpPr>
            <p:cNvPr id="10" name="Google Shape;532;p28">
              <a:extLst>
                <a:ext uri="{FF2B5EF4-FFF2-40B4-BE49-F238E27FC236}">
                  <a16:creationId xmlns:a16="http://schemas.microsoft.com/office/drawing/2014/main" id="{A7AF52B5-0DD5-2B2B-1D85-B14ECFF93A94}"/>
                </a:ext>
              </a:extLst>
            </p:cNvPr>
            <p:cNvSpPr txBox="1"/>
            <p:nvPr/>
          </p:nvSpPr>
          <p:spPr>
            <a:xfrm>
              <a:off x="2051650" y="2060407"/>
              <a:ext cx="720100" cy="864524"/>
            </a:xfrm>
            <a:prstGeom prst="rect">
              <a:avLst/>
            </a:prstGeom>
            <a:solidFill>
              <a:srgbClr val="00B2E2">
                <a:alpha val="86509"/>
              </a:srgbClr>
            </a:solidFill>
            <a:ln>
              <a:noFill/>
            </a:ln>
          </p:spPr>
          <p:txBody>
            <a:bodyPr spcFirstLastPara="1" wrap="square" lIns="0" tIns="36225" rIns="0" bIns="36225" anchor="ctr" anchorCtr="0">
              <a:noAutofit/>
            </a:bodyPr>
            <a:lstStyle/>
            <a:p>
              <a:pPr algn="ctr">
                <a:lnSpc>
                  <a:spcPct val="115000"/>
                </a:lnSpc>
              </a:pPr>
              <a:r>
                <a:rPr lang="en-GB" sz="800" dirty="0">
                  <a:solidFill>
                    <a:srgbClr val="FFFFFF"/>
                  </a:solidFill>
                  <a:latin typeface="Open Sans"/>
                  <a:ea typeface="Open Sans"/>
                  <a:cs typeface="Open Sans"/>
                  <a:sym typeface="Open Sans"/>
                </a:rPr>
                <a:t>Territorial assessment and monitoring of displacement</a:t>
              </a:r>
              <a:endParaRPr sz="800" dirty="0">
                <a:solidFill>
                  <a:srgbClr val="FFFFFF"/>
                </a:solidFill>
                <a:latin typeface="Open Sans"/>
                <a:ea typeface="Open Sans"/>
                <a:cs typeface="Open Sans"/>
                <a:sym typeface="Open Sans"/>
              </a:endParaRPr>
            </a:p>
          </p:txBody>
        </p:sp>
        <p:sp>
          <p:nvSpPr>
            <p:cNvPr id="160" name="Google Shape;544;p28">
              <a:extLst>
                <a:ext uri="{FF2B5EF4-FFF2-40B4-BE49-F238E27FC236}">
                  <a16:creationId xmlns:a16="http://schemas.microsoft.com/office/drawing/2014/main" id="{013FEEEB-046D-85B6-EC16-6C337AA9F9BB}"/>
                </a:ext>
              </a:extLst>
            </p:cNvPr>
            <p:cNvSpPr txBox="1"/>
            <p:nvPr/>
          </p:nvSpPr>
          <p:spPr>
            <a:xfrm>
              <a:off x="3851900" y="2060810"/>
              <a:ext cx="1512210" cy="848921"/>
            </a:xfrm>
            <a:prstGeom prst="rect">
              <a:avLst/>
            </a:prstGeom>
            <a:solidFill>
              <a:srgbClr val="00B2E2">
                <a:alpha val="86509"/>
              </a:srgbClr>
            </a:solidFill>
            <a:ln>
              <a:noFill/>
            </a:ln>
          </p:spPr>
          <p:txBody>
            <a:bodyPr spcFirstLastPara="1" wrap="square" lIns="36225" tIns="36225" rIns="36225" bIns="36225" anchor="ctr" anchorCtr="0">
              <a:noAutofit/>
            </a:bodyPr>
            <a:lstStyle/>
            <a:p>
              <a:pPr algn="ctr">
                <a:lnSpc>
                  <a:spcPct val="115000"/>
                </a:lnSpc>
              </a:pPr>
              <a:r>
                <a:rPr lang="en-GB" sz="800" dirty="0">
                  <a:solidFill>
                    <a:srgbClr val="FFFFFF"/>
                  </a:solidFill>
                  <a:latin typeface="Open Sans"/>
                  <a:ea typeface="Open Sans"/>
                  <a:cs typeface="Open Sans"/>
                  <a:sym typeface="Open Sans"/>
                </a:rPr>
                <a:t>Inclusive strategies addressing displacement and growth developed</a:t>
              </a:r>
              <a:endParaRPr sz="800" dirty="0">
                <a:solidFill>
                  <a:srgbClr val="FFFFFF"/>
                </a:solidFill>
                <a:latin typeface="Open Sans"/>
                <a:ea typeface="Open Sans"/>
                <a:cs typeface="Open Sans"/>
                <a:sym typeface="Open Sans"/>
              </a:endParaRPr>
            </a:p>
          </p:txBody>
        </p:sp>
      </p:grpSp>
      <p:grpSp>
        <p:nvGrpSpPr>
          <p:cNvPr id="7" name="Group 6">
            <a:extLst>
              <a:ext uri="{FF2B5EF4-FFF2-40B4-BE49-F238E27FC236}">
                <a16:creationId xmlns:a16="http://schemas.microsoft.com/office/drawing/2014/main" id="{40DB22F2-047C-B9DF-A8CB-FA604AD2844C}"/>
              </a:ext>
            </a:extLst>
          </p:cNvPr>
          <p:cNvGrpSpPr/>
          <p:nvPr/>
        </p:nvGrpSpPr>
        <p:grpSpPr>
          <a:xfrm>
            <a:off x="5422281" y="3633985"/>
            <a:ext cx="6265579" cy="2461170"/>
            <a:chOff x="2843760" y="3633985"/>
            <a:chExt cx="6265579" cy="2461170"/>
          </a:xfrm>
        </p:grpSpPr>
        <p:sp>
          <p:nvSpPr>
            <p:cNvPr id="65" name="Google Shape;572;p28">
              <a:extLst>
                <a:ext uri="{FF2B5EF4-FFF2-40B4-BE49-F238E27FC236}">
                  <a16:creationId xmlns:a16="http://schemas.microsoft.com/office/drawing/2014/main" id="{2D06EE1B-0ADE-7324-0315-80DE6AB09658}"/>
                </a:ext>
              </a:extLst>
            </p:cNvPr>
            <p:cNvSpPr txBox="1"/>
            <p:nvPr/>
          </p:nvSpPr>
          <p:spPr>
            <a:xfrm>
              <a:off x="7308380" y="3645030"/>
              <a:ext cx="864120" cy="546000"/>
            </a:xfrm>
            <a:prstGeom prst="rect">
              <a:avLst/>
            </a:prstGeom>
            <a:noFill/>
            <a:ln>
              <a:solidFill>
                <a:schemeClr val="accent1">
                  <a:lumMod val="50000"/>
                </a:schemeClr>
              </a:solid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Review construction green supply chain practices</a:t>
              </a:r>
              <a:endParaRPr sz="700" dirty="0">
                <a:solidFill>
                  <a:schemeClr val="accent1">
                    <a:lumMod val="50000"/>
                  </a:schemeClr>
                </a:solidFill>
                <a:latin typeface="Open Sans"/>
                <a:ea typeface="Open Sans"/>
                <a:cs typeface="Open Sans"/>
                <a:sym typeface="Open Sans"/>
              </a:endParaRPr>
            </a:p>
          </p:txBody>
        </p:sp>
        <p:sp>
          <p:nvSpPr>
            <p:cNvPr id="72" name="Google Shape;579;p28">
              <a:extLst>
                <a:ext uri="{FF2B5EF4-FFF2-40B4-BE49-F238E27FC236}">
                  <a16:creationId xmlns:a16="http://schemas.microsoft.com/office/drawing/2014/main" id="{52A52E20-2DE2-DF4E-6E5B-349103352530}"/>
                </a:ext>
              </a:extLst>
            </p:cNvPr>
            <p:cNvSpPr txBox="1"/>
            <p:nvPr/>
          </p:nvSpPr>
          <p:spPr>
            <a:xfrm>
              <a:off x="8245218" y="5548855"/>
              <a:ext cx="864121" cy="546300"/>
            </a:xfrm>
            <a:prstGeom prst="rect">
              <a:avLst/>
            </a:prstGeom>
            <a:noFill/>
            <a:ln>
              <a:solidFill>
                <a:schemeClr val="accent1">
                  <a:lumMod val="50000"/>
                </a:schemeClr>
              </a:solid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Apply nature-based solutions</a:t>
              </a:r>
              <a:endParaRPr sz="700" dirty="0">
                <a:solidFill>
                  <a:schemeClr val="accent1">
                    <a:lumMod val="50000"/>
                  </a:schemeClr>
                </a:solidFill>
                <a:latin typeface="Open Sans"/>
                <a:ea typeface="Open Sans"/>
                <a:cs typeface="Open Sans"/>
                <a:sym typeface="Open Sans"/>
              </a:endParaRPr>
            </a:p>
          </p:txBody>
        </p:sp>
        <p:sp>
          <p:nvSpPr>
            <p:cNvPr id="73" name="Google Shape;580;p28">
              <a:extLst>
                <a:ext uri="{FF2B5EF4-FFF2-40B4-BE49-F238E27FC236}">
                  <a16:creationId xmlns:a16="http://schemas.microsoft.com/office/drawing/2014/main" id="{9D42FEC9-4333-0874-6D0D-DE423DFB12E3}"/>
                </a:ext>
              </a:extLst>
            </p:cNvPr>
            <p:cNvSpPr txBox="1"/>
            <p:nvPr/>
          </p:nvSpPr>
          <p:spPr>
            <a:xfrm>
              <a:off x="8245219" y="4274026"/>
              <a:ext cx="864119" cy="546000"/>
            </a:xfrm>
            <a:prstGeom prst="rect">
              <a:avLst/>
            </a:prstGeom>
            <a:noFill/>
            <a:ln>
              <a:solidFill>
                <a:schemeClr val="accent1">
                  <a:lumMod val="50000"/>
                </a:schemeClr>
              </a:solid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Guide sustainable infrastructure solutions</a:t>
              </a:r>
              <a:endParaRPr sz="700" dirty="0">
                <a:solidFill>
                  <a:schemeClr val="accent1">
                    <a:lumMod val="50000"/>
                  </a:schemeClr>
                </a:solidFill>
                <a:latin typeface="Open Sans"/>
                <a:ea typeface="Open Sans"/>
                <a:cs typeface="Open Sans"/>
                <a:sym typeface="Open Sans"/>
              </a:endParaRPr>
            </a:p>
          </p:txBody>
        </p:sp>
        <p:sp>
          <p:nvSpPr>
            <p:cNvPr id="74" name="Google Shape;581;p28">
              <a:extLst>
                <a:ext uri="{FF2B5EF4-FFF2-40B4-BE49-F238E27FC236}">
                  <a16:creationId xmlns:a16="http://schemas.microsoft.com/office/drawing/2014/main" id="{41FA4A89-0314-69D8-4E50-616E342AD418}"/>
                </a:ext>
              </a:extLst>
            </p:cNvPr>
            <p:cNvSpPr txBox="1"/>
            <p:nvPr/>
          </p:nvSpPr>
          <p:spPr>
            <a:xfrm>
              <a:off x="8245219" y="4911903"/>
              <a:ext cx="864119" cy="545700"/>
            </a:xfrm>
            <a:prstGeom prst="rect">
              <a:avLst/>
            </a:prstGeom>
            <a:noFill/>
            <a:ln>
              <a:solidFill>
                <a:schemeClr val="accent1">
                  <a:lumMod val="50000"/>
                </a:schemeClr>
              </a:solid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Facilitate inclusive access to public utilities</a:t>
              </a:r>
              <a:endParaRPr sz="700" dirty="0">
                <a:solidFill>
                  <a:schemeClr val="accent1">
                    <a:lumMod val="50000"/>
                  </a:schemeClr>
                </a:solidFill>
                <a:latin typeface="Open Sans"/>
                <a:ea typeface="Open Sans"/>
                <a:cs typeface="Open Sans"/>
                <a:sym typeface="Open Sans"/>
              </a:endParaRPr>
            </a:p>
          </p:txBody>
        </p:sp>
        <p:sp>
          <p:nvSpPr>
            <p:cNvPr id="76" name="Google Shape;583;p28">
              <a:extLst>
                <a:ext uri="{FF2B5EF4-FFF2-40B4-BE49-F238E27FC236}">
                  <a16:creationId xmlns:a16="http://schemas.microsoft.com/office/drawing/2014/main" id="{C7ED47D9-AA45-7F92-4DC6-289D236B1603}"/>
                </a:ext>
              </a:extLst>
            </p:cNvPr>
            <p:cNvSpPr txBox="1"/>
            <p:nvPr/>
          </p:nvSpPr>
          <p:spPr>
            <a:xfrm>
              <a:off x="5436120" y="4284406"/>
              <a:ext cx="864120" cy="1152160"/>
            </a:xfrm>
            <a:prstGeom prst="rect">
              <a:avLst/>
            </a:prstGeom>
            <a:noFill/>
            <a:ln>
              <a:solidFill>
                <a:schemeClr val="accent1">
                  <a:lumMod val="50000"/>
                </a:schemeClr>
              </a:solid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Support models for land acquisition and reallocation development</a:t>
              </a:r>
              <a:endParaRPr sz="700" dirty="0">
                <a:solidFill>
                  <a:schemeClr val="accent1">
                    <a:lumMod val="50000"/>
                  </a:schemeClr>
                </a:solidFill>
                <a:latin typeface="Open Sans"/>
                <a:ea typeface="Open Sans"/>
                <a:cs typeface="Open Sans"/>
                <a:sym typeface="Open Sans"/>
              </a:endParaRPr>
            </a:p>
          </p:txBody>
        </p:sp>
        <p:sp>
          <p:nvSpPr>
            <p:cNvPr id="83" name="Google Shape;590;p28">
              <a:extLst>
                <a:ext uri="{FF2B5EF4-FFF2-40B4-BE49-F238E27FC236}">
                  <a16:creationId xmlns:a16="http://schemas.microsoft.com/office/drawing/2014/main" id="{4FDF2455-E8CE-3530-25CB-5A6F6BFDBD4F}"/>
                </a:ext>
              </a:extLst>
            </p:cNvPr>
            <p:cNvSpPr txBox="1"/>
            <p:nvPr/>
          </p:nvSpPr>
          <p:spPr>
            <a:xfrm>
              <a:off x="2843760" y="4272968"/>
              <a:ext cx="864120" cy="546000"/>
            </a:xfrm>
            <a:prstGeom prst="rect">
              <a:avLst/>
            </a:prstGeom>
            <a:noFill/>
            <a:ln>
              <a:solidFill>
                <a:schemeClr val="accent1">
                  <a:lumMod val="50000"/>
                </a:schemeClr>
              </a:solidFill>
            </a:ln>
          </p:spPr>
          <p:txBody>
            <a:bodyPr spcFirstLastPara="1" wrap="square" lIns="36225" tIns="36225" rIns="36225" bIns="36225" anchor="ctr" anchorCtr="0">
              <a:noAutofit/>
            </a:bodyPr>
            <a:lstStyle/>
            <a:p>
              <a:pPr algn="ctr">
                <a:lnSpc>
                  <a:spcPct val="115000"/>
                </a:lnSpc>
              </a:pPr>
              <a:r>
                <a:rPr lang="en-GB" sz="700">
                  <a:solidFill>
                    <a:schemeClr val="accent1">
                      <a:lumMod val="50000"/>
                    </a:schemeClr>
                  </a:solidFill>
                  <a:latin typeface="Open Sans"/>
                  <a:ea typeface="Open Sans"/>
                  <a:cs typeface="Open Sans"/>
                  <a:sym typeface="Open Sans"/>
                </a:rPr>
                <a:t>Promote PPPs + People </a:t>
              </a:r>
              <a:endParaRPr sz="700">
                <a:solidFill>
                  <a:schemeClr val="accent1">
                    <a:lumMod val="50000"/>
                  </a:schemeClr>
                </a:solidFill>
                <a:latin typeface="Open Sans"/>
                <a:ea typeface="Open Sans"/>
                <a:cs typeface="Open Sans"/>
                <a:sym typeface="Open Sans"/>
              </a:endParaRPr>
            </a:p>
          </p:txBody>
        </p:sp>
        <p:sp>
          <p:nvSpPr>
            <p:cNvPr id="127" name="Google Shape;634;p28">
              <a:extLst>
                <a:ext uri="{FF2B5EF4-FFF2-40B4-BE49-F238E27FC236}">
                  <a16:creationId xmlns:a16="http://schemas.microsoft.com/office/drawing/2014/main" id="{41B044DE-B4A8-7F2A-3896-2C36D9C310B1}"/>
                </a:ext>
              </a:extLst>
            </p:cNvPr>
            <p:cNvSpPr txBox="1"/>
            <p:nvPr/>
          </p:nvSpPr>
          <p:spPr>
            <a:xfrm>
              <a:off x="8245219" y="3633985"/>
              <a:ext cx="864119" cy="547200"/>
            </a:xfrm>
            <a:prstGeom prst="rect">
              <a:avLst/>
            </a:prstGeom>
            <a:noFill/>
            <a:ln>
              <a:solidFill>
                <a:schemeClr val="accent1">
                  <a:lumMod val="50000"/>
                </a:schemeClr>
              </a:solid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Enable participatory neighbourhood planning</a:t>
              </a:r>
              <a:endParaRPr sz="700" dirty="0">
                <a:solidFill>
                  <a:schemeClr val="accent1">
                    <a:lumMod val="50000"/>
                  </a:schemeClr>
                </a:solidFill>
                <a:latin typeface="Open Sans"/>
                <a:ea typeface="Open Sans"/>
                <a:cs typeface="Open Sans"/>
                <a:sym typeface="Open Sans"/>
              </a:endParaRPr>
            </a:p>
          </p:txBody>
        </p:sp>
      </p:grpSp>
      <p:sp>
        <p:nvSpPr>
          <p:cNvPr id="3" name="TextBox 2">
            <a:extLst>
              <a:ext uri="{FF2B5EF4-FFF2-40B4-BE49-F238E27FC236}">
                <a16:creationId xmlns:a16="http://schemas.microsoft.com/office/drawing/2014/main" id="{FF20C4E0-1A92-CACD-AFD9-0CBF8D1A1001}"/>
              </a:ext>
            </a:extLst>
          </p:cNvPr>
          <p:cNvSpPr txBox="1"/>
          <p:nvPr/>
        </p:nvSpPr>
        <p:spPr>
          <a:xfrm>
            <a:off x="3045950" y="5657671"/>
            <a:ext cx="4058190" cy="1077218"/>
          </a:xfrm>
          <a:prstGeom prst="rect">
            <a:avLst/>
          </a:prstGeom>
          <a:noFill/>
        </p:spPr>
        <p:txBody>
          <a:bodyPr wrap="square" rtlCol="0">
            <a:spAutoFit/>
          </a:bodyPr>
          <a:lstStyle/>
          <a:p>
            <a:r>
              <a:rPr lang="en-CA" sz="1600" i="1" dirty="0">
                <a:latin typeface="SF Pro Display" pitchFamily="2" charset="0"/>
                <a:ea typeface="SF Pro Display" pitchFamily="2" charset="0"/>
                <a:cs typeface="SF Pro Display" pitchFamily="2" charset="0"/>
              </a:rPr>
              <a:t>Mainstream urban displacement into the Global Urban Monitoring Framework and apply the functional definition of urban and rural areas</a:t>
            </a:r>
          </a:p>
        </p:txBody>
      </p:sp>
      <p:grpSp>
        <p:nvGrpSpPr>
          <p:cNvPr id="6" name="Group 5">
            <a:extLst>
              <a:ext uri="{FF2B5EF4-FFF2-40B4-BE49-F238E27FC236}">
                <a16:creationId xmlns:a16="http://schemas.microsoft.com/office/drawing/2014/main" id="{44167F2C-BCA4-5456-FFF1-16246672BE73}"/>
              </a:ext>
            </a:extLst>
          </p:cNvPr>
          <p:cNvGrpSpPr/>
          <p:nvPr/>
        </p:nvGrpSpPr>
        <p:grpSpPr>
          <a:xfrm>
            <a:off x="2567510" y="2988227"/>
            <a:ext cx="9110921" cy="3766567"/>
            <a:chOff x="-11011" y="2988226"/>
            <a:chExt cx="9110921" cy="3766567"/>
          </a:xfrm>
        </p:grpSpPr>
        <p:sp>
          <p:nvSpPr>
            <p:cNvPr id="55" name="Google Shape;562;p28">
              <a:extLst>
                <a:ext uri="{FF2B5EF4-FFF2-40B4-BE49-F238E27FC236}">
                  <a16:creationId xmlns:a16="http://schemas.microsoft.com/office/drawing/2014/main" id="{4C8FE32C-84C4-5039-82F2-537081E0B321}"/>
                </a:ext>
              </a:extLst>
            </p:cNvPr>
            <p:cNvSpPr txBox="1"/>
            <p:nvPr/>
          </p:nvSpPr>
          <p:spPr>
            <a:xfrm rot="16200000">
              <a:off x="-1718911" y="4704293"/>
              <a:ext cx="3758400" cy="342600"/>
            </a:xfrm>
            <a:prstGeom prst="rect">
              <a:avLst/>
            </a:prstGeom>
            <a:solidFill>
              <a:schemeClr val="bg1">
                <a:lumMod val="75000"/>
              </a:schemeClr>
            </a:solidFill>
            <a:ln>
              <a:noFill/>
            </a:ln>
          </p:spPr>
          <p:txBody>
            <a:bodyPr spcFirstLastPara="1" wrap="square" lIns="36225" tIns="36225" rIns="36225" bIns="36225" anchor="ctr" anchorCtr="0">
              <a:noAutofit/>
            </a:bodyPr>
            <a:lstStyle/>
            <a:p>
              <a:pPr algn="ctr">
                <a:lnSpc>
                  <a:spcPct val="115000"/>
                </a:lnSpc>
              </a:pPr>
              <a:r>
                <a:rPr lang="en-GB" sz="1200" dirty="0">
                  <a:solidFill>
                    <a:schemeClr val="accent1">
                      <a:lumMod val="50000"/>
                    </a:schemeClr>
                  </a:solidFill>
                  <a:latin typeface="Open Sans"/>
                  <a:ea typeface="Open Sans"/>
                  <a:cs typeface="Open Sans"/>
                  <a:sym typeface="Open Sans"/>
                </a:rPr>
                <a:t>Indicative groups of </a:t>
              </a:r>
              <a:r>
                <a:rPr lang="en-GB" sz="1200" b="1" dirty="0">
                  <a:solidFill>
                    <a:schemeClr val="accent1">
                      <a:lumMod val="50000"/>
                    </a:schemeClr>
                  </a:solidFill>
                  <a:latin typeface="Open Sans"/>
                  <a:ea typeface="Open Sans"/>
                  <a:cs typeface="Open Sans"/>
                  <a:sym typeface="Open Sans"/>
                </a:rPr>
                <a:t>activities</a:t>
              </a:r>
              <a:endParaRPr sz="1200" b="1" dirty="0">
                <a:solidFill>
                  <a:schemeClr val="accent1">
                    <a:lumMod val="50000"/>
                  </a:schemeClr>
                </a:solidFill>
                <a:latin typeface="Open Sans"/>
                <a:ea typeface="Open Sans"/>
                <a:cs typeface="Open Sans"/>
                <a:sym typeface="Open Sans"/>
              </a:endParaRPr>
            </a:p>
          </p:txBody>
        </p:sp>
        <p:sp>
          <p:nvSpPr>
            <p:cNvPr id="57" name="Google Shape;564;p28">
              <a:extLst>
                <a:ext uri="{FF2B5EF4-FFF2-40B4-BE49-F238E27FC236}">
                  <a16:creationId xmlns:a16="http://schemas.microsoft.com/office/drawing/2014/main" id="{41C4AA2B-D5BE-7BD7-3869-E8E14296D59C}"/>
                </a:ext>
              </a:extLst>
            </p:cNvPr>
            <p:cNvSpPr txBox="1"/>
            <p:nvPr/>
          </p:nvSpPr>
          <p:spPr>
            <a:xfrm>
              <a:off x="7308380" y="2988226"/>
              <a:ext cx="864120" cy="546600"/>
            </a:xfrm>
            <a:prstGeom prst="rect">
              <a:avLst/>
            </a:prstGeom>
            <a:solidFill>
              <a:schemeClr val="tx2">
                <a:lumMod val="60000"/>
                <a:lumOff val="40000"/>
                <a:alpha val="31550"/>
              </a:schemeClr>
            </a:solidFill>
            <a:ln>
              <a:no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Promote affordable housing best practices</a:t>
              </a:r>
              <a:endParaRPr sz="700" dirty="0">
                <a:solidFill>
                  <a:schemeClr val="accent1">
                    <a:lumMod val="50000"/>
                  </a:schemeClr>
                </a:solidFill>
                <a:latin typeface="Open Sans"/>
                <a:ea typeface="Open Sans"/>
                <a:cs typeface="Open Sans"/>
                <a:sym typeface="Open Sans"/>
              </a:endParaRPr>
            </a:p>
          </p:txBody>
        </p:sp>
        <p:sp>
          <p:nvSpPr>
            <p:cNvPr id="60" name="Google Shape;567;p28">
              <a:extLst>
                <a:ext uri="{FF2B5EF4-FFF2-40B4-BE49-F238E27FC236}">
                  <a16:creationId xmlns:a16="http://schemas.microsoft.com/office/drawing/2014/main" id="{3FEB36B0-D6C9-03F9-2FAF-D38DC5072BB6}"/>
                </a:ext>
              </a:extLst>
            </p:cNvPr>
            <p:cNvSpPr txBox="1"/>
            <p:nvPr/>
          </p:nvSpPr>
          <p:spPr>
            <a:xfrm>
              <a:off x="2843760" y="2996147"/>
              <a:ext cx="864120" cy="545400"/>
            </a:xfrm>
            <a:prstGeom prst="rect">
              <a:avLst/>
            </a:prstGeom>
            <a:solidFill>
              <a:schemeClr val="tx2">
                <a:lumMod val="60000"/>
                <a:lumOff val="40000"/>
                <a:alpha val="31550"/>
              </a:schemeClr>
            </a:solidFill>
            <a:ln>
              <a:no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Develop and align municipal financing strategies</a:t>
              </a:r>
              <a:endParaRPr sz="700" dirty="0">
                <a:solidFill>
                  <a:schemeClr val="accent1">
                    <a:lumMod val="50000"/>
                  </a:schemeClr>
                </a:solidFill>
                <a:latin typeface="Open Sans"/>
                <a:ea typeface="Open Sans"/>
                <a:cs typeface="Open Sans"/>
                <a:sym typeface="Open Sans"/>
              </a:endParaRPr>
            </a:p>
          </p:txBody>
        </p:sp>
        <p:sp>
          <p:nvSpPr>
            <p:cNvPr id="61" name="Google Shape;568;p28">
              <a:extLst>
                <a:ext uri="{FF2B5EF4-FFF2-40B4-BE49-F238E27FC236}">
                  <a16:creationId xmlns:a16="http://schemas.microsoft.com/office/drawing/2014/main" id="{2963D86B-CA11-8090-5DBE-B39A15262137}"/>
                </a:ext>
              </a:extLst>
            </p:cNvPr>
            <p:cNvSpPr txBox="1"/>
            <p:nvPr/>
          </p:nvSpPr>
          <p:spPr>
            <a:xfrm>
              <a:off x="433957" y="2996469"/>
              <a:ext cx="775800" cy="546600"/>
            </a:xfrm>
            <a:prstGeom prst="rect">
              <a:avLst/>
            </a:prstGeom>
            <a:solidFill>
              <a:schemeClr val="tx2">
                <a:lumMod val="60000"/>
                <a:lumOff val="40000"/>
                <a:alpha val="31550"/>
              </a:schemeClr>
            </a:solidFill>
            <a:ln>
              <a:no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Contribute to development of spatial data tools</a:t>
              </a:r>
              <a:endParaRPr sz="700" dirty="0">
                <a:solidFill>
                  <a:schemeClr val="accent1">
                    <a:lumMod val="50000"/>
                  </a:schemeClr>
                </a:solidFill>
                <a:latin typeface="Open Sans"/>
                <a:ea typeface="Open Sans"/>
                <a:cs typeface="Open Sans"/>
                <a:sym typeface="Open Sans"/>
              </a:endParaRPr>
            </a:p>
          </p:txBody>
        </p:sp>
        <p:sp>
          <p:nvSpPr>
            <p:cNvPr id="62" name="Google Shape;569;p28">
              <a:extLst>
                <a:ext uri="{FF2B5EF4-FFF2-40B4-BE49-F238E27FC236}">
                  <a16:creationId xmlns:a16="http://schemas.microsoft.com/office/drawing/2014/main" id="{BF7B202D-1E42-2AF5-2C78-2ADE175842FE}"/>
                </a:ext>
              </a:extLst>
            </p:cNvPr>
            <p:cNvSpPr txBox="1"/>
            <p:nvPr/>
          </p:nvSpPr>
          <p:spPr>
            <a:xfrm>
              <a:off x="1256140" y="2996469"/>
              <a:ext cx="775800" cy="546600"/>
            </a:xfrm>
            <a:prstGeom prst="rect">
              <a:avLst/>
            </a:prstGeom>
            <a:solidFill>
              <a:schemeClr val="tx2">
                <a:lumMod val="60000"/>
                <a:lumOff val="40000"/>
                <a:alpha val="31550"/>
              </a:schemeClr>
            </a:solidFill>
            <a:ln>
              <a:no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National Housing Policy Roadmap</a:t>
              </a:r>
              <a:endParaRPr sz="700" dirty="0">
                <a:solidFill>
                  <a:schemeClr val="accent1">
                    <a:lumMod val="50000"/>
                  </a:schemeClr>
                </a:solidFill>
                <a:latin typeface="Open Sans"/>
                <a:ea typeface="Open Sans"/>
                <a:cs typeface="Open Sans"/>
                <a:sym typeface="Open Sans"/>
              </a:endParaRPr>
            </a:p>
          </p:txBody>
        </p:sp>
        <p:sp>
          <p:nvSpPr>
            <p:cNvPr id="66" name="Google Shape;573;p28">
              <a:extLst>
                <a:ext uri="{FF2B5EF4-FFF2-40B4-BE49-F238E27FC236}">
                  <a16:creationId xmlns:a16="http://schemas.microsoft.com/office/drawing/2014/main" id="{7CCB7999-6DFB-5A31-2DB6-E801DA860E25}"/>
                </a:ext>
              </a:extLst>
            </p:cNvPr>
            <p:cNvSpPr txBox="1"/>
            <p:nvPr/>
          </p:nvSpPr>
          <p:spPr>
            <a:xfrm>
              <a:off x="2843760" y="3633581"/>
              <a:ext cx="864120" cy="547200"/>
            </a:xfrm>
            <a:prstGeom prst="rect">
              <a:avLst/>
            </a:prstGeom>
            <a:solidFill>
              <a:schemeClr val="tx2">
                <a:lumMod val="60000"/>
                <a:lumOff val="40000"/>
                <a:alpha val="31550"/>
              </a:schemeClr>
            </a:solidFill>
            <a:ln>
              <a:no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Identify viable projects through development briefs</a:t>
              </a:r>
              <a:endParaRPr sz="700" dirty="0">
                <a:solidFill>
                  <a:schemeClr val="accent1">
                    <a:lumMod val="50000"/>
                  </a:schemeClr>
                </a:solidFill>
                <a:latin typeface="Open Sans"/>
                <a:ea typeface="Open Sans"/>
                <a:cs typeface="Open Sans"/>
                <a:sym typeface="Open Sans"/>
              </a:endParaRPr>
            </a:p>
          </p:txBody>
        </p:sp>
        <p:sp>
          <p:nvSpPr>
            <p:cNvPr id="71" name="Google Shape;578;p28">
              <a:hlinkClick r:id="rId3"/>
              <a:extLst>
                <a:ext uri="{FF2B5EF4-FFF2-40B4-BE49-F238E27FC236}">
                  <a16:creationId xmlns:a16="http://schemas.microsoft.com/office/drawing/2014/main" id="{1B3ABD8A-DC99-153C-9C83-D2E395B6FCAA}"/>
                </a:ext>
              </a:extLst>
            </p:cNvPr>
            <p:cNvSpPr txBox="1"/>
            <p:nvPr/>
          </p:nvSpPr>
          <p:spPr>
            <a:xfrm>
              <a:off x="8220412" y="2996551"/>
              <a:ext cx="879498" cy="546600"/>
            </a:xfrm>
            <a:prstGeom prst="rect">
              <a:avLst/>
            </a:prstGeom>
            <a:solidFill>
              <a:schemeClr val="tx2">
                <a:lumMod val="60000"/>
                <a:lumOff val="40000"/>
                <a:alpha val="31550"/>
              </a:schemeClr>
            </a:solidFill>
            <a:ln>
              <a:noFill/>
            </a:ln>
          </p:spPr>
          <p:txBody>
            <a:bodyPr spcFirstLastPara="1" wrap="square" lIns="36225" tIns="36225" rIns="36225" bIns="36225" anchor="ctr" anchorCtr="0">
              <a:noAutofit/>
            </a:bodyPr>
            <a:lstStyle/>
            <a:p>
              <a:pPr algn="ctr">
                <a:lnSpc>
                  <a:spcPct val="115000"/>
                </a:lnSpc>
              </a:pPr>
              <a:r>
                <a:rPr lang="en-GB" sz="700">
                  <a:solidFill>
                    <a:schemeClr val="accent1">
                      <a:lumMod val="50000"/>
                    </a:schemeClr>
                  </a:solidFill>
                  <a:latin typeface="Open Sans"/>
                  <a:ea typeface="Open Sans"/>
                  <a:cs typeface="Open Sans"/>
                  <a:sym typeface="Open Sans"/>
                </a:rPr>
                <a:t>Empower communities</a:t>
              </a:r>
              <a:endParaRPr sz="700">
                <a:solidFill>
                  <a:schemeClr val="accent1">
                    <a:lumMod val="50000"/>
                  </a:schemeClr>
                </a:solidFill>
                <a:latin typeface="Open Sans"/>
                <a:ea typeface="Open Sans"/>
                <a:cs typeface="Open Sans"/>
                <a:sym typeface="Open Sans"/>
              </a:endParaRPr>
            </a:p>
          </p:txBody>
        </p:sp>
        <p:sp>
          <p:nvSpPr>
            <p:cNvPr id="81" name="Google Shape;588;p28">
              <a:extLst>
                <a:ext uri="{FF2B5EF4-FFF2-40B4-BE49-F238E27FC236}">
                  <a16:creationId xmlns:a16="http://schemas.microsoft.com/office/drawing/2014/main" id="{52B9EFBD-7E1D-B0F3-B09C-1039956B3E77}"/>
                </a:ext>
              </a:extLst>
            </p:cNvPr>
            <p:cNvSpPr txBox="1"/>
            <p:nvPr/>
          </p:nvSpPr>
          <p:spPr>
            <a:xfrm>
              <a:off x="5436120" y="3636316"/>
              <a:ext cx="864120" cy="546000"/>
            </a:xfrm>
            <a:prstGeom prst="rect">
              <a:avLst/>
            </a:prstGeom>
            <a:solidFill>
              <a:schemeClr val="tx2">
                <a:lumMod val="60000"/>
                <a:lumOff val="40000"/>
                <a:alpha val="31550"/>
              </a:schemeClr>
            </a:solidFill>
            <a:ln>
              <a:no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Promote inclusive land approaches </a:t>
              </a:r>
              <a:endParaRPr sz="700" dirty="0">
                <a:solidFill>
                  <a:schemeClr val="accent1">
                    <a:lumMod val="50000"/>
                  </a:schemeClr>
                </a:solidFill>
                <a:latin typeface="Open Sans"/>
                <a:ea typeface="Open Sans"/>
                <a:cs typeface="Open Sans"/>
                <a:sym typeface="Open Sans"/>
              </a:endParaRPr>
            </a:p>
          </p:txBody>
        </p:sp>
        <p:sp>
          <p:nvSpPr>
            <p:cNvPr id="82" name="Google Shape;589;p28">
              <a:extLst>
                <a:ext uri="{FF2B5EF4-FFF2-40B4-BE49-F238E27FC236}">
                  <a16:creationId xmlns:a16="http://schemas.microsoft.com/office/drawing/2014/main" id="{56F9FC02-FE5D-5C5A-9B06-102B2C243340}"/>
                </a:ext>
              </a:extLst>
            </p:cNvPr>
            <p:cNvSpPr txBox="1"/>
            <p:nvPr/>
          </p:nvSpPr>
          <p:spPr>
            <a:xfrm>
              <a:off x="5436120" y="2996940"/>
              <a:ext cx="864120" cy="546600"/>
            </a:xfrm>
            <a:prstGeom prst="rect">
              <a:avLst/>
            </a:prstGeom>
            <a:solidFill>
              <a:schemeClr val="tx2">
                <a:lumMod val="60000"/>
                <a:lumOff val="40000"/>
                <a:alpha val="31550"/>
              </a:schemeClr>
            </a:solidFill>
            <a:ln>
              <a:no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Develop and apply fit-for-purpose tenure solutions</a:t>
              </a:r>
              <a:endParaRPr sz="700" dirty="0">
                <a:solidFill>
                  <a:schemeClr val="accent1">
                    <a:lumMod val="50000"/>
                  </a:schemeClr>
                </a:solidFill>
                <a:latin typeface="Open Sans"/>
                <a:ea typeface="Open Sans"/>
                <a:cs typeface="Open Sans"/>
                <a:sym typeface="Open Sans"/>
              </a:endParaRPr>
            </a:p>
          </p:txBody>
        </p:sp>
        <p:sp>
          <p:nvSpPr>
            <p:cNvPr id="87" name="Google Shape;594;p28">
              <a:extLst>
                <a:ext uri="{FF2B5EF4-FFF2-40B4-BE49-F238E27FC236}">
                  <a16:creationId xmlns:a16="http://schemas.microsoft.com/office/drawing/2014/main" id="{EFE1D068-AAF1-B48D-5DE9-F5876F4B1D67}"/>
                </a:ext>
              </a:extLst>
            </p:cNvPr>
            <p:cNvSpPr txBox="1"/>
            <p:nvPr/>
          </p:nvSpPr>
          <p:spPr>
            <a:xfrm>
              <a:off x="6372250" y="2996940"/>
              <a:ext cx="864119" cy="547200"/>
            </a:xfrm>
            <a:prstGeom prst="rect">
              <a:avLst/>
            </a:prstGeom>
            <a:solidFill>
              <a:schemeClr val="tx2">
                <a:lumMod val="60000"/>
                <a:lumOff val="40000"/>
                <a:alpha val="31550"/>
              </a:schemeClr>
            </a:solidFill>
            <a:ln>
              <a:no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Develop and pilot financing models</a:t>
              </a:r>
              <a:endParaRPr sz="700" dirty="0">
                <a:solidFill>
                  <a:schemeClr val="accent1">
                    <a:lumMod val="50000"/>
                  </a:schemeClr>
                </a:solidFill>
                <a:latin typeface="Open Sans"/>
                <a:ea typeface="Open Sans"/>
                <a:cs typeface="Open Sans"/>
                <a:sym typeface="Open Sans"/>
              </a:endParaRPr>
            </a:p>
          </p:txBody>
        </p:sp>
        <p:sp>
          <p:nvSpPr>
            <p:cNvPr id="120" name="Google Shape;627;p28">
              <a:extLst>
                <a:ext uri="{FF2B5EF4-FFF2-40B4-BE49-F238E27FC236}">
                  <a16:creationId xmlns:a16="http://schemas.microsoft.com/office/drawing/2014/main" id="{957E1D24-DCF3-2824-B4B3-C0B8182BD6B5}"/>
                </a:ext>
              </a:extLst>
            </p:cNvPr>
            <p:cNvSpPr txBox="1"/>
            <p:nvPr/>
          </p:nvSpPr>
          <p:spPr>
            <a:xfrm>
              <a:off x="1256140" y="3633581"/>
              <a:ext cx="775800" cy="547200"/>
            </a:xfrm>
            <a:prstGeom prst="rect">
              <a:avLst/>
            </a:prstGeom>
            <a:solidFill>
              <a:schemeClr val="tx2">
                <a:lumMod val="60000"/>
                <a:lumOff val="40000"/>
                <a:alpha val="31550"/>
              </a:schemeClr>
            </a:solidFill>
            <a:ln>
              <a:no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Enable government coordination</a:t>
              </a:r>
              <a:endParaRPr sz="700" dirty="0">
                <a:solidFill>
                  <a:schemeClr val="accent1">
                    <a:lumMod val="50000"/>
                  </a:schemeClr>
                </a:solidFill>
                <a:latin typeface="Open Sans"/>
                <a:ea typeface="Open Sans"/>
                <a:cs typeface="Open Sans"/>
                <a:sym typeface="Open Sans"/>
              </a:endParaRPr>
            </a:p>
          </p:txBody>
        </p:sp>
        <p:sp>
          <p:nvSpPr>
            <p:cNvPr id="122" name="Google Shape;629;p28">
              <a:extLst>
                <a:ext uri="{FF2B5EF4-FFF2-40B4-BE49-F238E27FC236}">
                  <a16:creationId xmlns:a16="http://schemas.microsoft.com/office/drawing/2014/main" id="{DA1ABC2B-EDCA-E769-E2CA-B758534DCD43}"/>
                </a:ext>
              </a:extLst>
            </p:cNvPr>
            <p:cNvSpPr txBox="1"/>
            <p:nvPr/>
          </p:nvSpPr>
          <p:spPr>
            <a:xfrm>
              <a:off x="433957" y="3645030"/>
              <a:ext cx="776400" cy="546000"/>
            </a:xfrm>
            <a:prstGeom prst="rect">
              <a:avLst/>
            </a:prstGeom>
            <a:solidFill>
              <a:schemeClr val="tx2">
                <a:lumMod val="60000"/>
                <a:lumOff val="40000"/>
                <a:alpha val="31550"/>
              </a:schemeClr>
            </a:solidFill>
            <a:ln>
              <a:no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Promote and align partnerships &amp;  programmes </a:t>
              </a:r>
              <a:endParaRPr sz="700" dirty="0">
                <a:solidFill>
                  <a:schemeClr val="accent1">
                    <a:lumMod val="50000"/>
                  </a:schemeClr>
                </a:solidFill>
                <a:latin typeface="Open Sans"/>
                <a:ea typeface="Open Sans"/>
                <a:cs typeface="Open Sans"/>
                <a:sym typeface="Open Sans"/>
              </a:endParaRPr>
            </a:p>
          </p:txBody>
        </p:sp>
        <p:sp>
          <p:nvSpPr>
            <p:cNvPr id="147" name="Google Shape;591;p28">
              <a:extLst>
                <a:ext uri="{FF2B5EF4-FFF2-40B4-BE49-F238E27FC236}">
                  <a16:creationId xmlns:a16="http://schemas.microsoft.com/office/drawing/2014/main" id="{2DA13BFB-4464-6865-9BC0-01E48FE05E86}"/>
                </a:ext>
              </a:extLst>
            </p:cNvPr>
            <p:cNvSpPr txBox="1"/>
            <p:nvPr/>
          </p:nvSpPr>
          <p:spPr>
            <a:xfrm>
              <a:off x="2074150" y="2996147"/>
              <a:ext cx="697600" cy="546600"/>
            </a:xfrm>
            <a:prstGeom prst="rect">
              <a:avLst/>
            </a:prstGeom>
            <a:solidFill>
              <a:schemeClr val="tx2">
                <a:lumMod val="60000"/>
                <a:lumOff val="40000"/>
                <a:alpha val="31550"/>
              </a:schemeClr>
            </a:solidFill>
            <a:ln>
              <a:no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Contribute to JIPS assessment on IDP profiling in urban settings</a:t>
              </a:r>
              <a:endParaRPr sz="700" dirty="0">
                <a:solidFill>
                  <a:schemeClr val="accent1">
                    <a:lumMod val="50000"/>
                  </a:schemeClr>
                </a:solidFill>
                <a:latin typeface="Open Sans"/>
                <a:ea typeface="Open Sans"/>
                <a:cs typeface="Open Sans"/>
                <a:sym typeface="Open Sans"/>
              </a:endParaRPr>
            </a:p>
          </p:txBody>
        </p:sp>
        <p:sp>
          <p:nvSpPr>
            <p:cNvPr id="152" name="Google Shape;594;p28">
              <a:extLst>
                <a:ext uri="{FF2B5EF4-FFF2-40B4-BE49-F238E27FC236}">
                  <a16:creationId xmlns:a16="http://schemas.microsoft.com/office/drawing/2014/main" id="{252F669B-A3D5-534A-651E-4A8F244F161D}"/>
                </a:ext>
              </a:extLst>
            </p:cNvPr>
            <p:cNvSpPr txBox="1"/>
            <p:nvPr/>
          </p:nvSpPr>
          <p:spPr>
            <a:xfrm>
              <a:off x="2074150" y="3633581"/>
              <a:ext cx="697600" cy="547200"/>
            </a:xfrm>
            <a:prstGeom prst="rect">
              <a:avLst/>
            </a:prstGeom>
            <a:solidFill>
              <a:schemeClr val="tx2">
                <a:lumMod val="60000"/>
                <a:lumOff val="40000"/>
                <a:alpha val="31550"/>
              </a:schemeClr>
            </a:solidFill>
            <a:ln>
              <a:no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Roadmap to National Land Policy</a:t>
              </a:r>
              <a:endParaRPr sz="700" dirty="0">
                <a:solidFill>
                  <a:schemeClr val="accent1">
                    <a:lumMod val="50000"/>
                  </a:schemeClr>
                </a:solidFill>
                <a:latin typeface="Open Sans"/>
                <a:ea typeface="Open Sans"/>
                <a:cs typeface="Open Sans"/>
                <a:sym typeface="Open Sans"/>
              </a:endParaRPr>
            </a:p>
          </p:txBody>
        </p:sp>
        <p:sp>
          <p:nvSpPr>
            <p:cNvPr id="161" name="Google Shape;589;p28">
              <a:extLst>
                <a:ext uri="{FF2B5EF4-FFF2-40B4-BE49-F238E27FC236}">
                  <a16:creationId xmlns:a16="http://schemas.microsoft.com/office/drawing/2014/main" id="{5955E9E6-D4FA-EDB0-2B27-6D97E9D61313}"/>
                </a:ext>
              </a:extLst>
            </p:cNvPr>
            <p:cNvSpPr txBox="1"/>
            <p:nvPr/>
          </p:nvSpPr>
          <p:spPr>
            <a:xfrm>
              <a:off x="3851900" y="2996323"/>
              <a:ext cx="720100" cy="546600"/>
            </a:xfrm>
            <a:prstGeom prst="rect">
              <a:avLst/>
            </a:prstGeom>
            <a:solidFill>
              <a:schemeClr val="tx2">
                <a:lumMod val="60000"/>
                <a:lumOff val="40000"/>
                <a:alpha val="31550"/>
              </a:schemeClr>
            </a:solidFill>
            <a:ln>
              <a:no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Regional planning</a:t>
              </a:r>
              <a:endParaRPr sz="700" dirty="0">
                <a:solidFill>
                  <a:schemeClr val="accent1">
                    <a:lumMod val="50000"/>
                  </a:schemeClr>
                </a:solidFill>
                <a:latin typeface="Open Sans"/>
                <a:ea typeface="Open Sans"/>
                <a:cs typeface="Open Sans"/>
                <a:sym typeface="Open Sans"/>
              </a:endParaRPr>
            </a:p>
          </p:txBody>
        </p:sp>
        <p:sp>
          <p:nvSpPr>
            <p:cNvPr id="162" name="Google Shape;589;p28">
              <a:extLst>
                <a:ext uri="{FF2B5EF4-FFF2-40B4-BE49-F238E27FC236}">
                  <a16:creationId xmlns:a16="http://schemas.microsoft.com/office/drawing/2014/main" id="{B95A6BA0-8D99-7016-1D69-D6E037E2E6FE}"/>
                </a:ext>
              </a:extLst>
            </p:cNvPr>
            <p:cNvSpPr txBox="1"/>
            <p:nvPr/>
          </p:nvSpPr>
          <p:spPr>
            <a:xfrm>
              <a:off x="4644010" y="2996323"/>
              <a:ext cx="720099" cy="546600"/>
            </a:xfrm>
            <a:prstGeom prst="rect">
              <a:avLst/>
            </a:prstGeom>
            <a:solidFill>
              <a:schemeClr val="tx2">
                <a:lumMod val="60000"/>
                <a:lumOff val="40000"/>
                <a:alpha val="31550"/>
              </a:schemeClr>
            </a:solidFill>
            <a:ln>
              <a:noFill/>
            </a:ln>
          </p:spPr>
          <p:txBody>
            <a:bodyPr spcFirstLastPara="1" wrap="square" lIns="36225" tIns="36225" rIns="36225" bIns="36225" anchor="ctr" anchorCtr="0">
              <a:noAutofit/>
            </a:bodyPr>
            <a:lstStyle/>
            <a:p>
              <a:pPr algn="ctr">
                <a:lnSpc>
                  <a:spcPct val="115000"/>
                </a:lnSpc>
              </a:pPr>
              <a:r>
                <a:rPr lang="en-GB" sz="700" dirty="0">
                  <a:solidFill>
                    <a:schemeClr val="accent1">
                      <a:lumMod val="50000"/>
                    </a:schemeClr>
                  </a:solidFill>
                  <a:latin typeface="Open Sans"/>
                  <a:ea typeface="Open Sans"/>
                  <a:cs typeface="Open Sans"/>
                  <a:sym typeface="Open Sans"/>
                </a:rPr>
                <a:t>Urban strategies</a:t>
              </a:r>
              <a:endParaRPr sz="700" dirty="0">
                <a:solidFill>
                  <a:schemeClr val="accent1">
                    <a:lumMod val="50000"/>
                  </a:schemeClr>
                </a:solidFill>
                <a:latin typeface="Open Sans"/>
                <a:ea typeface="Open Sans"/>
                <a:cs typeface="Open Sans"/>
                <a:sym typeface="Open Sans"/>
              </a:endParaRPr>
            </a:p>
          </p:txBody>
        </p:sp>
      </p:grpSp>
      <p:sp>
        <p:nvSpPr>
          <p:cNvPr id="18" name="Title 1">
            <a:extLst>
              <a:ext uri="{FF2B5EF4-FFF2-40B4-BE49-F238E27FC236}">
                <a16:creationId xmlns:a16="http://schemas.microsoft.com/office/drawing/2014/main" id="{5A9D2AAC-35FF-3726-7C06-7F942B336BBD}"/>
              </a:ext>
            </a:extLst>
          </p:cNvPr>
          <p:cNvSpPr txBox="1">
            <a:spLocks/>
          </p:cNvSpPr>
          <p:nvPr/>
        </p:nvSpPr>
        <p:spPr>
          <a:xfrm>
            <a:off x="695325" y="368300"/>
            <a:ext cx="11076851" cy="862627"/>
          </a:xfrm>
          <a:prstGeom prst="rect">
            <a:avLst/>
          </a:prstGeom>
        </p:spPr>
        <p:txBody>
          <a:bodyPr l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b="1" dirty="0">
                <a:solidFill>
                  <a:schemeClr val="accent1"/>
                </a:solidFill>
                <a:latin typeface="Roboto" pitchFamily="2" charset="0"/>
                <a:ea typeface="Roboto" pitchFamily="2" charset="0"/>
                <a:cs typeface="Segoe UI Semibold" panose="020B0702040204020203" pitchFamily="34" charset="0"/>
              </a:rPr>
              <a:t>IDSF</a:t>
            </a:r>
            <a:endParaRPr lang="x-none" sz="1600" b="1" dirty="0">
              <a:solidFill>
                <a:schemeClr val="accent1"/>
              </a:solidFill>
              <a:latin typeface="Roboto" pitchFamily="2" charset="0"/>
              <a:ea typeface="Roboto" pitchFamily="2" charset="0"/>
              <a:cs typeface="Segoe UI Semibold" panose="020B0702040204020203" pitchFamily="34" charset="0"/>
            </a:endParaRPr>
          </a:p>
        </p:txBody>
      </p:sp>
      <p:cxnSp>
        <p:nvCxnSpPr>
          <p:cNvPr id="19" name="Straight Connector 18">
            <a:extLst>
              <a:ext uri="{FF2B5EF4-FFF2-40B4-BE49-F238E27FC236}">
                <a16:creationId xmlns:a16="http://schemas.microsoft.com/office/drawing/2014/main" id="{A32FA5AA-36F7-FD4B-E531-B108785152D3}"/>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4479A425-E443-DFCD-41B8-B36DF5B157A1}"/>
              </a:ext>
            </a:extLst>
          </p:cNvPr>
          <p:cNvSpPr txBox="1"/>
          <p:nvPr/>
        </p:nvSpPr>
        <p:spPr>
          <a:xfrm>
            <a:off x="720000" y="6480000"/>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25</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spTree>
    <p:extLst>
      <p:ext uri="{BB962C8B-B14F-4D97-AF65-F5344CB8AC3E}">
        <p14:creationId xmlns:p14="http://schemas.microsoft.com/office/powerpoint/2010/main" val="2596895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09DF5A19-04C1-B490-D740-420BED7DECC5}"/>
              </a:ext>
            </a:extLst>
          </p:cNvPr>
          <p:cNvSpPr txBox="1"/>
          <p:nvPr/>
        </p:nvSpPr>
        <p:spPr>
          <a:xfrm>
            <a:off x="581079" y="6466294"/>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26</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sp>
        <p:nvSpPr>
          <p:cNvPr id="11" name="Title 1">
            <a:extLst>
              <a:ext uri="{FF2B5EF4-FFF2-40B4-BE49-F238E27FC236}">
                <a16:creationId xmlns:a16="http://schemas.microsoft.com/office/drawing/2014/main" id="{0BEB65FC-4E14-DCFF-9BBD-E1FF8E3F8B1D}"/>
              </a:ext>
            </a:extLst>
          </p:cNvPr>
          <p:cNvSpPr txBox="1">
            <a:spLocks/>
          </p:cNvSpPr>
          <p:nvPr/>
        </p:nvSpPr>
        <p:spPr>
          <a:xfrm>
            <a:off x="695325" y="368300"/>
            <a:ext cx="11076851" cy="862627"/>
          </a:xfrm>
          <a:prstGeom prst="rect">
            <a:avLst/>
          </a:prstGeom>
        </p:spPr>
        <p:txBody>
          <a:bodyPr l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accent1"/>
                </a:solidFill>
                <a:latin typeface="Roboto" pitchFamily="2" charset="0"/>
                <a:ea typeface="Roboto" pitchFamily="2" charset="0"/>
                <a:cs typeface="Segoe UI Semibold" panose="020B0702040204020203" pitchFamily="34" charset="0"/>
              </a:rPr>
              <a:t>Guiding Frameworks and Publications</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cxnSp>
        <p:nvCxnSpPr>
          <p:cNvPr id="12" name="Straight Connector 11">
            <a:extLst>
              <a:ext uri="{FF2B5EF4-FFF2-40B4-BE49-F238E27FC236}">
                <a16:creationId xmlns:a16="http://schemas.microsoft.com/office/drawing/2014/main" id="{B088747D-F338-F3A9-ED88-E2E747DAA4B1}"/>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437A234-F334-CE9A-6040-8938296E19D2}"/>
              </a:ext>
            </a:extLst>
          </p:cNvPr>
          <p:cNvSpPr txBox="1"/>
          <p:nvPr/>
        </p:nvSpPr>
        <p:spPr>
          <a:xfrm>
            <a:off x="695325" y="1268413"/>
            <a:ext cx="8676570" cy="4896967"/>
          </a:xfrm>
          <a:prstGeom prst="rect">
            <a:avLst/>
          </a:prstGeom>
          <a:noFill/>
        </p:spPr>
        <p:txBody>
          <a:bodyPr wrap="square" rtlCol="0">
            <a:noAutofit/>
          </a:bodyPr>
          <a:lstStyle/>
          <a:p>
            <a:pPr>
              <a:spcAft>
                <a:spcPts val="1800"/>
              </a:spcAft>
            </a:pPr>
            <a:r>
              <a:rPr lang="en-CA" sz="2400" dirty="0">
                <a:solidFill>
                  <a:srgbClr val="00A9D0"/>
                </a:solidFill>
                <a:latin typeface="SF Pro Display Light" pitchFamily="2" charset="0"/>
              </a:rPr>
              <a:t>UN</a:t>
            </a:r>
            <a:endParaRPr lang="en-CA" dirty="0">
              <a:solidFill>
                <a:srgbClr val="00A9D0"/>
              </a:solidFill>
              <a:latin typeface="SF Pro Display Light" pitchFamily="2" charset="0"/>
            </a:endParaRPr>
          </a:p>
          <a:p>
            <a:r>
              <a:rPr lang="en-CA" dirty="0">
                <a:solidFill>
                  <a:schemeClr val="accent5">
                    <a:lumMod val="75000"/>
                  </a:schemeClr>
                </a:solidFill>
                <a:latin typeface="SF Pro Display Light" pitchFamily="2" charset="0"/>
              </a:rPr>
              <a:t>UN Action Agenda on Internal Displacement</a:t>
            </a:r>
          </a:p>
          <a:p>
            <a:r>
              <a:rPr lang="en-US" sz="1800" spc="5" dirty="0">
                <a:latin typeface="Roboto" panose="02000000000000000000" pitchFamily="2" charset="0"/>
                <a:ea typeface="Roboto" panose="02000000000000000000" pitchFamily="2" charset="0"/>
                <a:cs typeface="Roboto" panose="02000000000000000000" pitchFamily="2" charset="0"/>
              </a:rPr>
              <a:t>IASC Guiding Principles on Internal Displacement</a:t>
            </a:r>
            <a:endParaRPr lang="en-CA" dirty="0">
              <a:latin typeface="SF Pro Display Light" pitchFamily="2" charset="0"/>
            </a:endParaRPr>
          </a:p>
          <a:p>
            <a:endParaRPr lang="en-CA" dirty="0">
              <a:solidFill>
                <a:srgbClr val="00A9D0"/>
              </a:solidFill>
              <a:latin typeface="SF Pro Display Light" pitchFamily="2" charset="0"/>
            </a:endParaRPr>
          </a:p>
          <a:p>
            <a:r>
              <a:rPr lang="en-CA" sz="2400" dirty="0">
                <a:solidFill>
                  <a:srgbClr val="00A9D0"/>
                </a:solidFill>
                <a:latin typeface="SF Pro Display Light" pitchFamily="2" charset="0"/>
              </a:rPr>
              <a:t>UN-Habitat</a:t>
            </a:r>
          </a:p>
          <a:p>
            <a:endParaRPr lang="en-CA" dirty="0">
              <a:latin typeface="SF Pro Display Light" pitchFamily="2" charset="0"/>
            </a:endParaRPr>
          </a:p>
          <a:p>
            <a:r>
              <a:rPr lang="en-CA" dirty="0">
                <a:latin typeface="SF Pro Display Light" pitchFamily="2" charset="0"/>
              </a:rPr>
              <a:t>New Urban Agenda (NUA)</a:t>
            </a:r>
          </a:p>
          <a:p>
            <a:r>
              <a:rPr lang="en-CA" dirty="0">
                <a:latin typeface="SF Pro Display Light" pitchFamily="2" charset="0"/>
              </a:rPr>
              <a:t>UN-Habitat’s Global Institutional Plan on Solutions to Internal Displacement (2023)</a:t>
            </a:r>
          </a:p>
          <a:p>
            <a:pPr>
              <a:spcBef>
                <a:spcPts val="1800"/>
              </a:spcBef>
              <a:spcAft>
                <a:spcPts val="1800"/>
              </a:spcAft>
            </a:pPr>
            <a:r>
              <a:rPr lang="en-CA" sz="2400" dirty="0">
                <a:solidFill>
                  <a:srgbClr val="00A9D0"/>
                </a:solidFill>
                <a:latin typeface="SF Pro Display Light" pitchFamily="2" charset="0"/>
              </a:rPr>
              <a:t>Somalia</a:t>
            </a:r>
          </a:p>
          <a:p>
            <a:r>
              <a:rPr lang="en-CA" dirty="0">
                <a:latin typeface="SF Pro Display Light" pitchFamily="2" charset="0"/>
              </a:rPr>
              <a:t>National Development Plan NDP9</a:t>
            </a:r>
          </a:p>
          <a:p>
            <a:r>
              <a:rPr lang="en-CA" dirty="0">
                <a:latin typeface="SF Pro Display Light" pitchFamily="2" charset="0"/>
              </a:rPr>
              <a:t>NPD 3 / Somaliland Development Plan (Somaliland Engagement Framework)</a:t>
            </a:r>
          </a:p>
          <a:p>
            <a:r>
              <a:rPr lang="en-CA" dirty="0">
                <a:latin typeface="SF Pro Display Light" pitchFamily="2" charset="0"/>
              </a:rPr>
              <a:t>National Durable Solutions Strategy 2021 – 2025</a:t>
            </a:r>
          </a:p>
          <a:p>
            <a:r>
              <a:rPr lang="en-CA" dirty="0">
                <a:latin typeface="SF Pro Display Light" pitchFamily="2" charset="0"/>
              </a:rPr>
              <a:t>Wadajir Framework on Stabilization and Local Governance</a:t>
            </a:r>
          </a:p>
        </p:txBody>
      </p:sp>
    </p:spTree>
    <p:extLst>
      <p:ext uri="{BB962C8B-B14F-4D97-AF65-F5344CB8AC3E}">
        <p14:creationId xmlns:p14="http://schemas.microsoft.com/office/powerpoint/2010/main" val="35208264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FBECED-7153-814B-F9F2-61701F905DED}"/>
            </a:ext>
          </a:extLst>
        </p:cNvPr>
        <p:cNvGrpSpPr/>
        <p:nvPr/>
      </p:nvGrpSpPr>
      <p:grpSpPr>
        <a:xfrm>
          <a:off x="0" y="0"/>
          <a:ext cx="0" cy="0"/>
          <a:chOff x="0" y="0"/>
          <a:chExt cx="0" cy="0"/>
        </a:xfrm>
      </p:grpSpPr>
      <p:sp>
        <p:nvSpPr>
          <p:cNvPr id="6" name="object 11">
            <a:extLst>
              <a:ext uri="{FF2B5EF4-FFF2-40B4-BE49-F238E27FC236}">
                <a16:creationId xmlns:a16="http://schemas.microsoft.com/office/drawing/2014/main" id="{85032C04-F429-FC0F-E43C-20EB08C0AAD7}"/>
              </a:ext>
            </a:extLst>
          </p:cNvPr>
          <p:cNvSpPr txBox="1"/>
          <p:nvPr/>
        </p:nvSpPr>
        <p:spPr>
          <a:xfrm>
            <a:off x="7673780" y="2124012"/>
            <a:ext cx="4509351" cy="4200508"/>
          </a:xfrm>
          <a:prstGeom prst="rect">
            <a:avLst/>
          </a:prstGeom>
        </p:spPr>
        <p:txBody>
          <a:bodyPr vert="horz" wrap="square" lIns="0" tIns="14604" rIns="0" bIns="0" rtlCol="0">
            <a:noAutofit/>
          </a:bodyPr>
          <a:lstStyle/>
          <a:p>
            <a:pPr marL="298450" indent="-285750">
              <a:lnSpc>
                <a:spcPct val="100000"/>
              </a:lnSpc>
              <a:buFont typeface="Wingdings" pitchFamily="2" charset="2"/>
              <a:buChar char="§"/>
            </a:pPr>
            <a:endParaRPr lang="en-US" sz="2000" spc="5" dirty="0">
              <a:latin typeface="Roboto" panose="02000000000000000000" pitchFamily="2" charset="0"/>
              <a:ea typeface="Roboto" panose="02000000000000000000" pitchFamily="2" charset="0"/>
              <a:cs typeface="Roboto" panose="02000000000000000000" pitchFamily="2" charset="0"/>
            </a:endParaRPr>
          </a:p>
        </p:txBody>
      </p:sp>
      <p:sp>
        <p:nvSpPr>
          <p:cNvPr id="2" name="object 11">
            <a:extLst>
              <a:ext uri="{FF2B5EF4-FFF2-40B4-BE49-F238E27FC236}">
                <a16:creationId xmlns:a16="http://schemas.microsoft.com/office/drawing/2014/main" id="{5FEE916C-95F6-4A00-7112-6268157736E0}"/>
              </a:ext>
            </a:extLst>
          </p:cNvPr>
          <p:cNvSpPr txBox="1"/>
          <p:nvPr/>
        </p:nvSpPr>
        <p:spPr>
          <a:xfrm>
            <a:off x="695325" y="2124012"/>
            <a:ext cx="4509351" cy="4200508"/>
          </a:xfrm>
          <a:prstGeom prst="rect">
            <a:avLst/>
          </a:prstGeom>
        </p:spPr>
        <p:txBody>
          <a:bodyPr vert="horz" wrap="square" lIns="0" tIns="14604" rIns="0" bIns="0" rtlCol="0">
            <a:noAutofit/>
          </a:bodyPr>
          <a:lstStyle/>
          <a:p>
            <a:pPr marL="298450" indent="-285750">
              <a:lnSpc>
                <a:spcPct val="100000"/>
              </a:lnSpc>
              <a:buFont typeface="Wingdings" pitchFamily="2" charset="2"/>
              <a:buChar char="§"/>
            </a:pPr>
            <a:r>
              <a:rPr lang="en-US" sz="2000" spc="5" dirty="0">
                <a:latin typeface="Roboto" panose="02000000000000000000" pitchFamily="2" charset="0"/>
                <a:ea typeface="Roboto" panose="02000000000000000000" pitchFamily="2" charset="0"/>
                <a:cs typeface="Roboto" panose="02000000000000000000" pitchFamily="2" charset="0"/>
              </a:rPr>
              <a:t>MoPIED – DSU</a:t>
            </a:r>
          </a:p>
          <a:p>
            <a:pPr marL="298450" indent="-285750">
              <a:lnSpc>
                <a:spcPct val="100000"/>
              </a:lnSpc>
              <a:buFont typeface="Wingdings" pitchFamily="2" charset="2"/>
              <a:buChar char="§"/>
            </a:pPr>
            <a:r>
              <a:rPr lang="en-US" sz="2000" spc="5" dirty="0">
                <a:latin typeface="Roboto" panose="02000000000000000000" pitchFamily="2" charset="0"/>
                <a:ea typeface="Roboto" panose="02000000000000000000" pitchFamily="2" charset="0"/>
                <a:cs typeface="Roboto" panose="02000000000000000000" pitchFamily="2" charset="0"/>
              </a:rPr>
              <a:t>MoPWRH</a:t>
            </a:r>
          </a:p>
          <a:p>
            <a:pPr marL="298450" indent="-285750">
              <a:lnSpc>
                <a:spcPct val="100000"/>
              </a:lnSpc>
              <a:buFont typeface="Wingdings" pitchFamily="2" charset="2"/>
              <a:buChar char="§"/>
            </a:pPr>
            <a:r>
              <a:rPr lang="en-US" sz="2000" spc="5" dirty="0">
                <a:latin typeface="Roboto" panose="02000000000000000000" pitchFamily="2" charset="0"/>
                <a:ea typeface="Roboto" panose="02000000000000000000" pitchFamily="2" charset="0"/>
                <a:cs typeface="Roboto" panose="02000000000000000000" pitchFamily="2" charset="0"/>
              </a:rPr>
              <a:t>MoI</a:t>
            </a:r>
          </a:p>
          <a:p>
            <a:pPr marL="298450" indent="-285750">
              <a:lnSpc>
                <a:spcPct val="100000"/>
              </a:lnSpc>
              <a:buFont typeface="Wingdings" pitchFamily="2" charset="2"/>
              <a:buChar char="§"/>
            </a:pPr>
            <a:endParaRPr lang="en-US" sz="2000" spc="5" dirty="0">
              <a:latin typeface="Roboto" panose="02000000000000000000" pitchFamily="2" charset="0"/>
              <a:ea typeface="Roboto" panose="02000000000000000000" pitchFamily="2" charset="0"/>
              <a:cs typeface="Roboto" panose="02000000000000000000" pitchFamily="2" charset="0"/>
            </a:endParaRPr>
          </a:p>
          <a:p>
            <a:pPr marL="298450" indent="-285750">
              <a:lnSpc>
                <a:spcPct val="100000"/>
              </a:lnSpc>
              <a:buFont typeface="Wingdings" pitchFamily="2" charset="2"/>
              <a:buChar char="§"/>
            </a:pPr>
            <a:r>
              <a:rPr lang="en-US" sz="2000" spc="5" dirty="0">
                <a:latin typeface="Roboto" panose="02000000000000000000" pitchFamily="2" charset="0"/>
                <a:ea typeface="Roboto" panose="02000000000000000000" pitchFamily="2" charset="0"/>
                <a:cs typeface="Roboto" panose="02000000000000000000" pitchFamily="2" charset="0"/>
              </a:rPr>
              <a:t>State and Municipal Governments</a:t>
            </a:r>
          </a:p>
          <a:p>
            <a:pPr marL="298450" indent="-285750">
              <a:lnSpc>
                <a:spcPct val="100000"/>
              </a:lnSpc>
              <a:buFont typeface="Wingdings" pitchFamily="2" charset="2"/>
              <a:buChar char="§"/>
            </a:pPr>
            <a:r>
              <a:rPr lang="en-US" sz="2000" spc="5" dirty="0">
                <a:latin typeface="Roboto" panose="02000000000000000000" pitchFamily="2" charset="0"/>
                <a:ea typeface="Roboto" panose="02000000000000000000" pitchFamily="2" charset="0"/>
                <a:cs typeface="Roboto" panose="02000000000000000000" pitchFamily="2" charset="0"/>
              </a:rPr>
              <a:t>Local Government Institutions</a:t>
            </a:r>
          </a:p>
          <a:p>
            <a:pPr marL="298450" indent="-285750">
              <a:lnSpc>
                <a:spcPct val="100000"/>
              </a:lnSpc>
              <a:buFont typeface="Wingdings" pitchFamily="2" charset="2"/>
              <a:buChar char="§"/>
            </a:pPr>
            <a:r>
              <a:rPr lang="en-US" sz="2000" spc="5" dirty="0">
                <a:latin typeface="Roboto" panose="02000000000000000000" pitchFamily="2" charset="0"/>
                <a:ea typeface="Roboto" panose="02000000000000000000" pitchFamily="2" charset="0"/>
                <a:cs typeface="Roboto" panose="02000000000000000000" pitchFamily="2" charset="0"/>
              </a:rPr>
              <a:t>Community Groups</a:t>
            </a:r>
          </a:p>
          <a:p>
            <a:pPr marL="298450" indent="-285750">
              <a:lnSpc>
                <a:spcPct val="100000"/>
              </a:lnSpc>
              <a:buFont typeface="Wingdings" pitchFamily="2" charset="2"/>
              <a:buChar char="§"/>
            </a:pPr>
            <a:endParaRPr lang="en-US" sz="2000" spc="5" dirty="0">
              <a:latin typeface="Roboto" panose="02000000000000000000" pitchFamily="2" charset="0"/>
              <a:ea typeface="Roboto" panose="02000000000000000000" pitchFamily="2" charset="0"/>
              <a:cs typeface="Roboto" panose="02000000000000000000" pitchFamily="2" charset="0"/>
            </a:endParaRPr>
          </a:p>
        </p:txBody>
      </p:sp>
      <p:sp>
        <p:nvSpPr>
          <p:cNvPr id="3" name="TextBox 2">
            <a:extLst>
              <a:ext uri="{FF2B5EF4-FFF2-40B4-BE49-F238E27FC236}">
                <a16:creationId xmlns:a16="http://schemas.microsoft.com/office/drawing/2014/main" id="{111ACCFB-C3E1-116E-34E9-7253802C6F66}"/>
              </a:ext>
            </a:extLst>
          </p:cNvPr>
          <p:cNvSpPr txBox="1"/>
          <p:nvPr/>
        </p:nvSpPr>
        <p:spPr>
          <a:xfrm>
            <a:off x="581079" y="6466294"/>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27</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sp>
        <p:nvSpPr>
          <p:cNvPr id="7" name="Title 1">
            <a:extLst>
              <a:ext uri="{FF2B5EF4-FFF2-40B4-BE49-F238E27FC236}">
                <a16:creationId xmlns:a16="http://schemas.microsoft.com/office/drawing/2014/main" id="{83138CCB-E4A2-7741-28F8-2A630816F1AF}"/>
              </a:ext>
            </a:extLst>
          </p:cNvPr>
          <p:cNvSpPr txBox="1">
            <a:spLocks/>
          </p:cNvSpPr>
          <p:nvPr/>
        </p:nvSpPr>
        <p:spPr>
          <a:xfrm>
            <a:off x="695325" y="368300"/>
            <a:ext cx="11076851" cy="862627"/>
          </a:xfrm>
          <a:prstGeom prst="rect">
            <a:avLst/>
          </a:prstGeom>
        </p:spPr>
        <p:txBody>
          <a:bodyPr l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accent1"/>
                </a:solidFill>
                <a:latin typeface="Roboto" pitchFamily="2" charset="0"/>
                <a:ea typeface="Roboto" pitchFamily="2" charset="0"/>
                <a:cs typeface="Segoe UI Semibold" panose="020B0702040204020203" pitchFamily="34" charset="0"/>
              </a:rPr>
              <a:t>Partners</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cxnSp>
        <p:nvCxnSpPr>
          <p:cNvPr id="8" name="Straight Connector 7">
            <a:extLst>
              <a:ext uri="{FF2B5EF4-FFF2-40B4-BE49-F238E27FC236}">
                <a16:creationId xmlns:a16="http://schemas.microsoft.com/office/drawing/2014/main" id="{66DC24FC-284D-0CC1-8ECD-9F6B45CE77E2}"/>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CA3CE776-0FAC-2CD6-B1CD-6A026A4B0E6E}"/>
              </a:ext>
            </a:extLst>
          </p:cNvPr>
          <p:cNvSpPr txBox="1"/>
          <p:nvPr/>
        </p:nvSpPr>
        <p:spPr>
          <a:xfrm>
            <a:off x="695325" y="1268413"/>
            <a:ext cx="4608565" cy="5418191"/>
          </a:xfrm>
          <a:prstGeom prst="rect">
            <a:avLst/>
          </a:prstGeom>
          <a:noFill/>
        </p:spPr>
        <p:txBody>
          <a:bodyPr wrap="square" rtlCol="0">
            <a:noAutofit/>
          </a:bodyPr>
          <a:lstStyle/>
          <a:p>
            <a:pPr>
              <a:spcAft>
                <a:spcPts val="1800"/>
              </a:spcAft>
            </a:pPr>
            <a:r>
              <a:rPr lang="en-CA" sz="2400" dirty="0">
                <a:solidFill>
                  <a:srgbClr val="00A9D0"/>
                </a:solidFill>
                <a:latin typeface="SF Pro Display Light" pitchFamily="2" charset="0"/>
              </a:rPr>
              <a:t>Government</a:t>
            </a:r>
            <a:endParaRPr lang="en-CA" dirty="0">
              <a:latin typeface="SF Pro Display Light" pitchFamily="2" charset="0"/>
            </a:endParaRPr>
          </a:p>
        </p:txBody>
      </p:sp>
      <p:sp>
        <p:nvSpPr>
          <p:cNvPr id="10" name="TextBox 9">
            <a:extLst>
              <a:ext uri="{FF2B5EF4-FFF2-40B4-BE49-F238E27FC236}">
                <a16:creationId xmlns:a16="http://schemas.microsoft.com/office/drawing/2014/main" id="{E04891AF-38F2-4F33-4381-4FDCCC2685FA}"/>
              </a:ext>
            </a:extLst>
          </p:cNvPr>
          <p:cNvSpPr txBox="1"/>
          <p:nvPr/>
        </p:nvSpPr>
        <p:spPr>
          <a:xfrm>
            <a:off x="5519920" y="1268413"/>
            <a:ext cx="4608565" cy="5418191"/>
          </a:xfrm>
          <a:prstGeom prst="rect">
            <a:avLst/>
          </a:prstGeom>
          <a:noFill/>
        </p:spPr>
        <p:txBody>
          <a:bodyPr wrap="square" rtlCol="0">
            <a:noAutofit/>
          </a:bodyPr>
          <a:lstStyle/>
          <a:p>
            <a:pPr>
              <a:spcAft>
                <a:spcPts val="1800"/>
              </a:spcAft>
            </a:pPr>
            <a:r>
              <a:rPr lang="en-CA" sz="2400" dirty="0">
                <a:solidFill>
                  <a:srgbClr val="00A9D0"/>
                </a:solidFill>
                <a:latin typeface="SF Pro Display Light" pitchFamily="2" charset="0"/>
              </a:rPr>
              <a:t>UN</a:t>
            </a:r>
          </a:p>
          <a:p>
            <a:pPr marL="298450" indent="-285750">
              <a:lnSpc>
                <a:spcPct val="100000"/>
              </a:lnSpc>
              <a:buFont typeface="Wingdings" pitchFamily="2" charset="2"/>
              <a:buChar char="§"/>
            </a:pPr>
            <a:r>
              <a:rPr lang="en-US" sz="1800" spc="5" dirty="0">
                <a:latin typeface="Roboto" panose="02000000000000000000" pitchFamily="2" charset="0"/>
                <a:ea typeface="Roboto" panose="02000000000000000000" pitchFamily="2" charset="0"/>
                <a:cs typeface="Roboto" panose="02000000000000000000" pitchFamily="2" charset="0"/>
              </a:rPr>
              <a:t>RCO / IO</a:t>
            </a:r>
          </a:p>
          <a:p>
            <a:pPr marL="298450" indent="-285750">
              <a:lnSpc>
                <a:spcPct val="100000"/>
              </a:lnSpc>
              <a:buFont typeface="Wingdings" pitchFamily="2" charset="2"/>
              <a:buChar char="§"/>
            </a:pPr>
            <a:r>
              <a:rPr lang="en-US" sz="1800" spc="5" dirty="0">
                <a:latin typeface="Roboto" panose="02000000000000000000" pitchFamily="2" charset="0"/>
                <a:ea typeface="Roboto" panose="02000000000000000000" pitchFamily="2" charset="0"/>
                <a:cs typeface="Roboto" panose="02000000000000000000" pitchFamily="2" charset="0"/>
              </a:rPr>
              <a:t>IOM</a:t>
            </a:r>
          </a:p>
          <a:p>
            <a:pPr marL="298450" indent="-285750">
              <a:lnSpc>
                <a:spcPct val="100000"/>
              </a:lnSpc>
              <a:buFont typeface="Wingdings" pitchFamily="2" charset="2"/>
              <a:buChar char="§"/>
            </a:pPr>
            <a:r>
              <a:rPr lang="en-US" sz="1800" spc="5" dirty="0">
                <a:latin typeface="Roboto" panose="02000000000000000000" pitchFamily="2" charset="0"/>
                <a:ea typeface="Roboto" panose="02000000000000000000" pitchFamily="2" charset="0"/>
                <a:cs typeface="Roboto" panose="02000000000000000000" pitchFamily="2" charset="0"/>
              </a:rPr>
              <a:t>UNHCR</a:t>
            </a:r>
          </a:p>
          <a:p>
            <a:pPr marL="298450" indent="-285750">
              <a:lnSpc>
                <a:spcPct val="100000"/>
              </a:lnSpc>
              <a:buFont typeface="Wingdings" pitchFamily="2" charset="2"/>
              <a:buChar char="§"/>
            </a:pPr>
            <a:r>
              <a:rPr lang="en-US" sz="1800" spc="5" dirty="0">
                <a:latin typeface="Roboto" panose="02000000000000000000" pitchFamily="2" charset="0"/>
                <a:ea typeface="Roboto" panose="02000000000000000000" pitchFamily="2" charset="0"/>
                <a:cs typeface="Roboto" panose="02000000000000000000" pitchFamily="2" charset="0"/>
              </a:rPr>
              <a:t>UNDP</a:t>
            </a:r>
          </a:p>
        </p:txBody>
      </p:sp>
      <p:sp>
        <p:nvSpPr>
          <p:cNvPr id="11" name="TextBox 10">
            <a:extLst>
              <a:ext uri="{FF2B5EF4-FFF2-40B4-BE49-F238E27FC236}">
                <a16:creationId xmlns:a16="http://schemas.microsoft.com/office/drawing/2014/main" id="{C254BA02-FB48-5EB7-79F7-BC99B8A7B61E}"/>
              </a:ext>
            </a:extLst>
          </p:cNvPr>
          <p:cNvSpPr txBox="1"/>
          <p:nvPr/>
        </p:nvSpPr>
        <p:spPr>
          <a:xfrm>
            <a:off x="8012595" y="1268413"/>
            <a:ext cx="4276265" cy="5418191"/>
          </a:xfrm>
          <a:prstGeom prst="rect">
            <a:avLst/>
          </a:prstGeom>
          <a:noFill/>
        </p:spPr>
        <p:txBody>
          <a:bodyPr wrap="square" rtlCol="0">
            <a:noAutofit/>
          </a:bodyPr>
          <a:lstStyle/>
          <a:p>
            <a:pPr>
              <a:spcAft>
                <a:spcPts val="1800"/>
              </a:spcAft>
            </a:pPr>
            <a:r>
              <a:rPr lang="en-CA" sz="2400" dirty="0">
                <a:solidFill>
                  <a:srgbClr val="00A9D0"/>
                </a:solidFill>
                <a:latin typeface="SF Pro Display Light" pitchFamily="2" charset="0"/>
              </a:rPr>
              <a:t>IFIs, NGOs / Private Sector</a:t>
            </a:r>
            <a:endParaRPr lang="en-US" sz="1800" spc="5" dirty="0">
              <a:latin typeface="Roboto" panose="02000000000000000000" pitchFamily="2" charset="0"/>
              <a:ea typeface="Roboto" panose="02000000000000000000" pitchFamily="2" charset="0"/>
              <a:cs typeface="Roboto" panose="02000000000000000000" pitchFamily="2" charset="0"/>
            </a:endParaRPr>
          </a:p>
          <a:p>
            <a:pPr marL="298450" indent="-285750">
              <a:lnSpc>
                <a:spcPct val="100000"/>
              </a:lnSpc>
              <a:buFont typeface="Wingdings" pitchFamily="2" charset="2"/>
              <a:buChar char="§"/>
            </a:pPr>
            <a:endParaRPr lang="en-US" sz="1800" spc="5" dirty="0">
              <a:latin typeface="Roboto" panose="02000000000000000000" pitchFamily="2" charset="0"/>
              <a:ea typeface="Roboto" panose="02000000000000000000" pitchFamily="2" charset="0"/>
              <a:cs typeface="Roboto" panose="02000000000000000000" pitchFamily="2" charset="0"/>
            </a:endParaRPr>
          </a:p>
          <a:p>
            <a:pPr marL="298450" indent="-285750">
              <a:lnSpc>
                <a:spcPct val="100000"/>
              </a:lnSpc>
              <a:buFont typeface="Wingdings" pitchFamily="2" charset="2"/>
              <a:buChar char="§"/>
            </a:pPr>
            <a:r>
              <a:rPr lang="en-US" spc="5" dirty="0">
                <a:latin typeface="Roboto" panose="02000000000000000000" pitchFamily="2" charset="0"/>
                <a:ea typeface="Roboto" panose="02000000000000000000" pitchFamily="2" charset="0"/>
                <a:cs typeface="Roboto" panose="02000000000000000000" pitchFamily="2" charset="0"/>
              </a:rPr>
              <a:t>World Bank</a:t>
            </a:r>
          </a:p>
          <a:p>
            <a:pPr marL="298450" indent="-285750">
              <a:lnSpc>
                <a:spcPct val="100000"/>
              </a:lnSpc>
              <a:buFont typeface="Wingdings" pitchFamily="2" charset="2"/>
              <a:buChar char="§"/>
            </a:pPr>
            <a:endParaRPr lang="en-US" spc="5" dirty="0">
              <a:latin typeface="Roboto" panose="02000000000000000000" pitchFamily="2" charset="0"/>
              <a:ea typeface="Roboto" panose="02000000000000000000" pitchFamily="2" charset="0"/>
              <a:cs typeface="Roboto" panose="02000000000000000000" pitchFamily="2" charset="0"/>
            </a:endParaRPr>
          </a:p>
          <a:p>
            <a:pPr marL="298450" indent="-285750">
              <a:lnSpc>
                <a:spcPct val="100000"/>
              </a:lnSpc>
              <a:buFont typeface="Wingdings" pitchFamily="2" charset="2"/>
              <a:buChar char="§"/>
            </a:pPr>
            <a:r>
              <a:rPr lang="en-US" sz="1800" spc="5" dirty="0">
                <a:latin typeface="Roboto" panose="02000000000000000000" pitchFamily="2" charset="0"/>
                <a:ea typeface="Roboto" panose="02000000000000000000" pitchFamily="2" charset="0"/>
                <a:cs typeface="Roboto" panose="02000000000000000000" pitchFamily="2" charset="0"/>
              </a:rPr>
              <a:t>JIPS</a:t>
            </a:r>
          </a:p>
          <a:p>
            <a:pPr marL="298450" indent="-285750">
              <a:lnSpc>
                <a:spcPct val="100000"/>
              </a:lnSpc>
              <a:buFont typeface="Wingdings" pitchFamily="2" charset="2"/>
              <a:buChar char="§"/>
            </a:pPr>
            <a:r>
              <a:rPr lang="en-US" sz="1800" spc="5" dirty="0" err="1">
                <a:latin typeface="Roboto" panose="02000000000000000000" pitchFamily="2" charset="0"/>
                <a:ea typeface="Roboto" panose="02000000000000000000" pitchFamily="2" charset="0"/>
                <a:cs typeface="Roboto" panose="02000000000000000000" pitchFamily="2" charset="0"/>
              </a:rPr>
              <a:t>ReDSS</a:t>
            </a:r>
            <a:endParaRPr lang="en-US" sz="1800" spc="5" dirty="0">
              <a:latin typeface="Roboto" panose="02000000000000000000" pitchFamily="2" charset="0"/>
              <a:ea typeface="Roboto" panose="02000000000000000000" pitchFamily="2" charset="0"/>
              <a:cs typeface="Roboto" panose="02000000000000000000" pitchFamily="2" charset="0"/>
            </a:endParaRPr>
          </a:p>
          <a:p>
            <a:pPr>
              <a:spcAft>
                <a:spcPts val="1800"/>
              </a:spcAft>
            </a:pPr>
            <a:endParaRPr lang="en-CA" dirty="0">
              <a:latin typeface="SF Pro Display Light" pitchFamily="2" charset="0"/>
            </a:endParaRPr>
          </a:p>
        </p:txBody>
      </p:sp>
    </p:spTree>
    <p:extLst>
      <p:ext uri="{BB962C8B-B14F-4D97-AF65-F5344CB8AC3E}">
        <p14:creationId xmlns:p14="http://schemas.microsoft.com/office/powerpoint/2010/main" val="38330192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B11401F-D941-4BA8-3DE3-D837775FF8B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3000"/>
                    </a14:imgEffect>
                  </a14:imgLayer>
                </a14:imgProps>
              </a:ext>
            </a:extLst>
          </a:blip>
          <a:stretch>
            <a:fillRect/>
          </a:stretch>
        </p:blipFill>
        <p:spPr>
          <a:xfrm>
            <a:off x="8495237" y="0"/>
            <a:ext cx="3706238" cy="6858000"/>
          </a:xfrm>
          <a:prstGeom prst="rect">
            <a:avLst/>
          </a:prstGeom>
        </p:spPr>
      </p:pic>
      <p:sp>
        <p:nvSpPr>
          <p:cNvPr id="4" name="Rectangle 3">
            <a:extLst>
              <a:ext uri="{FF2B5EF4-FFF2-40B4-BE49-F238E27FC236}">
                <a16:creationId xmlns:a16="http://schemas.microsoft.com/office/drawing/2014/main" id="{16A8EFA6-983E-3C44-AAD4-CFE861EB6D6C}"/>
              </a:ext>
            </a:extLst>
          </p:cNvPr>
          <p:cNvSpPr/>
          <p:nvPr/>
        </p:nvSpPr>
        <p:spPr>
          <a:xfrm>
            <a:off x="1" y="2105561"/>
            <a:ext cx="8472330" cy="1323439"/>
          </a:xfrm>
          <a:prstGeom prst="rect">
            <a:avLst/>
          </a:prstGeom>
        </p:spPr>
        <p:txBody>
          <a:bodyPr wrap="square">
            <a:spAutoFit/>
          </a:bodyPr>
          <a:lstStyle/>
          <a:p>
            <a:pPr algn="ctr"/>
            <a:r>
              <a:rPr lang="en-US" sz="8000" dirty="0">
                <a:solidFill>
                  <a:schemeClr val="bg1"/>
                </a:solidFill>
                <a:latin typeface="Roboto" pitchFamily="2" charset="0"/>
                <a:ea typeface="Roboto" pitchFamily="2" charset="0"/>
                <a:cs typeface="Calibri" panose="020F0502020204030204" pitchFamily="34" charset="0"/>
              </a:rPr>
              <a:t>Thank you!</a:t>
            </a:r>
            <a:endParaRPr lang="en-KE" sz="8000" dirty="0">
              <a:solidFill>
                <a:schemeClr val="bg1"/>
              </a:solidFill>
              <a:latin typeface="Roboto" pitchFamily="2" charset="0"/>
              <a:ea typeface="Roboto" pitchFamily="2" charset="0"/>
              <a:cs typeface="Calibri" panose="020F0502020204030204" pitchFamily="34" charset="0"/>
            </a:endParaRPr>
          </a:p>
        </p:txBody>
      </p:sp>
      <p:sp>
        <p:nvSpPr>
          <p:cNvPr id="5" name="TextBox 4">
            <a:extLst>
              <a:ext uri="{FF2B5EF4-FFF2-40B4-BE49-F238E27FC236}">
                <a16:creationId xmlns:a16="http://schemas.microsoft.com/office/drawing/2014/main" id="{797474D7-6717-1348-B50F-CE01A82FD76A}"/>
              </a:ext>
            </a:extLst>
          </p:cNvPr>
          <p:cNvSpPr txBox="1"/>
          <p:nvPr/>
        </p:nvSpPr>
        <p:spPr>
          <a:xfrm>
            <a:off x="682752" y="4941210"/>
            <a:ext cx="4826542" cy="523220"/>
          </a:xfrm>
          <a:prstGeom prst="rect">
            <a:avLst/>
          </a:prstGeom>
          <a:noFill/>
        </p:spPr>
        <p:txBody>
          <a:bodyPr wrap="square" rtlCol="0">
            <a:spAutoFit/>
          </a:bodyPr>
          <a:lstStyle/>
          <a:p>
            <a:pPr algn="l"/>
            <a:r>
              <a:rPr lang="en-KE" sz="2800" dirty="0">
                <a:solidFill>
                  <a:schemeClr val="bg1"/>
                </a:solidFill>
                <a:latin typeface="Roboto" pitchFamily="2" charset="0"/>
                <a:ea typeface="Roboto" pitchFamily="2" charset="0"/>
                <a:cs typeface="Calibri Light" panose="020F0302020204030204" pitchFamily="34" charset="0"/>
              </a:rPr>
              <a:t>www.unhabitat.org</a:t>
            </a:r>
          </a:p>
        </p:txBody>
      </p:sp>
      <p:grpSp>
        <p:nvGrpSpPr>
          <p:cNvPr id="6" name="Group 5">
            <a:extLst>
              <a:ext uri="{FF2B5EF4-FFF2-40B4-BE49-F238E27FC236}">
                <a16:creationId xmlns:a16="http://schemas.microsoft.com/office/drawing/2014/main" id="{5ECB9498-66EE-AC41-958C-26E0EDE96E3D}"/>
              </a:ext>
            </a:extLst>
          </p:cNvPr>
          <p:cNvGrpSpPr/>
          <p:nvPr/>
        </p:nvGrpSpPr>
        <p:grpSpPr>
          <a:xfrm>
            <a:off x="4367760" y="5016288"/>
            <a:ext cx="3816629" cy="1194507"/>
            <a:chOff x="7237909" y="4826283"/>
            <a:chExt cx="4173806" cy="1306294"/>
          </a:xfrm>
        </p:grpSpPr>
        <p:pic>
          <p:nvPicPr>
            <p:cNvPr id="7" name="Picture 6">
              <a:extLst>
                <a:ext uri="{FF2B5EF4-FFF2-40B4-BE49-F238E27FC236}">
                  <a16:creationId xmlns:a16="http://schemas.microsoft.com/office/drawing/2014/main" id="{53DC396A-2F4D-134D-B713-0960C8842E8E}"/>
                </a:ext>
              </a:extLst>
            </p:cNvPr>
            <p:cNvPicPr>
              <a:picLocks noChangeAspect="1"/>
            </p:cNvPicPr>
            <p:nvPr/>
          </p:nvPicPr>
          <p:blipFill>
            <a:blip r:embed="rId5"/>
            <a:stretch>
              <a:fillRect/>
            </a:stretch>
          </p:blipFill>
          <p:spPr>
            <a:xfrm>
              <a:off x="7237909" y="4826283"/>
              <a:ext cx="1332422" cy="1306294"/>
            </a:xfrm>
            <a:prstGeom prst="rect">
              <a:avLst/>
            </a:prstGeom>
          </p:spPr>
        </p:pic>
        <p:pic>
          <p:nvPicPr>
            <p:cNvPr id="8" name="Picture 7">
              <a:extLst>
                <a:ext uri="{FF2B5EF4-FFF2-40B4-BE49-F238E27FC236}">
                  <a16:creationId xmlns:a16="http://schemas.microsoft.com/office/drawing/2014/main" id="{71BC2F7C-6CBF-2D4C-B896-FA23A2EE54B6}"/>
                </a:ext>
              </a:extLst>
            </p:cNvPr>
            <p:cNvPicPr>
              <a:picLocks noChangeAspect="1"/>
            </p:cNvPicPr>
            <p:nvPr/>
          </p:nvPicPr>
          <p:blipFill>
            <a:blip r:embed="rId6"/>
            <a:stretch>
              <a:fillRect/>
            </a:stretch>
          </p:blipFill>
          <p:spPr>
            <a:xfrm>
              <a:off x="9278113" y="5026662"/>
              <a:ext cx="2133600" cy="851169"/>
            </a:xfrm>
            <a:prstGeom prst="rect">
              <a:avLst/>
            </a:prstGeom>
          </p:spPr>
        </p:pic>
      </p:grpSp>
    </p:spTree>
    <p:extLst>
      <p:ext uri="{BB962C8B-B14F-4D97-AF65-F5344CB8AC3E}">
        <p14:creationId xmlns:p14="http://schemas.microsoft.com/office/powerpoint/2010/main" val="4171899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1AA91-71E8-9164-B39D-315DA27DD2AA}"/>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576C80E0-3475-115F-D8CA-58711A24D3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48" y="0"/>
            <a:ext cx="4850995" cy="6858000"/>
          </a:xfrm>
          <a:prstGeom prst="rect">
            <a:avLst/>
          </a:prstGeom>
        </p:spPr>
      </p:pic>
      <p:cxnSp>
        <p:nvCxnSpPr>
          <p:cNvPr id="10" name="Straight Connector 9">
            <a:extLst>
              <a:ext uri="{FF2B5EF4-FFF2-40B4-BE49-F238E27FC236}">
                <a16:creationId xmlns:a16="http://schemas.microsoft.com/office/drawing/2014/main" id="{13FD5656-404B-6B5E-8264-BFEA4306E2F0}"/>
              </a:ext>
            </a:extLst>
          </p:cNvPr>
          <p:cNvCxnSpPr>
            <a:cxnSpLocks/>
            <a:stCxn id="11" idx="1"/>
          </p:cNvCxnSpPr>
          <p:nvPr/>
        </p:nvCxnSpPr>
        <p:spPr>
          <a:xfrm flipH="1">
            <a:off x="1314870" y="4491912"/>
            <a:ext cx="5524341" cy="0"/>
          </a:xfrm>
          <a:prstGeom prst="line">
            <a:avLst/>
          </a:prstGeom>
          <a:ln w="3175"/>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4F7F5BD5-28B7-D0A6-08C9-0BCA671B021B}"/>
              </a:ext>
            </a:extLst>
          </p:cNvPr>
          <p:cNvSpPr txBox="1"/>
          <p:nvPr/>
        </p:nvSpPr>
        <p:spPr>
          <a:xfrm>
            <a:off x="6839211" y="4307246"/>
            <a:ext cx="111481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Baidoa</a:t>
            </a:r>
          </a:p>
        </p:txBody>
      </p:sp>
      <p:cxnSp>
        <p:nvCxnSpPr>
          <p:cNvPr id="14" name="Straight Connector 13">
            <a:extLst>
              <a:ext uri="{FF2B5EF4-FFF2-40B4-BE49-F238E27FC236}">
                <a16:creationId xmlns:a16="http://schemas.microsoft.com/office/drawing/2014/main" id="{320F43DB-9558-96DF-6B7E-34FF3375A291}"/>
              </a:ext>
            </a:extLst>
          </p:cNvPr>
          <p:cNvCxnSpPr>
            <a:cxnSpLocks/>
          </p:cNvCxnSpPr>
          <p:nvPr/>
        </p:nvCxnSpPr>
        <p:spPr>
          <a:xfrm flipH="1">
            <a:off x="3677623" y="970356"/>
            <a:ext cx="3161589" cy="0"/>
          </a:xfrm>
          <a:prstGeom prst="line">
            <a:avLst/>
          </a:prstGeom>
          <a:ln w="3175"/>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5D2910EF-BD31-FF85-03EC-A38468AA3A9E}"/>
              </a:ext>
            </a:extLst>
          </p:cNvPr>
          <p:cNvSpPr txBox="1"/>
          <p:nvPr/>
        </p:nvSpPr>
        <p:spPr>
          <a:xfrm>
            <a:off x="6839211" y="792364"/>
            <a:ext cx="111481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Bossaso</a:t>
            </a:r>
          </a:p>
        </p:txBody>
      </p:sp>
      <p:cxnSp>
        <p:nvCxnSpPr>
          <p:cNvPr id="17" name="Straight Connector 16">
            <a:extLst>
              <a:ext uri="{FF2B5EF4-FFF2-40B4-BE49-F238E27FC236}">
                <a16:creationId xmlns:a16="http://schemas.microsoft.com/office/drawing/2014/main" id="{E3DFCD47-9A95-4BA2-A491-638EB46C26D3}"/>
              </a:ext>
            </a:extLst>
          </p:cNvPr>
          <p:cNvCxnSpPr>
            <a:cxnSpLocks/>
            <a:stCxn id="18" idx="1"/>
          </p:cNvCxnSpPr>
          <p:nvPr/>
        </p:nvCxnSpPr>
        <p:spPr>
          <a:xfrm flipH="1">
            <a:off x="1975639" y="3790454"/>
            <a:ext cx="4863572" cy="0"/>
          </a:xfrm>
          <a:prstGeom prst="line">
            <a:avLst/>
          </a:prstGeom>
          <a:ln w="3175"/>
        </p:spPr>
        <p:style>
          <a:lnRef idx="1">
            <a:schemeClr val="dk1"/>
          </a:lnRef>
          <a:fillRef idx="0">
            <a:schemeClr val="dk1"/>
          </a:fillRef>
          <a:effectRef idx="0">
            <a:schemeClr val="dk1"/>
          </a:effectRef>
          <a:fontRef idx="minor">
            <a:schemeClr val="tx1"/>
          </a:fontRef>
        </p:style>
      </p:cxnSp>
      <p:sp>
        <p:nvSpPr>
          <p:cNvPr id="18" name="TextBox 17">
            <a:extLst>
              <a:ext uri="{FF2B5EF4-FFF2-40B4-BE49-F238E27FC236}">
                <a16:creationId xmlns:a16="http://schemas.microsoft.com/office/drawing/2014/main" id="{09DC1182-DFB3-1D75-DD2B-DC151E0C0AFE}"/>
              </a:ext>
            </a:extLst>
          </p:cNvPr>
          <p:cNvSpPr txBox="1"/>
          <p:nvPr/>
        </p:nvSpPr>
        <p:spPr>
          <a:xfrm>
            <a:off x="6839211" y="3605788"/>
            <a:ext cx="192539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Beledweyne</a:t>
            </a:r>
          </a:p>
        </p:txBody>
      </p:sp>
      <p:sp>
        <p:nvSpPr>
          <p:cNvPr id="22" name="Oval 21">
            <a:extLst>
              <a:ext uri="{FF2B5EF4-FFF2-40B4-BE49-F238E27FC236}">
                <a16:creationId xmlns:a16="http://schemas.microsoft.com/office/drawing/2014/main" id="{5F44602C-881D-E38A-A19E-D30EA17039F7}"/>
              </a:ext>
            </a:extLst>
          </p:cNvPr>
          <p:cNvSpPr/>
          <p:nvPr/>
        </p:nvSpPr>
        <p:spPr>
          <a:xfrm>
            <a:off x="907726" y="4078098"/>
            <a:ext cx="827627" cy="827627"/>
          </a:xfrm>
          <a:prstGeom prst="ellipse">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DA995A0E-B441-7A03-368A-2644D1D41E9C}"/>
              </a:ext>
            </a:extLst>
          </p:cNvPr>
          <p:cNvSpPr/>
          <p:nvPr/>
        </p:nvSpPr>
        <p:spPr>
          <a:xfrm>
            <a:off x="1561824" y="3376640"/>
            <a:ext cx="827627" cy="827627"/>
          </a:xfrm>
          <a:prstGeom prst="ellipse">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B20EBD35-BDCB-5123-0D6A-D4753241CE99}"/>
              </a:ext>
            </a:extLst>
          </p:cNvPr>
          <p:cNvSpPr/>
          <p:nvPr/>
        </p:nvSpPr>
        <p:spPr>
          <a:xfrm>
            <a:off x="3263809" y="563216"/>
            <a:ext cx="827627" cy="827627"/>
          </a:xfrm>
          <a:prstGeom prst="ellipse">
            <a:avLst/>
          </a:pr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 name="Straight Connector 1">
            <a:extLst>
              <a:ext uri="{FF2B5EF4-FFF2-40B4-BE49-F238E27FC236}">
                <a16:creationId xmlns:a16="http://schemas.microsoft.com/office/drawing/2014/main" id="{95CC5558-D74A-85A1-27AE-52DCD11F54B0}"/>
              </a:ext>
            </a:extLst>
          </p:cNvPr>
          <p:cNvCxnSpPr>
            <a:cxnSpLocks/>
          </p:cNvCxnSpPr>
          <p:nvPr/>
        </p:nvCxnSpPr>
        <p:spPr>
          <a:xfrm flipH="1">
            <a:off x="2116183" y="4941210"/>
            <a:ext cx="4637314" cy="0"/>
          </a:xfrm>
          <a:prstGeom prst="line">
            <a:avLst/>
          </a:prstGeom>
          <a:ln w="3175"/>
        </p:spPr>
        <p:style>
          <a:lnRef idx="1">
            <a:schemeClr val="dk1"/>
          </a:lnRef>
          <a:fillRef idx="0">
            <a:schemeClr val="dk1"/>
          </a:fillRef>
          <a:effectRef idx="0">
            <a:schemeClr val="dk1"/>
          </a:effectRef>
          <a:fontRef idx="minor">
            <a:schemeClr val="tx1"/>
          </a:fontRef>
        </p:style>
      </p:cxnSp>
      <p:sp>
        <p:nvSpPr>
          <p:cNvPr id="3" name="TextBox 2">
            <a:extLst>
              <a:ext uri="{FF2B5EF4-FFF2-40B4-BE49-F238E27FC236}">
                <a16:creationId xmlns:a16="http://schemas.microsoft.com/office/drawing/2014/main" id="{906C438F-6A85-006F-1367-1961E2E9BDF6}"/>
              </a:ext>
            </a:extLst>
          </p:cNvPr>
          <p:cNvSpPr txBox="1"/>
          <p:nvPr/>
        </p:nvSpPr>
        <p:spPr>
          <a:xfrm>
            <a:off x="6839211" y="4756544"/>
            <a:ext cx="24044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rPr>
              <a:t>Mogadishu</a:t>
            </a:r>
          </a:p>
        </p:txBody>
      </p:sp>
      <p:cxnSp>
        <p:nvCxnSpPr>
          <p:cNvPr id="4" name="Straight Connector 3">
            <a:extLst>
              <a:ext uri="{FF2B5EF4-FFF2-40B4-BE49-F238E27FC236}">
                <a16:creationId xmlns:a16="http://schemas.microsoft.com/office/drawing/2014/main" id="{2757E830-F82B-E03D-A485-CD97C8A3FC96}"/>
              </a:ext>
            </a:extLst>
          </p:cNvPr>
          <p:cNvCxnSpPr>
            <a:cxnSpLocks/>
            <a:stCxn id="5" idx="1"/>
          </p:cNvCxnSpPr>
          <p:nvPr/>
        </p:nvCxnSpPr>
        <p:spPr>
          <a:xfrm flipH="1">
            <a:off x="849086" y="6021360"/>
            <a:ext cx="5990125" cy="0"/>
          </a:xfrm>
          <a:prstGeom prst="line">
            <a:avLst/>
          </a:prstGeom>
          <a:ln w="3175"/>
        </p:spPr>
        <p:style>
          <a:lnRef idx="1">
            <a:schemeClr val="dk1"/>
          </a:lnRef>
          <a:fillRef idx="0">
            <a:schemeClr val="dk1"/>
          </a:fillRef>
          <a:effectRef idx="0">
            <a:schemeClr val="dk1"/>
          </a:effectRef>
          <a:fontRef idx="minor">
            <a:schemeClr val="tx1"/>
          </a:fontRef>
        </p:style>
      </p:cxnSp>
      <p:sp>
        <p:nvSpPr>
          <p:cNvPr id="5" name="TextBox 4">
            <a:extLst>
              <a:ext uri="{FF2B5EF4-FFF2-40B4-BE49-F238E27FC236}">
                <a16:creationId xmlns:a16="http://schemas.microsoft.com/office/drawing/2014/main" id="{A29FE494-9A9F-BB49-630B-613E443CB676}"/>
              </a:ext>
            </a:extLst>
          </p:cNvPr>
          <p:cNvSpPr txBox="1"/>
          <p:nvPr/>
        </p:nvSpPr>
        <p:spPr>
          <a:xfrm>
            <a:off x="6839211" y="5836694"/>
            <a:ext cx="24044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prstClr val="black"/>
                </a:solidFill>
                <a:latin typeface="Open Sans" panose="020B0606030504020204" pitchFamily="34" charset="0"/>
                <a:ea typeface="Open Sans" panose="020B0606030504020204" pitchFamily="34" charset="0"/>
                <a:cs typeface="Open Sans" panose="020B0606030504020204" pitchFamily="34" charset="0"/>
              </a:rPr>
              <a:t>Kismayo</a:t>
            </a:r>
            <a:endParaRPr kumimoji="0" lang="en-US" sz="1800" b="0" i="0"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13" name="Picture 12">
            <a:extLst>
              <a:ext uri="{FF2B5EF4-FFF2-40B4-BE49-F238E27FC236}">
                <a16:creationId xmlns:a16="http://schemas.microsoft.com/office/drawing/2014/main" id="{9753969A-32C7-808E-DADA-1C37A63A3123}"/>
              </a:ext>
            </a:extLst>
          </p:cNvPr>
          <p:cNvPicPr>
            <a:picLocks noChangeAspect="1"/>
          </p:cNvPicPr>
          <p:nvPr/>
        </p:nvPicPr>
        <p:blipFill>
          <a:blip r:embed="rId4"/>
          <a:stretch>
            <a:fillRect/>
          </a:stretch>
        </p:blipFill>
        <p:spPr>
          <a:xfrm>
            <a:off x="8472330" y="333375"/>
            <a:ext cx="3212970" cy="3212970"/>
          </a:xfrm>
          <a:prstGeom prst="rect">
            <a:avLst/>
          </a:prstGeom>
        </p:spPr>
      </p:pic>
    </p:spTree>
    <p:extLst>
      <p:ext uri="{BB962C8B-B14F-4D97-AF65-F5344CB8AC3E}">
        <p14:creationId xmlns:p14="http://schemas.microsoft.com/office/powerpoint/2010/main" val="457694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4254D423-777E-8B9C-2E2A-0C9C5DFAF2BF}"/>
              </a:ext>
            </a:extLst>
          </p:cNvPr>
          <p:cNvPicPr>
            <a:picLocks noChangeAspect="1"/>
          </p:cNvPicPr>
          <p:nvPr/>
        </p:nvPicPr>
        <p:blipFill>
          <a:blip r:embed="rId3"/>
          <a:stretch>
            <a:fillRect/>
          </a:stretch>
        </p:blipFill>
        <p:spPr>
          <a:xfrm>
            <a:off x="595066" y="3861059"/>
            <a:ext cx="2775151" cy="2390715"/>
          </a:xfrm>
          <a:prstGeom prst="rect">
            <a:avLst/>
          </a:prstGeom>
        </p:spPr>
      </p:pic>
      <p:pic>
        <p:nvPicPr>
          <p:cNvPr id="12" name="Picture 11" descr="A picture containing drawing, food&#10;&#10;Description automatically generated">
            <a:extLst>
              <a:ext uri="{FF2B5EF4-FFF2-40B4-BE49-F238E27FC236}">
                <a16:creationId xmlns:a16="http://schemas.microsoft.com/office/drawing/2014/main" id="{64F7F2AB-280C-5B18-68EB-6CFB490FC446}"/>
              </a:ext>
            </a:extLst>
          </p:cNvPr>
          <p:cNvPicPr>
            <a:picLocks noChangeAspect="1"/>
          </p:cNvPicPr>
          <p:nvPr/>
        </p:nvPicPr>
        <p:blipFill>
          <a:blip r:embed="rId4"/>
          <a:stretch>
            <a:fillRect/>
          </a:stretch>
        </p:blipFill>
        <p:spPr>
          <a:xfrm>
            <a:off x="7742238" y="3645030"/>
            <a:ext cx="3465693" cy="2233209"/>
          </a:xfrm>
          <a:prstGeom prst="rect">
            <a:avLst/>
          </a:prstGeom>
        </p:spPr>
      </p:pic>
      <p:pic>
        <p:nvPicPr>
          <p:cNvPr id="13" name="Picture 12" descr="A close up of a logo&#10;&#10;Description automatically generated">
            <a:extLst>
              <a:ext uri="{FF2B5EF4-FFF2-40B4-BE49-F238E27FC236}">
                <a16:creationId xmlns:a16="http://schemas.microsoft.com/office/drawing/2014/main" id="{CFBF7FC5-5C3F-60F5-67CC-94BFD7023AF9}"/>
              </a:ext>
            </a:extLst>
          </p:cNvPr>
          <p:cNvPicPr>
            <a:picLocks noChangeAspect="1"/>
          </p:cNvPicPr>
          <p:nvPr/>
        </p:nvPicPr>
        <p:blipFill>
          <a:blip r:embed="rId5"/>
          <a:stretch>
            <a:fillRect/>
          </a:stretch>
        </p:blipFill>
        <p:spPr>
          <a:xfrm>
            <a:off x="7742238" y="1052670"/>
            <a:ext cx="4106863" cy="2501900"/>
          </a:xfrm>
          <a:prstGeom prst="rect">
            <a:avLst/>
          </a:prstGeom>
        </p:spPr>
      </p:pic>
      <p:pic>
        <p:nvPicPr>
          <p:cNvPr id="14" name="Picture 13" descr="A close up of a logo&#10;&#10;Description automatically generated">
            <a:extLst>
              <a:ext uri="{FF2B5EF4-FFF2-40B4-BE49-F238E27FC236}">
                <a16:creationId xmlns:a16="http://schemas.microsoft.com/office/drawing/2014/main" id="{8606EA06-1A7C-B9F1-8391-C8B4AF8C9B1C}"/>
              </a:ext>
            </a:extLst>
          </p:cNvPr>
          <p:cNvPicPr>
            <a:picLocks noChangeAspect="1"/>
          </p:cNvPicPr>
          <p:nvPr/>
        </p:nvPicPr>
        <p:blipFill>
          <a:blip r:embed="rId6"/>
          <a:stretch>
            <a:fillRect/>
          </a:stretch>
        </p:blipFill>
        <p:spPr>
          <a:xfrm>
            <a:off x="3935700" y="3505729"/>
            <a:ext cx="3235845" cy="3072617"/>
          </a:xfrm>
          <a:prstGeom prst="rect">
            <a:avLst/>
          </a:prstGeom>
        </p:spPr>
      </p:pic>
      <p:pic>
        <p:nvPicPr>
          <p:cNvPr id="15" name="Picture 14" descr="A close up of a logo&#10;&#10;Description automatically generated">
            <a:extLst>
              <a:ext uri="{FF2B5EF4-FFF2-40B4-BE49-F238E27FC236}">
                <a16:creationId xmlns:a16="http://schemas.microsoft.com/office/drawing/2014/main" id="{7BA65619-0F77-85C2-B8D2-6250ADF90CB6}"/>
              </a:ext>
            </a:extLst>
          </p:cNvPr>
          <p:cNvPicPr>
            <a:picLocks noChangeAspect="1"/>
          </p:cNvPicPr>
          <p:nvPr/>
        </p:nvPicPr>
        <p:blipFill>
          <a:blip r:embed="rId7"/>
          <a:stretch>
            <a:fillRect/>
          </a:stretch>
        </p:blipFill>
        <p:spPr>
          <a:xfrm>
            <a:off x="341313" y="980660"/>
            <a:ext cx="3300413" cy="2303463"/>
          </a:xfrm>
          <a:prstGeom prst="rect">
            <a:avLst/>
          </a:prstGeom>
        </p:spPr>
      </p:pic>
      <p:pic>
        <p:nvPicPr>
          <p:cNvPr id="16" name="Picture 15" descr="A picture containing game, table&#10;&#10;Description automatically generated">
            <a:extLst>
              <a:ext uri="{FF2B5EF4-FFF2-40B4-BE49-F238E27FC236}">
                <a16:creationId xmlns:a16="http://schemas.microsoft.com/office/drawing/2014/main" id="{9DC4F29A-EDA8-8A33-F59A-D8874FA987F5}"/>
              </a:ext>
            </a:extLst>
          </p:cNvPr>
          <p:cNvPicPr>
            <a:picLocks noChangeAspect="1"/>
          </p:cNvPicPr>
          <p:nvPr/>
        </p:nvPicPr>
        <p:blipFill>
          <a:blip r:embed="rId8"/>
          <a:stretch>
            <a:fillRect/>
          </a:stretch>
        </p:blipFill>
        <p:spPr>
          <a:xfrm>
            <a:off x="3724275" y="1347534"/>
            <a:ext cx="3933825" cy="1411288"/>
          </a:xfrm>
          <a:prstGeom prst="rect">
            <a:avLst/>
          </a:prstGeom>
        </p:spPr>
      </p:pic>
      <p:sp>
        <p:nvSpPr>
          <p:cNvPr id="4" name="TextBox 3">
            <a:extLst>
              <a:ext uri="{FF2B5EF4-FFF2-40B4-BE49-F238E27FC236}">
                <a16:creationId xmlns:a16="http://schemas.microsoft.com/office/drawing/2014/main" id="{B29C012F-AA7A-9E43-83B9-95261B93EB6D}"/>
              </a:ext>
            </a:extLst>
          </p:cNvPr>
          <p:cNvSpPr txBox="1"/>
          <p:nvPr/>
        </p:nvSpPr>
        <p:spPr>
          <a:xfrm>
            <a:off x="720000" y="360000"/>
            <a:ext cx="11016864" cy="461665"/>
          </a:xfrm>
          <a:prstGeom prst="rect">
            <a:avLst/>
          </a:prstGeom>
          <a:noFill/>
        </p:spPr>
        <p:txBody>
          <a:bodyPr wrap="square" lIns="0" rtlCol="0">
            <a:noAutofit/>
          </a:bodyPr>
          <a:lstStyle/>
          <a:p>
            <a:r>
              <a:rPr lang="en-GB" sz="2400" b="1" dirty="0">
                <a:solidFill>
                  <a:schemeClr val="accent1"/>
                </a:solidFill>
                <a:latin typeface="Roboto" pitchFamily="2" charset="0"/>
                <a:ea typeface="Roboto" pitchFamily="2" charset="0"/>
              </a:rPr>
              <a:t>Displacement and Human Security in Somalia </a:t>
            </a:r>
          </a:p>
        </p:txBody>
      </p:sp>
      <p:sp>
        <p:nvSpPr>
          <p:cNvPr id="11" name="TextBox 10">
            <a:extLst>
              <a:ext uri="{FF2B5EF4-FFF2-40B4-BE49-F238E27FC236}">
                <a16:creationId xmlns:a16="http://schemas.microsoft.com/office/drawing/2014/main" id="{636255B2-06A1-AB40-9735-DF8ED5C45DA0}"/>
              </a:ext>
            </a:extLst>
          </p:cNvPr>
          <p:cNvSpPr txBox="1"/>
          <p:nvPr/>
        </p:nvSpPr>
        <p:spPr>
          <a:xfrm>
            <a:off x="581079" y="6466294"/>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4</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sp>
        <p:nvSpPr>
          <p:cNvPr id="17" name="Rectangle 16">
            <a:extLst>
              <a:ext uri="{FF2B5EF4-FFF2-40B4-BE49-F238E27FC236}">
                <a16:creationId xmlns:a16="http://schemas.microsoft.com/office/drawing/2014/main" id="{9DB624C6-7CA1-D076-1B89-5EBC7CC6A62B}"/>
              </a:ext>
            </a:extLst>
          </p:cNvPr>
          <p:cNvSpPr/>
          <p:nvPr/>
        </p:nvSpPr>
        <p:spPr>
          <a:xfrm>
            <a:off x="8270862" y="6578347"/>
            <a:ext cx="3921138" cy="299121"/>
          </a:xfrm>
          <a:prstGeom prst="rect">
            <a:avLst/>
          </a:prstGeom>
        </p:spPr>
        <p:txBody>
          <a:bodyPr wrap="none">
            <a:spAutoFit/>
          </a:bodyPr>
          <a:lstStyle/>
          <a:p>
            <a:pPr>
              <a:lnSpc>
                <a:spcPct val="120000"/>
              </a:lnSpc>
              <a:spcBef>
                <a:spcPts val="0"/>
              </a:spcBef>
            </a:pPr>
            <a:r>
              <a:rPr lang="en-US" sz="1200" dirty="0"/>
              <a:t>Source: OCHA Somalia, Humanitarian Needs Overview 2019</a:t>
            </a:r>
          </a:p>
        </p:txBody>
      </p:sp>
    </p:spTree>
    <p:extLst>
      <p:ext uri="{BB962C8B-B14F-4D97-AF65-F5344CB8AC3E}">
        <p14:creationId xmlns:p14="http://schemas.microsoft.com/office/powerpoint/2010/main" val="4080503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E0E4B-F828-4F2A-0417-3A96614D2DA3}"/>
            </a:ext>
          </a:extLst>
        </p:cNvPr>
        <p:cNvGrpSpPr/>
        <p:nvPr/>
      </p:nvGrpSpPr>
      <p:grpSpPr>
        <a:xfrm>
          <a:off x="0" y="0"/>
          <a:ext cx="0" cy="0"/>
          <a:chOff x="0" y="0"/>
          <a:chExt cx="0" cy="0"/>
        </a:xfrm>
      </p:grpSpPr>
      <p:sp>
        <p:nvSpPr>
          <p:cNvPr id="24" name="object 11">
            <a:extLst>
              <a:ext uri="{FF2B5EF4-FFF2-40B4-BE49-F238E27FC236}">
                <a16:creationId xmlns:a16="http://schemas.microsoft.com/office/drawing/2014/main" id="{5950E3D4-0C28-9E6C-971D-5A90FAC34772}"/>
              </a:ext>
            </a:extLst>
          </p:cNvPr>
          <p:cNvSpPr txBox="1"/>
          <p:nvPr/>
        </p:nvSpPr>
        <p:spPr>
          <a:xfrm>
            <a:off x="856025" y="2124012"/>
            <a:ext cx="4509351" cy="4200508"/>
          </a:xfrm>
          <a:prstGeom prst="rect">
            <a:avLst/>
          </a:prstGeom>
        </p:spPr>
        <p:txBody>
          <a:bodyPr vert="horz" wrap="square" lIns="0" tIns="14604" rIns="0" bIns="0" rtlCol="0">
            <a:noAutofit/>
          </a:bodyPr>
          <a:lstStyle/>
          <a:p>
            <a:pPr marL="298450" indent="-285750">
              <a:lnSpc>
                <a:spcPct val="100000"/>
              </a:lnSpc>
              <a:buFont typeface="Wingdings" pitchFamily="2" charset="2"/>
              <a:buChar char="§"/>
            </a:pPr>
            <a:endParaRPr lang="en-US" sz="2000" spc="5" dirty="0">
              <a:latin typeface="Roboto" panose="02000000000000000000" pitchFamily="2" charset="0"/>
              <a:ea typeface="Roboto" panose="02000000000000000000" pitchFamily="2" charset="0"/>
              <a:cs typeface="Roboto" panose="02000000000000000000" pitchFamily="2" charset="0"/>
            </a:endParaRPr>
          </a:p>
        </p:txBody>
      </p:sp>
      <p:pic>
        <p:nvPicPr>
          <p:cNvPr id="6" name="Picture 5">
            <a:extLst>
              <a:ext uri="{FF2B5EF4-FFF2-40B4-BE49-F238E27FC236}">
                <a16:creationId xmlns:a16="http://schemas.microsoft.com/office/drawing/2014/main" id="{1639A0B9-7AEA-399F-D9E7-BD924163788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08317" y="6464300"/>
            <a:ext cx="2038149" cy="362942"/>
          </a:xfrm>
          <a:prstGeom prst="rect">
            <a:avLst/>
          </a:prstGeom>
          <a:ln>
            <a:noFill/>
          </a:ln>
        </p:spPr>
      </p:pic>
      <p:sp>
        <p:nvSpPr>
          <p:cNvPr id="168" name="Title 1">
            <a:extLst>
              <a:ext uri="{FF2B5EF4-FFF2-40B4-BE49-F238E27FC236}">
                <a16:creationId xmlns:a16="http://schemas.microsoft.com/office/drawing/2014/main" id="{2A099E8D-E4CC-BC13-DBFF-CE2EDE709C6D}"/>
              </a:ext>
            </a:extLst>
          </p:cNvPr>
          <p:cNvSpPr>
            <a:spLocks noGrp="1"/>
          </p:cNvSpPr>
          <p:nvPr>
            <p:ph type="title" idx="4294967295"/>
          </p:nvPr>
        </p:nvSpPr>
        <p:spPr>
          <a:xfrm>
            <a:off x="720000" y="360000"/>
            <a:ext cx="10995988" cy="815458"/>
          </a:xfrm>
          <a:prstGeom prst="rect">
            <a:avLst/>
          </a:prstGeom>
        </p:spPr>
        <p:txBody>
          <a:bodyPr lIns="0">
            <a:noAutofit/>
          </a:bodyPr>
          <a:lstStyle/>
          <a:p>
            <a:r>
              <a:rPr lang="en-US" sz="2400" b="1" dirty="0">
                <a:solidFill>
                  <a:schemeClr val="accent1"/>
                </a:solidFill>
                <a:latin typeface="Roboto" pitchFamily="2" charset="0"/>
                <a:ea typeface="Roboto" pitchFamily="2" charset="0"/>
                <a:cs typeface="Segoe UI Semibold" panose="020B0702040204020203" pitchFamily="34" charset="0"/>
              </a:rPr>
              <a:t>Guiding Principles</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sp>
        <p:nvSpPr>
          <p:cNvPr id="7" name="TextBox 6">
            <a:extLst>
              <a:ext uri="{FF2B5EF4-FFF2-40B4-BE49-F238E27FC236}">
                <a16:creationId xmlns:a16="http://schemas.microsoft.com/office/drawing/2014/main" id="{DF1D65ED-0A58-D2BB-AD7E-C3E16BDCF0BF}"/>
              </a:ext>
            </a:extLst>
          </p:cNvPr>
          <p:cNvSpPr txBox="1"/>
          <p:nvPr/>
        </p:nvSpPr>
        <p:spPr>
          <a:xfrm>
            <a:off x="581079" y="6466294"/>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5</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pic>
        <p:nvPicPr>
          <p:cNvPr id="2" name="Picture 1">
            <a:extLst>
              <a:ext uri="{FF2B5EF4-FFF2-40B4-BE49-F238E27FC236}">
                <a16:creationId xmlns:a16="http://schemas.microsoft.com/office/drawing/2014/main" id="{1A464EDE-D2D0-9E54-8361-3E1463BFF23D}"/>
              </a:ext>
            </a:extLst>
          </p:cNvPr>
          <p:cNvPicPr>
            <a:picLocks noChangeAspect="1"/>
          </p:cNvPicPr>
          <p:nvPr/>
        </p:nvPicPr>
        <p:blipFill>
          <a:blip r:embed="rId4"/>
          <a:stretch>
            <a:fillRect/>
          </a:stretch>
        </p:blipFill>
        <p:spPr>
          <a:xfrm>
            <a:off x="562387" y="1987508"/>
            <a:ext cx="3495465" cy="3342108"/>
          </a:xfrm>
          <a:prstGeom prst="rect">
            <a:avLst/>
          </a:prstGeom>
        </p:spPr>
      </p:pic>
      <p:sp>
        <p:nvSpPr>
          <p:cNvPr id="3" name="TextBox 2">
            <a:extLst>
              <a:ext uri="{FF2B5EF4-FFF2-40B4-BE49-F238E27FC236}">
                <a16:creationId xmlns:a16="http://schemas.microsoft.com/office/drawing/2014/main" id="{81647867-8DCD-2E22-E423-98D3A568AC96}"/>
              </a:ext>
            </a:extLst>
          </p:cNvPr>
          <p:cNvSpPr txBox="1"/>
          <p:nvPr/>
        </p:nvSpPr>
        <p:spPr>
          <a:xfrm>
            <a:off x="793627" y="5517290"/>
            <a:ext cx="2477088" cy="646331"/>
          </a:xfrm>
          <a:prstGeom prst="rect">
            <a:avLst/>
          </a:prstGeom>
          <a:noFill/>
        </p:spPr>
        <p:txBody>
          <a:bodyPr wrap="square" rtlCol="0">
            <a:spAutoFit/>
          </a:bodyPr>
          <a:lstStyle/>
          <a:p>
            <a:r>
              <a:rPr lang="en-CA" dirty="0">
                <a:latin typeface="Open Sans" panose="020B0606030504020204" pitchFamily="34" charset="0"/>
                <a:ea typeface="Open Sans" panose="020B0606030504020204" pitchFamily="34" charset="0"/>
                <a:cs typeface="Open Sans" panose="020B0606030504020204" pitchFamily="34" charset="0"/>
              </a:rPr>
              <a:t>Interlinked goals of the action agenda</a:t>
            </a:r>
          </a:p>
        </p:txBody>
      </p:sp>
      <p:pic>
        <p:nvPicPr>
          <p:cNvPr id="5" name="Picture 4">
            <a:extLst>
              <a:ext uri="{FF2B5EF4-FFF2-40B4-BE49-F238E27FC236}">
                <a16:creationId xmlns:a16="http://schemas.microsoft.com/office/drawing/2014/main" id="{0CDD863F-3216-9005-B252-18CC014A344E}"/>
              </a:ext>
            </a:extLst>
          </p:cNvPr>
          <p:cNvPicPr>
            <a:picLocks noChangeAspect="1"/>
          </p:cNvPicPr>
          <p:nvPr/>
        </p:nvPicPr>
        <p:blipFill rotWithShape="1">
          <a:blip r:embed="rId5"/>
          <a:srcRect t="20891"/>
          <a:stretch/>
        </p:blipFill>
        <p:spPr>
          <a:xfrm>
            <a:off x="4539765" y="2060810"/>
            <a:ext cx="3530809" cy="3351831"/>
          </a:xfrm>
          <a:prstGeom prst="rect">
            <a:avLst/>
          </a:prstGeom>
        </p:spPr>
      </p:pic>
      <p:sp>
        <p:nvSpPr>
          <p:cNvPr id="9" name="TextBox 8">
            <a:extLst>
              <a:ext uri="{FF2B5EF4-FFF2-40B4-BE49-F238E27FC236}">
                <a16:creationId xmlns:a16="http://schemas.microsoft.com/office/drawing/2014/main" id="{A825F1A6-924F-0B08-8298-766579E0A9F7}"/>
              </a:ext>
            </a:extLst>
          </p:cNvPr>
          <p:cNvSpPr txBox="1"/>
          <p:nvPr/>
        </p:nvSpPr>
        <p:spPr>
          <a:xfrm>
            <a:off x="4736248" y="5517290"/>
            <a:ext cx="2696469" cy="646331"/>
          </a:xfrm>
          <a:prstGeom prst="rect">
            <a:avLst/>
          </a:prstGeom>
          <a:noFill/>
        </p:spPr>
        <p:txBody>
          <a:bodyPr wrap="square" rtlCol="0">
            <a:spAutoFit/>
          </a:bodyPr>
          <a:lstStyle/>
          <a:p>
            <a:r>
              <a:rPr lang="en-CA" dirty="0">
                <a:latin typeface="Open Sans" panose="020B0606030504020204" pitchFamily="34" charset="0"/>
                <a:ea typeface="Open Sans" panose="020B0606030504020204" pitchFamily="34" charset="0"/>
                <a:cs typeface="Open Sans" panose="020B0606030504020204" pitchFamily="34" charset="0"/>
              </a:rPr>
              <a:t>Prevention: addressing the intersecting threats</a:t>
            </a:r>
          </a:p>
        </p:txBody>
      </p:sp>
      <p:sp>
        <p:nvSpPr>
          <p:cNvPr id="10" name="TextBox 9">
            <a:extLst>
              <a:ext uri="{FF2B5EF4-FFF2-40B4-BE49-F238E27FC236}">
                <a16:creationId xmlns:a16="http://schemas.microsoft.com/office/drawing/2014/main" id="{E333B2FD-6F6E-2549-2137-3E3509AED1A0}"/>
              </a:ext>
            </a:extLst>
          </p:cNvPr>
          <p:cNvSpPr txBox="1"/>
          <p:nvPr/>
        </p:nvSpPr>
        <p:spPr>
          <a:xfrm>
            <a:off x="9122136" y="5517291"/>
            <a:ext cx="2696469" cy="369332"/>
          </a:xfrm>
          <a:prstGeom prst="rect">
            <a:avLst/>
          </a:prstGeom>
          <a:noFill/>
        </p:spPr>
        <p:txBody>
          <a:bodyPr wrap="square" rtlCol="0">
            <a:spAutoFit/>
          </a:bodyPr>
          <a:lstStyle/>
          <a:p>
            <a:r>
              <a:rPr lang="en-CA" dirty="0">
                <a:latin typeface="Open Sans" panose="020B0606030504020204" pitchFamily="34" charset="0"/>
                <a:ea typeface="Open Sans" panose="020B0606030504020204" pitchFamily="34" charset="0"/>
                <a:cs typeface="Open Sans" panose="020B0606030504020204" pitchFamily="34" charset="0"/>
              </a:rPr>
              <a:t>Durable solutions</a:t>
            </a:r>
          </a:p>
        </p:txBody>
      </p:sp>
      <p:sp>
        <p:nvSpPr>
          <p:cNvPr id="12" name="Oval 11">
            <a:extLst>
              <a:ext uri="{FF2B5EF4-FFF2-40B4-BE49-F238E27FC236}">
                <a16:creationId xmlns:a16="http://schemas.microsoft.com/office/drawing/2014/main" id="{A362E780-8D28-A4A6-D1EC-C8BC67C1389A}"/>
              </a:ext>
            </a:extLst>
          </p:cNvPr>
          <p:cNvSpPr/>
          <p:nvPr/>
        </p:nvSpPr>
        <p:spPr>
          <a:xfrm>
            <a:off x="8771075" y="2011795"/>
            <a:ext cx="2761228" cy="2761228"/>
          </a:xfrm>
          <a:prstGeom prst="ellipse">
            <a:avLst/>
          </a:prstGeom>
          <a:ln w="381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CA" sz="7200" dirty="0">
                <a:solidFill>
                  <a:srgbClr val="00A9D0"/>
                </a:solidFill>
              </a:rPr>
              <a:t>?</a:t>
            </a:r>
          </a:p>
        </p:txBody>
      </p:sp>
      <p:sp>
        <p:nvSpPr>
          <p:cNvPr id="13" name="Title 1">
            <a:extLst>
              <a:ext uri="{FF2B5EF4-FFF2-40B4-BE49-F238E27FC236}">
                <a16:creationId xmlns:a16="http://schemas.microsoft.com/office/drawing/2014/main" id="{71CF39A5-C671-24B5-6DCF-A8AC7255075D}"/>
              </a:ext>
            </a:extLst>
          </p:cNvPr>
          <p:cNvSpPr txBox="1">
            <a:spLocks/>
          </p:cNvSpPr>
          <p:nvPr/>
        </p:nvSpPr>
        <p:spPr>
          <a:xfrm>
            <a:off x="695324" y="1268700"/>
            <a:ext cx="10898669" cy="815458"/>
          </a:xfrm>
          <a:prstGeom prst="rect">
            <a:avLst/>
          </a:prstGeom>
        </p:spPr>
        <p:txBody>
          <a:bodyPr vert="horz" lIns="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a:solidFill>
                  <a:schemeClr val="accent1"/>
                </a:solidFill>
                <a:latin typeface="Roboto" pitchFamily="2" charset="0"/>
                <a:ea typeface="Roboto" pitchFamily="2" charset="0"/>
                <a:cs typeface="Segoe UI Semibold" panose="020B0702040204020203" pitchFamily="34" charset="0"/>
              </a:rPr>
              <a:t>UN Action Agenda Approaches</a:t>
            </a:r>
            <a:endParaRPr lang="x-none" sz="2400" dirty="0">
              <a:solidFill>
                <a:schemeClr val="accent1"/>
              </a:solidFill>
              <a:latin typeface="Roboto" pitchFamily="2" charset="0"/>
              <a:ea typeface="Roboto" pitchFamily="2" charset="0"/>
              <a:cs typeface="Segoe UI Semibold" panose="020B0702040204020203" pitchFamily="34" charset="0"/>
            </a:endParaRPr>
          </a:p>
        </p:txBody>
      </p:sp>
      <p:cxnSp>
        <p:nvCxnSpPr>
          <p:cNvPr id="15" name="Straight Connector 14">
            <a:extLst>
              <a:ext uri="{FF2B5EF4-FFF2-40B4-BE49-F238E27FC236}">
                <a16:creationId xmlns:a16="http://schemas.microsoft.com/office/drawing/2014/main" id="{2F66FB47-F4AA-6F12-0AF7-5DF1D68609E1}"/>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7510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5EAA6D-62AB-7D8C-20A3-85715F25F4A8}"/>
            </a:ext>
          </a:extLst>
        </p:cNvPr>
        <p:cNvGrpSpPr/>
        <p:nvPr/>
      </p:nvGrpSpPr>
      <p:grpSpPr>
        <a:xfrm>
          <a:off x="0" y="0"/>
          <a:ext cx="0" cy="0"/>
          <a:chOff x="0" y="0"/>
          <a:chExt cx="0" cy="0"/>
        </a:xfrm>
      </p:grpSpPr>
      <p:sp>
        <p:nvSpPr>
          <p:cNvPr id="24" name="object 11">
            <a:extLst>
              <a:ext uri="{FF2B5EF4-FFF2-40B4-BE49-F238E27FC236}">
                <a16:creationId xmlns:a16="http://schemas.microsoft.com/office/drawing/2014/main" id="{2A84D6A0-506B-140C-9E36-2955CE5E17C7}"/>
              </a:ext>
            </a:extLst>
          </p:cNvPr>
          <p:cNvSpPr txBox="1"/>
          <p:nvPr/>
        </p:nvSpPr>
        <p:spPr>
          <a:xfrm>
            <a:off x="856025" y="2124012"/>
            <a:ext cx="4509351" cy="4200508"/>
          </a:xfrm>
          <a:prstGeom prst="rect">
            <a:avLst/>
          </a:prstGeom>
        </p:spPr>
        <p:txBody>
          <a:bodyPr vert="horz" wrap="square" lIns="0" tIns="14604" rIns="0" bIns="0" rtlCol="0">
            <a:noAutofit/>
          </a:bodyPr>
          <a:lstStyle/>
          <a:p>
            <a:pPr marL="298450" indent="-285750">
              <a:lnSpc>
                <a:spcPct val="100000"/>
              </a:lnSpc>
              <a:buFont typeface="Wingdings" pitchFamily="2" charset="2"/>
              <a:buChar char="§"/>
            </a:pPr>
            <a:endParaRPr lang="en-US" sz="2000" spc="5" dirty="0">
              <a:latin typeface="Roboto" panose="02000000000000000000" pitchFamily="2" charset="0"/>
              <a:ea typeface="Roboto" panose="02000000000000000000" pitchFamily="2" charset="0"/>
              <a:cs typeface="Roboto" panose="02000000000000000000" pitchFamily="2" charset="0"/>
            </a:endParaRPr>
          </a:p>
        </p:txBody>
      </p:sp>
      <p:pic>
        <p:nvPicPr>
          <p:cNvPr id="6" name="Picture 5">
            <a:extLst>
              <a:ext uri="{FF2B5EF4-FFF2-40B4-BE49-F238E27FC236}">
                <a16:creationId xmlns:a16="http://schemas.microsoft.com/office/drawing/2014/main" id="{4A8F6973-FFC3-E45B-142D-2E35DCA715A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08317" y="6464300"/>
            <a:ext cx="2038149" cy="362942"/>
          </a:xfrm>
          <a:prstGeom prst="rect">
            <a:avLst/>
          </a:prstGeom>
          <a:ln>
            <a:noFill/>
          </a:ln>
        </p:spPr>
      </p:pic>
      <p:sp>
        <p:nvSpPr>
          <p:cNvPr id="168" name="Title 1">
            <a:extLst>
              <a:ext uri="{FF2B5EF4-FFF2-40B4-BE49-F238E27FC236}">
                <a16:creationId xmlns:a16="http://schemas.microsoft.com/office/drawing/2014/main" id="{55BDE5DD-3F70-78F7-50BB-31FD377ED037}"/>
              </a:ext>
            </a:extLst>
          </p:cNvPr>
          <p:cNvSpPr>
            <a:spLocks noGrp="1"/>
          </p:cNvSpPr>
          <p:nvPr>
            <p:ph type="title" idx="4294967295"/>
          </p:nvPr>
        </p:nvSpPr>
        <p:spPr>
          <a:xfrm>
            <a:off x="720000" y="360000"/>
            <a:ext cx="10995988" cy="522904"/>
          </a:xfrm>
          <a:prstGeom prst="rect">
            <a:avLst/>
          </a:prstGeom>
        </p:spPr>
        <p:txBody>
          <a:bodyPr lIns="0">
            <a:noAutofit/>
          </a:bodyPr>
          <a:lstStyle/>
          <a:p>
            <a:pPr>
              <a:tabLst>
                <a:tab pos="1150938" algn="l"/>
              </a:tabLst>
            </a:pPr>
            <a:r>
              <a:rPr lang="en-US" sz="2400" b="1" dirty="0">
                <a:solidFill>
                  <a:schemeClr val="accent1"/>
                </a:solidFill>
                <a:latin typeface="Roboto" pitchFamily="2" charset="0"/>
                <a:ea typeface="Roboto" pitchFamily="2" charset="0"/>
                <a:cs typeface="Segoe UI Semibold" panose="020B0702040204020203" pitchFamily="34" charset="0"/>
              </a:rPr>
              <a:t>Guiding Principles</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cxnSp>
        <p:nvCxnSpPr>
          <p:cNvPr id="14" name="Straight Connector 13">
            <a:extLst>
              <a:ext uri="{FF2B5EF4-FFF2-40B4-BE49-F238E27FC236}">
                <a16:creationId xmlns:a16="http://schemas.microsoft.com/office/drawing/2014/main" id="{ABAFE37A-348C-B834-DB28-8E51BFB19C33}"/>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D730D8BE-F21A-1666-9AFD-E3939C4B57E9}"/>
              </a:ext>
            </a:extLst>
          </p:cNvPr>
          <p:cNvSpPr txBox="1"/>
          <p:nvPr/>
        </p:nvSpPr>
        <p:spPr>
          <a:xfrm>
            <a:off x="581079" y="6466294"/>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6</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pic>
        <p:nvPicPr>
          <p:cNvPr id="16" name="Picture 15">
            <a:extLst>
              <a:ext uri="{FF2B5EF4-FFF2-40B4-BE49-F238E27FC236}">
                <a16:creationId xmlns:a16="http://schemas.microsoft.com/office/drawing/2014/main" id="{30C3040D-AAC2-D4FE-F507-8778FD16C402}"/>
              </a:ext>
            </a:extLst>
          </p:cNvPr>
          <p:cNvPicPr>
            <a:picLocks noChangeAspect="1"/>
          </p:cNvPicPr>
          <p:nvPr/>
        </p:nvPicPr>
        <p:blipFill>
          <a:blip r:embed="rId4"/>
          <a:stretch>
            <a:fillRect/>
          </a:stretch>
        </p:blipFill>
        <p:spPr>
          <a:xfrm>
            <a:off x="7032130" y="0"/>
            <a:ext cx="5299364" cy="6858000"/>
          </a:xfrm>
          <a:prstGeom prst="rect">
            <a:avLst/>
          </a:prstGeom>
        </p:spPr>
      </p:pic>
      <p:sp>
        <p:nvSpPr>
          <p:cNvPr id="18" name="Title 1">
            <a:extLst>
              <a:ext uri="{FF2B5EF4-FFF2-40B4-BE49-F238E27FC236}">
                <a16:creationId xmlns:a16="http://schemas.microsoft.com/office/drawing/2014/main" id="{1D2B388B-3EB4-3E36-1AA2-C40FA764DE5D}"/>
              </a:ext>
            </a:extLst>
          </p:cNvPr>
          <p:cNvSpPr txBox="1">
            <a:spLocks/>
          </p:cNvSpPr>
          <p:nvPr/>
        </p:nvSpPr>
        <p:spPr>
          <a:xfrm>
            <a:off x="695325" y="1268412"/>
            <a:ext cx="11076851" cy="432347"/>
          </a:xfrm>
          <a:prstGeom prst="rect">
            <a:avLst/>
          </a:prstGeom>
        </p:spPr>
        <p:txBody>
          <a:bodyPr vert="horz" lIns="0" tIns="45720" rIns="91440" bIns="4572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a:solidFill>
                  <a:schemeClr val="accent1"/>
                </a:solidFill>
                <a:latin typeface="Roboto" pitchFamily="2" charset="0"/>
                <a:ea typeface="Roboto" pitchFamily="2" charset="0"/>
                <a:cs typeface="Segoe UI Semibold" panose="020B0702040204020203" pitchFamily="34" charset="0"/>
              </a:rPr>
              <a:t>IASC Criteria</a:t>
            </a:r>
            <a:endParaRPr lang="x-none" sz="2400" dirty="0">
              <a:solidFill>
                <a:schemeClr val="accent1"/>
              </a:solidFill>
              <a:latin typeface="Roboto" pitchFamily="2" charset="0"/>
              <a:ea typeface="Roboto" pitchFamily="2" charset="0"/>
              <a:cs typeface="Segoe UI Semibold" panose="020B0702040204020203" pitchFamily="34" charset="0"/>
            </a:endParaRPr>
          </a:p>
        </p:txBody>
      </p:sp>
      <p:pic>
        <p:nvPicPr>
          <p:cNvPr id="21" name="Picture 20">
            <a:extLst>
              <a:ext uri="{FF2B5EF4-FFF2-40B4-BE49-F238E27FC236}">
                <a16:creationId xmlns:a16="http://schemas.microsoft.com/office/drawing/2014/main" id="{7F5DC24D-0D0D-24F9-1585-C4D806D5ED46}"/>
              </a:ext>
            </a:extLst>
          </p:cNvPr>
          <p:cNvPicPr>
            <a:picLocks noChangeAspect="1"/>
          </p:cNvPicPr>
          <p:nvPr/>
        </p:nvPicPr>
        <p:blipFill rotWithShape="1">
          <a:blip r:embed="rId5"/>
          <a:srcRect t="19471"/>
          <a:stretch/>
        </p:blipFill>
        <p:spPr>
          <a:xfrm>
            <a:off x="627704" y="1988800"/>
            <a:ext cx="5855609" cy="3781754"/>
          </a:xfrm>
          <a:prstGeom prst="rect">
            <a:avLst/>
          </a:prstGeom>
        </p:spPr>
      </p:pic>
    </p:spTree>
    <p:extLst>
      <p:ext uri="{BB962C8B-B14F-4D97-AF65-F5344CB8AC3E}">
        <p14:creationId xmlns:p14="http://schemas.microsoft.com/office/powerpoint/2010/main" val="189450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94709B-146D-A20C-5C43-057A49DF3008}"/>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8D2A6759-B3B1-F140-871E-124F20613B6E}"/>
              </a:ext>
            </a:extLst>
          </p:cNvPr>
          <p:cNvSpPr>
            <a:spLocks noGrp="1"/>
          </p:cNvSpPr>
          <p:nvPr>
            <p:ph type="title" idx="4294967295"/>
          </p:nvPr>
        </p:nvSpPr>
        <p:spPr>
          <a:xfrm>
            <a:off x="720000" y="360000"/>
            <a:ext cx="10995988" cy="536643"/>
          </a:xfrm>
          <a:prstGeom prst="rect">
            <a:avLst/>
          </a:prstGeom>
        </p:spPr>
        <p:txBody>
          <a:bodyPr lIns="0">
            <a:noAutofit/>
          </a:bodyPr>
          <a:lstStyle/>
          <a:p>
            <a:r>
              <a:rPr lang="en-US" sz="2400" b="1" dirty="0">
                <a:solidFill>
                  <a:schemeClr val="accent1"/>
                </a:solidFill>
                <a:latin typeface="Roboto" pitchFamily="2" charset="0"/>
                <a:ea typeface="Roboto" pitchFamily="2" charset="0"/>
                <a:cs typeface="Segoe UI Semibold" panose="020B0702040204020203" pitchFamily="34" charset="0"/>
              </a:rPr>
              <a:t>Urban Frameworks and Policies</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sp>
        <p:nvSpPr>
          <p:cNvPr id="12" name="TextBox 11">
            <a:extLst>
              <a:ext uri="{FF2B5EF4-FFF2-40B4-BE49-F238E27FC236}">
                <a16:creationId xmlns:a16="http://schemas.microsoft.com/office/drawing/2014/main" id="{FC278774-BC50-E4CF-8D28-D6D54550A655}"/>
              </a:ext>
            </a:extLst>
          </p:cNvPr>
          <p:cNvSpPr txBox="1"/>
          <p:nvPr/>
        </p:nvSpPr>
        <p:spPr>
          <a:xfrm>
            <a:off x="581079" y="6466294"/>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7</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sp>
        <p:nvSpPr>
          <p:cNvPr id="13" name="TextBox 1">
            <a:extLst>
              <a:ext uri="{FF2B5EF4-FFF2-40B4-BE49-F238E27FC236}">
                <a16:creationId xmlns:a16="http://schemas.microsoft.com/office/drawing/2014/main" id="{9D75870A-ADCF-5A23-27C0-43C0B8144C5F}"/>
              </a:ext>
            </a:extLst>
          </p:cNvPr>
          <p:cNvSpPr txBox="1"/>
          <p:nvPr/>
        </p:nvSpPr>
        <p:spPr>
          <a:xfrm>
            <a:off x="711694" y="1280398"/>
            <a:ext cx="4690326" cy="400110"/>
          </a:xfrm>
          <a:prstGeom prst="rect">
            <a:avLst/>
          </a:prstGeom>
          <a:noFill/>
        </p:spPr>
        <p:txBody>
          <a:bodyPr wrap="square" lIns="91440" tIns="45720" rIns="91440" bIns="45720" rtlCol="0" anchor="t">
            <a:spAutoFit/>
          </a:bodyPr>
          <a:lstStyle/>
          <a:p>
            <a:r>
              <a:rPr lang="en-GB" sz="2000" kern="100" dirty="0">
                <a:solidFill>
                  <a:srgbClr val="000000"/>
                </a:solidFill>
                <a:latin typeface="Roboto" panose="02000000000000000000" pitchFamily="2" charset="0"/>
                <a:ea typeface="Roboto" panose="02000000000000000000" pitchFamily="2" charset="0"/>
                <a:cs typeface="Roboto" panose="02000000000000000000" pitchFamily="2" charset="0"/>
              </a:rPr>
              <a:t>Urban Land Management Law</a:t>
            </a:r>
            <a:endParaRPr lang="it-IT" sz="2000" dirty="0">
              <a:latin typeface="Roboto" panose="02000000000000000000" pitchFamily="2" charset="0"/>
              <a:ea typeface="Roboto" panose="02000000000000000000" pitchFamily="2" charset="0"/>
              <a:cs typeface="Roboto" panose="02000000000000000000" pitchFamily="2" charset="0"/>
            </a:endParaRPr>
          </a:p>
        </p:txBody>
      </p:sp>
      <p:sp>
        <p:nvSpPr>
          <p:cNvPr id="2" name="Content Placeholder 2">
            <a:extLst>
              <a:ext uri="{FF2B5EF4-FFF2-40B4-BE49-F238E27FC236}">
                <a16:creationId xmlns:a16="http://schemas.microsoft.com/office/drawing/2014/main" id="{F6F342ED-6D6C-ED4E-C370-5B5A095636D3}"/>
              </a:ext>
            </a:extLst>
          </p:cNvPr>
          <p:cNvSpPr txBox="1">
            <a:spLocks/>
          </p:cNvSpPr>
          <p:nvPr/>
        </p:nvSpPr>
        <p:spPr>
          <a:xfrm>
            <a:off x="695325" y="3434750"/>
            <a:ext cx="4824595" cy="27300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2000" b="0" dirty="0">
                <a:effectLst/>
                <a:latin typeface="Roboto" panose="02000000000000000000" pitchFamily="2" charset="0"/>
                <a:ea typeface="Roboto" panose="02000000000000000000" pitchFamily="2" charset="0"/>
                <a:cs typeface="Roboto" panose="02000000000000000000" pitchFamily="2" charset="0"/>
              </a:rPr>
              <a:t>Establishment of Urban Land &amp; Planning Committees</a:t>
            </a:r>
            <a:endParaRPr lang="en-US" sz="2000" dirty="0">
              <a:latin typeface="Roboto" panose="02000000000000000000" pitchFamily="2" charset="0"/>
              <a:ea typeface="Roboto" panose="02000000000000000000" pitchFamily="2" charset="0"/>
              <a:cs typeface="Roboto" panose="02000000000000000000" pitchFamily="2" charset="0"/>
            </a:endParaRPr>
          </a:p>
          <a:p>
            <a:pPr marL="225425" indent="-214313">
              <a:lnSpc>
                <a:spcPct val="100000"/>
              </a:lnSpc>
              <a:spcBef>
                <a:spcPts val="0"/>
              </a:spcBef>
              <a:spcAft>
                <a:spcPts val="600"/>
              </a:spcAft>
            </a:pPr>
            <a:r>
              <a:rPr lang="en-US" sz="2000" dirty="0">
                <a:latin typeface="Roboto" panose="02000000000000000000" pitchFamily="2" charset="0"/>
                <a:ea typeface="Roboto" panose="02000000000000000000" pitchFamily="2" charset="0"/>
                <a:cs typeface="Roboto" panose="02000000000000000000" pitchFamily="2" charset="0"/>
              </a:rPr>
              <a:t>Pilot Town Plan Development and Approval </a:t>
            </a:r>
          </a:p>
          <a:p>
            <a:pPr>
              <a:lnSpc>
                <a:spcPct val="100000"/>
              </a:lnSpc>
              <a:spcBef>
                <a:spcPts val="0"/>
              </a:spcBef>
            </a:pPr>
            <a:r>
              <a:rPr lang="en-US" sz="2000" dirty="0">
                <a:latin typeface="Roboto" panose="02000000000000000000" pitchFamily="2" charset="0"/>
                <a:ea typeface="Roboto" panose="02000000000000000000" pitchFamily="2" charset="0"/>
                <a:cs typeface="Roboto" panose="02000000000000000000" pitchFamily="2" charset="0"/>
              </a:rPr>
              <a:t>Steering Committee Established at State Level	</a:t>
            </a:r>
          </a:p>
          <a:p>
            <a:pPr>
              <a:lnSpc>
                <a:spcPct val="100000"/>
              </a:lnSpc>
              <a:spcBef>
                <a:spcPts val="0"/>
              </a:spcBef>
            </a:pPr>
            <a:r>
              <a:rPr lang="en-US" sz="2000" b="1" dirty="0">
                <a:latin typeface="Roboto" panose="02000000000000000000" pitchFamily="2" charset="0"/>
                <a:ea typeface="Roboto" panose="02000000000000000000" pitchFamily="2" charset="0"/>
                <a:cs typeface="Roboto" panose="02000000000000000000" pitchFamily="2" charset="0"/>
              </a:rPr>
              <a:t>Support to Dispute Resolution Committee</a:t>
            </a:r>
          </a:p>
        </p:txBody>
      </p:sp>
      <p:pic>
        <p:nvPicPr>
          <p:cNvPr id="3" name="Grafik 7">
            <a:extLst>
              <a:ext uri="{FF2B5EF4-FFF2-40B4-BE49-F238E27FC236}">
                <a16:creationId xmlns:a16="http://schemas.microsoft.com/office/drawing/2014/main" id="{95C92D9A-5E59-F858-3D2B-123BA56771D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52"/>
          <a:stretch/>
        </p:blipFill>
        <p:spPr>
          <a:xfrm>
            <a:off x="5486915" y="22276"/>
            <a:ext cx="6705085" cy="6835723"/>
          </a:xfrm>
          <a:prstGeom prst="rect">
            <a:avLst/>
          </a:prstGeom>
        </p:spPr>
      </p:pic>
      <p:sp>
        <p:nvSpPr>
          <p:cNvPr id="4" name="TextBox 3">
            <a:extLst>
              <a:ext uri="{FF2B5EF4-FFF2-40B4-BE49-F238E27FC236}">
                <a16:creationId xmlns:a16="http://schemas.microsoft.com/office/drawing/2014/main" id="{E1790CEC-F61B-4CF2-EE8E-C72211C71550}"/>
              </a:ext>
            </a:extLst>
          </p:cNvPr>
          <p:cNvSpPr txBox="1"/>
          <p:nvPr/>
        </p:nvSpPr>
        <p:spPr>
          <a:xfrm>
            <a:off x="695325" y="1806531"/>
            <a:ext cx="4824595" cy="1323439"/>
          </a:xfrm>
          <a:prstGeom prst="rect">
            <a:avLst/>
          </a:prstGeom>
          <a:noFill/>
        </p:spPr>
        <p:txBody>
          <a:bodyPr wrap="square">
            <a:noAutofit/>
          </a:bodyPr>
          <a:lstStyle/>
          <a:p>
            <a:r>
              <a:rPr lang="en-US" sz="20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Providing a </a:t>
            </a:r>
            <a:r>
              <a:rPr lang="en-US" sz="2000" i="1" dirty="0">
                <a:solidFill>
                  <a:schemeClr val="accent1"/>
                </a:solidFill>
                <a:latin typeface="Open Sans" panose="020B0606030504020204" pitchFamily="34" charset="0"/>
                <a:ea typeface="Open Sans" panose="020B0606030504020204" pitchFamily="34" charset="0"/>
                <a:cs typeface="Open Sans" panose="020B0606030504020204" pitchFamily="34" charset="0"/>
              </a:rPr>
              <a:t>f</a:t>
            </a:r>
            <a:r>
              <a:rPr lang="en-US" sz="2000" i="1"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ramework</a:t>
            </a:r>
            <a:r>
              <a:rPr lang="en-US" sz="2000" dirty="0">
                <a:solidFill>
                  <a:schemeClr val="accent1"/>
                </a:solidFill>
                <a:effectLst/>
                <a:latin typeface="Open Sans" panose="020B0606030504020204" pitchFamily="34" charset="0"/>
                <a:ea typeface="Open Sans" panose="020B0606030504020204" pitchFamily="34" charset="0"/>
                <a:cs typeface="Open Sans" panose="020B0606030504020204" pitchFamily="34" charset="0"/>
              </a:rPr>
              <a:t> for spatial planning, </a:t>
            </a:r>
            <a:r>
              <a:rPr lang="en-US" sz="2000" dirty="0">
                <a:solidFill>
                  <a:schemeClr val="accent1"/>
                </a:solidFill>
                <a:latin typeface="Open Sans" panose="020B0606030504020204" pitchFamily="34" charset="0"/>
                <a:ea typeface="Open Sans" panose="020B0606030504020204" pitchFamily="34" charset="0"/>
                <a:cs typeface="Open Sans" panose="020B0606030504020204" pitchFamily="34" charset="0"/>
              </a:rPr>
              <a:t>systematic urban land management, eviction and land dispute management.</a:t>
            </a:r>
          </a:p>
        </p:txBody>
      </p:sp>
      <p:cxnSp>
        <p:nvCxnSpPr>
          <p:cNvPr id="5" name="Straight Connector 4">
            <a:extLst>
              <a:ext uri="{FF2B5EF4-FFF2-40B4-BE49-F238E27FC236}">
                <a16:creationId xmlns:a16="http://schemas.microsoft.com/office/drawing/2014/main" id="{01554736-277F-6966-0B8A-15B44E3ACD39}"/>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5673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9DCC1-A431-4A63-873E-28389A76D97E}"/>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7F13D7C4-39B6-3796-B366-EE1C63A50BAB}"/>
              </a:ext>
            </a:extLst>
          </p:cNvPr>
          <p:cNvSpPr>
            <a:spLocks noGrp="1"/>
          </p:cNvSpPr>
          <p:nvPr>
            <p:ph type="title" idx="4294967295"/>
          </p:nvPr>
        </p:nvSpPr>
        <p:spPr>
          <a:xfrm>
            <a:off x="720000" y="360000"/>
            <a:ext cx="10995988" cy="536643"/>
          </a:xfrm>
          <a:prstGeom prst="rect">
            <a:avLst/>
          </a:prstGeom>
        </p:spPr>
        <p:txBody>
          <a:bodyPr lIns="0">
            <a:noAutofit/>
          </a:bodyPr>
          <a:lstStyle/>
          <a:p>
            <a:r>
              <a:rPr lang="en-US" sz="2400" b="1" dirty="0">
                <a:solidFill>
                  <a:schemeClr val="accent1"/>
                </a:solidFill>
                <a:latin typeface="Roboto" pitchFamily="2" charset="0"/>
                <a:ea typeface="Roboto" pitchFamily="2" charset="0"/>
                <a:cs typeface="Segoe UI Semibold" panose="020B0702040204020203" pitchFamily="34" charset="0"/>
              </a:rPr>
              <a:t>Inclusive Land Governance</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sp>
        <p:nvSpPr>
          <p:cNvPr id="12" name="TextBox 11">
            <a:extLst>
              <a:ext uri="{FF2B5EF4-FFF2-40B4-BE49-F238E27FC236}">
                <a16:creationId xmlns:a16="http://schemas.microsoft.com/office/drawing/2014/main" id="{726B6A72-0E42-7CCF-2F10-B35287D088B1}"/>
              </a:ext>
            </a:extLst>
          </p:cNvPr>
          <p:cNvSpPr txBox="1"/>
          <p:nvPr/>
        </p:nvSpPr>
        <p:spPr>
          <a:xfrm>
            <a:off x="581079" y="6466294"/>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8</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sp>
        <p:nvSpPr>
          <p:cNvPr id="13" name="TextBox 1">
            <a:extLst>
              <a:ext uri="{FF2B5EF4-FFF2-40B4-BE49-F238E27FC236}">
                <a16:creationId xmlns:a16="http://schemas.microsoft.com/office/drawing/2014/main" id="{AFF256AF-E2CD-562D-31D0-6CF1AFC8BEDF}"/>
              </a:ext>
            </a:extLst>
          </p:cNvPr>
          <p:cNvSpPr txBox="1"/>
          <p:nvPr/>
        </p:nvSpPr>
        <p:spPr>
          <a:xfrm>
            <a:off x="711694" y="1280398"/>
            <a:ext cx="4690326" cy="400110"/>
          </a:xfrm>
          <a:prstGeom prst="rect">
            <a:avLst/>
          </a:prstGeom>
          <a:noFill/>
        </p:spPr>
        <p:txBody>
          <a:bodyPr wrap="square" lIns="91440" tIns="45720" rIns="91440" bIns="45720" rtlCol="0" anchor="t">
            <a:spAutoFit/>
          </a:bodyPr>
          <a:lstStyle/>
          <a:p>
            <a:r>
              <a:rPr lang="en-GB" sz="2000" kern="100" dirty="0">
                <a:solidFill>
                  <a:srgbClr val="000000"/>
                </a:solidFill>
                <a:latin typeface="Roboto" panose="02000000000000000000" pitchFamily="2" charset="0"/>
                <a:ea typeface="Roboto" panose="02000000000000000000" pitchFamily="2" charset="0"/>
                <a:cs typeface="Roboto" panose="02000000000000000000" pitchFamily="2" charset="0"/>
              </a:rPr>
              <a:t>GLTN / STDM / LIMS</a:t>
            </a:r>
            <a:endParaRPr lang="it-IT" sz="2000" dirty="0">
              <a:latin typeface="Roboto" panose="02000000000000000000" pitchFamily="2" charset="0"/>
              <a:ea typeface="Roboto" panose="02000000000000000000" pitchFamily="2" charset="0"/>
              <a:cs typeface="Roboto" panose="02000000000000000000" pitchFamily="2" charset="0"/>
            </a:endParaRPr>
          </a:p>
        </p:txBody>
      </p:sp>
      <p:sp>
        <p:nvSpPr>
          <p:cNvPr id="2" name="Content Placeholder 2">
            <a:extLst>
              <a:ext uri="{FF2B5EF4-FFF2-40B4-BE49-F238E27FC236}">
                <a16:creationId xmlns:a16="http://schemas.microsoft.com/office/drawing/2014/main" id="{C1E1593C-A879-319E-8BA7-F8D8D20AE788}"/>
              </a:ext>
            </a:extLst>
          </p:cNvPr>
          <p:cNvSpPr txBox="1">
            <a:spLocks/>
          </p:cNvSpPr>
          <p:nvPr/>
        </p:nvSpPr>
        <p:spPr>
          <a:xfrm>
            <a:off x="695325" y="3789049"/>
            <a:ext cx="5400675" cy="219360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2000" dirty="0">
                <a:latin typeface="Roboto" panose="02000000000000000000" pitchFamily="2" charset="0"/>
                <a:ea typeface="Roboto" panose="02000000000000000000" pitchFamily="2" charset="0"/>
                <a:cs typeface="Roboto" panose="02000000000000000000" pitchFamily="2" charset="0"/>
              </a:rPr>
              <a:t>Capacity support to </a:t>
            </a:r>
            <a:r>
              <a:rPr lang="en-US" sz="2000" b="1" dirty="0">
                <a:latin typeface="Roboto" panose="02000000000000000000" pitchFamily="2" charset="0"/>
                <a:ea typeface="Roboto" panose="02000000000000000000" pitchFamily="2" charset="0"/>
                <a:cs typeface="Roboto" panose="02000000000000000000" pitchFamily="2" charset="0"/>
              </a:rPr>
              <a:t>lands department</a:t>
            </a:r>
          </a:p>
          <a:p>
            <a:pPr>
              <a:lnSpc>
                <a:spcPct val="100000"/>
              </a:lnSpc>
              <a:spcBef>
                <a:spcPts val="0"/>
              </a:spcBef>
            </a:pPr>
            <a:r>
              <a:rPr lang="en-US" sz="2000" dirty="0">
                <a:latin typeface="Roboto" panose="02000000000000000000" pitchFamily="2" charset="0"/>
                <a:ea typeface="Roboto" panose="02000000000000000000" pitchFamily="2" charset="0"/>
                <a:cs typeface="Roboto" panose="02000000000000000000" pitchFamily="2" charset="0"/>
              </a:rPr>
              <a:t>Development of ICT platform for Spatial Data Infrastructure</a:t>
            </a:r>
          </a:p>
          <a:p>
            <a:pPr>
              <a:lnSpc>
                <a:spcPct val="100000"/>
              </a:lnSpc>
              <a:spcBef>
                <a:spcPts val="0"/>
              </a:spcBef>
            </a:pPr>
            <a:r>
              <a:rPr lang="en-US" sz="2000" dirty="0">
                <a:latin typeface="Roboto" panose="02000000000000000000" pitchFamily="2" charset="0"/>
                <a:ea typeface="Roboto" panose="02000000000000000000" pitchFamily="2" charset="0"/>
                <a:cs typeface="Roboto" panose="02000000000000000000" pitchFamily="2" charset="0"/>
              </a:rPr>
              <a:t>Training on STDM</a:t>
            </a:r>
            <a:endParaRPr lang="en-US" sz="2000" dirty="0">
              <a:effectLst/>
              <a:latin typeface="Roboto" panose="02000000000000000000" pitchFamily="2" charset="0"/>
              <a:ea typeface="Roboto" panose="02000000000000000000" pitchFamily="2" charset="0"/>
              <a:cs typeface="Roboto" panose="02000000000000000000" pitchFamily="2" charset="0"/>
            </a:endParaRPr>
          </a:p>
        </p:txBody>
      </p:sp>
      <p:sp>
        <p:nvSpPr>
          <p:cNvPr id="4" name="TextBox 3">
            <a:extLst>
              <a:ext uri="{FF2B5EF4-FFF2-40B4-BE49-F238E27FC236}">
                <a16:creationId xmlns:a16="http://schemas.microsoft.com/office/drawing/2014/main" id="{761C2F9D-1BBF-E740-78EB-1363B4A401AE}"/>
              </a:ext>
            </a:extLst>
          </p:cNvPr>
          <p:cNvSpPr txBox="1"/>
          <p:nvPr/>
        </p:nvSpPr>
        <p:spPr>
          <a:xfrm>
            <a:off x="695325" y="1806531"/>
            <a:ext cx="5400675" cy="1323439"/>
          </a:xfrm>
          <a:prstGeom prst="rect">
            <a:avLst/>
          </a:prstGeom>
          <a:noFill/>
        </p:spPr>
        <p:txBody>
          <a:bodyPr wrap="square">
            <a:noAutofit/>
          </a:bodyPr>
          <a:lstStyle>
            <a:defPPr>
              <a:defRPr lang="x-none"/>
            </a:defPPr>
            <a:lvl1pPr>
              <a:defRPr sz="200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CA" dirty="0"/>
              <a:t>The concept of the Social Tenure Domain Model is to bridge this gap by providing a standard for representing ‘people – land’ relationships independent of the level of formality, legality and technical accuracy.</a:t>
            </a:r>
            <a:endParaRPr lang="en-US" dirty="0"/>
          </a:p>
        </p:txBody>
      </p:sp>
      <p:cxnSp>
        <p:nvCxnSpPr>
          <p:cNvPr id="5" name="Straight Connector 4">
            <a:extLst>
              <a:ext uri="{FF2B5EF4-FFF2-40B4-BE49-F238E27FC236}">
                <a16:creationId xmlns:a16="http://schemas.microsoft.com/office/drawing/2014/main" id="{77D26007-9E00-E7B8-EEEF-ABF8B949D708}"/>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3A730781-9F0D-2E66-4518-3CAFA25D5931}"/>
              </a:ext>
            </a:extLst>
          </p:cNvPr>
          <p:cNvPicPr>
            <a:picLocks noChangeAspect="1"/>
          </p:cNvPicPr>
          <p:nvPr/>
        </p:nvPicPr>
        <p:blipFill rotWithShape="1">
          <a:blip r:embed="rId3"/>
          <a:srcRect l="9124" r="24366"/>
          <a:stretch/>
        </p:blipFill>
        <p:spPr>
          <a:xfrm>
            <a:off x="6134099" y="24190"/>
            <a:ext cx="6057901" cy="6858000"/>
          </a:xfrm>
          <a:prstGeom prst="rect">
            <a:avLst/>
          </a:prstGeom>
        </p:spPr>
      </p:pic>
    </p:spTree>
    <p:extLst>
      <p:ext uri="{BB962C8B-B14F-4D97-AF65-F5344CB8AC3E}">
        <p14:creationId xmlns:p14="http://schemas.microsoft.com/office/powerpoint/2010/main" val="37359693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CE5CB0F5-8C9E-6960-B072-79C4F23BF8A2}"/>
              </a:ext>
            </a:extLst>
          </p:cNvPr>
          <p:cNvSpPr>
            <a:spLocks noGrp="1"/>
          </p:cNvSpPr>
          <p:nvPr>
            <p:ph type="title" idx="4294967295"/>
          </p:nvPr>
        </p:nvSpPr>
        <p:spPr>
          <a:xfrm>
            <a:off x="720000" y="360000"/>
            <a:ext cx="11076851" cy="612360"/>
          </a:xfrm>
          <a:prstGeom prst="rect">
            <a:avLst/>
          </a:prstGeom>
        </p:spPr>
        <p:txBody>
          <a:bodyPr>
            <a:noAutofit/>
          </a:bodyPr>
          <a:lstStyle/>
          <a:p>
            <a:r>
              <a:rPr lang="en-US" sz="2400" b="1" dirty="0">
                <a:solidFill>
                  <a:schemeClr val="accent1"/>
                </a:solidFill>
                <a:latin typeface="Roboto" pitchFamily="2" charset="0"/>
                <a:ea typeface="Roboto" pitchFamily="2" charset="0"/>
                <a:cs typeface="Segoe UI Semibold" panose="020B0702040204020203" pitchFamily="34" charset="0"/>
              </a:rPr>
              <a:t>Regional Territorial Development Strategies</a:t>
            </a:r>
            <a:endParaRPr lang="x-none" sz="2400" b="1" dirty="0">
              <a:solidFill>
                <a:schemeClr val="accent1"/>
              </a:solidFill>
              <a:latin typeface="Roboto" pitchFamily="2" charset="0"/>
              <a:ea typeface="Roboto" pitchFamily="2" charset="0"/>
              <a:cs typeface="Segoe UI Semibold" panose="020B0702040204020203" pitchFamily="34" charset="0"/>
            </a:endParaRPr>
          </a:p>
        </p:txBody>
      </p:sp>
      <p:sp>
        <p:nvSpPr>
          <p:cNvPr id="12" name="TextBox 11">
            <a:extLst>
              <a:ext uri="{FF2B5EF4-FFF2-40B4-BE49-F238E27FC236}">
                <a16:creationId xmlns:a16="http://schemas.microsoft.com/office/drawing/2014/main" id="{843B7097-42AE-6010-2F8F-F4EE29E6C193}"/>
              </a:ext>
            </a:extLst>
          </p:cNvPr>
          <p:cNvSpPr txBox="1"/>
          <p:nvPr/>
        </p:nvSpPr>
        <p:spPr>
          <a:xfrm>
            <a:off x="581079" y="6466294"/>
            <a:ext cx="8105775" cy="261610"/>
          </a:xfrm>
          <a:prstGeom prst="rect">
            <a:avLst/>
          </a:prstGeom>
          <a:noFill/>
        </p:spPr>
        <p:txBody>
          <a:bodyPr wrap="square" rtlCol="0">
            <a:spAutoFit/>
          </a:bodyPr>
          <a:lstStyle/>
          <a:p>
            <a:fld id="{B12E94EC-3B2D-9245-AAB6-A34AA9483728}" type="slidenum">
              <a:rPr lang="en-KE" sz="1100" b="1" smtClean="0">
                <a:solidFill>
                  <a:srgbClr val="00B2E3"/>
                </a:solidFill>
                <a:latin typeface="Roboto" pitchFamily="2" charset="0"/>
                <a:ea typeface="Roboto" pitchFamily="2" charset="0"/>
              </a:rPr>
              <a:t>9</a:t>
            </a:fld>
            <a:r>
              <a:rPr lang="en-KE" sz="1100">
                <a:solidFill>
                  <a:srgbClr val="00B2E3"/>
                </a:solidFill>
                <a:latin typeface="Roboto" pitchFamily="2" charset="0"/>
                <a:ea typeface="Roboto" pitchFamily="2" charset="0"/>
              </a:rPr>
              <a:t>   | </a:t>
            </a:r>
            <a:r>
              <a:rPr lang="en-CA" sz="1100" dirty="0">
                <a:solidFill>
                  <a:srgbClr val="00B2E3"/>
                </a:solidFill>
                <a:latin typeface="Roboto" pitchFamily="2" charset="0"/>
                <a:ea typeface="Roboto" pitchFamily="2" charset="0"/>
              </a:rPr>
              <a:t>Durable Solutions to Displacement</a:t>
            </a:r>
            <a:endParaRPr lang="en-KE" sz="1100" dirty="0">
              <a:solidFill>
                <a:srgbClr val="00B2E3"/>
              </a:solidFill>
              <a:latin typeface="Roboto" pitchFamily="2" charset="0"/>
              <a:ea typeface="Roboto" pitchFamily="2" charset="0"/>
            </a:endParaRPr>
          </a:p>
        </p:txBody>
      </p:sp>
      <p:sp>
        <p:nvSpPr>
          <p:cNvPr id="13" name="TextBox 1">
            <a:extLst>
              <a:ext uri="{FF2B5EF4-FFF2-40B4-BE49-F238E27FC236}">
                <a16:creationId xmlns:a16="http://schemas.microsoft.com/office/drawing/2014/main" id="{403640D6-E053-A7D0-9E41-CBC6E2550834}"/>
              </a:ext>
            </a:extLst>
          </p:cNvPr>
          <p:cNvSpPr txBox="1"/>
          <p:nvPr/>
        </p:nvSpPr>
        <p:spPr>
          <a:xfrm>
            <a:off x="639134" y="1496328"/>
            <a:ext cx="915160" cy="584775"/>
          </a:xfrm>
          <a:prstGeom prst="rect">
            <a:avLst/>
          </a:prstGeom>
          <a:noFill/>
        </p:spPr>
        <p:txBody>
          <a:bodyPr wrap="square" lIns="91440" tIns="45720" rIns="91440" bIns="45720" rtlCol="0" anchor="t">
            <a:spAutoFit/>
          </a:bodyPr>
          <a:lstStyle/>
          <a:p>
            <a:r>
              <a:rPr lang="en-GB" sz="1600" kern="100" dirty="0">
                <a:solidFill>
                  <a:srgbClr val="000000"/>
                </a:solidFill>
                <a:ea typeface="+mn-lt"/>
                <a:cs typeface="+mn-lt"/>
              </a:rPr>
              <a:t>STATUS QUO</a:t>
            </a:r>
            <a:endParaRPr lang="it-IT" dirty="0">
              <a:cs typeface="Calibri"/>
            </a:endParaRPr>
          </a:p>
        </p:txBody>
      </p:sp>
      <p:sp>
        <p:nvSpPr>
          <p:cNvPr id="14" name="TextBox 1">
            <a:extLst>
              <a:ext uri="{FF2B5EF4-FFF2-40B4-BE49-F238E27FC236}">
                <a16:creationId xmlns:a16="http://schemas.microsoft.com/office/drawing/2014/main" id="{2F0C320B-4681-381C-4E69-45DEE53CDF3A}"/>
              </a:ext>
            </a:extLst>
          </p:cNvPr>
          <p:cNvSpPr txBox="1"/>
          <p:nvPr/>
        </p:nvSpPr>
        <p:spPr>
          <a:xfrm>
            <a:off x="6114710" y="1496328"/>
            <a:ext cx="1387600" cy="830997"/>
          </a:xfrm>
          <a:prstGeom prst="rect">
            <a:avLst/>
          </a:prstGeom>
          <a:noFill/>
        </p:spPr>
        <p:txBody>
          <a:bodyPr wrap="square" lIns="91440" tIns="45720" rIns="91440" bIns="45720" rtlCol="0" anchor="t">
            <a:spAutoFit/>
          </a:bodyPr>
          <a:lstStyle/>
          <a:p>
            <a:r>
              <a:rPr lang="en-GB" sz="1600" kern="100" dirty="0">
                <a:solidFill>
                  <a:srgbClr val="000000"/>
                </a:solidFill>
                <a:ea typeface="+mn-lt"/>
                <a:cs typeface="+mn-lt"/>
              </a:rPr>
              <a:t>ENHANCED TERRITORIAL SETTING</a:t>
            </a:r>
            <a:endParaRPr lang="it-IT" dirty="0">
              <a:ea typeface="+mn-lt"/>
              <a:cs typeface="+mn-lt"/>
            </a:endParaRPr>
          </a:p>
        </p:txBody>
      </p:sp>
      <p:pic>
        <p:nvPicPr>
          <p:cNvPr id="15" name="Immagine 10" descr="Immagine che contiene testo, mappa, visualizzazione&#10;&#10;Descrizione generata automaticamente">
            <a:extLst>
              <a:ext uri="{FF2B5EF4-FFF2-40B4-BE49-F238E27FC236}">
                <a16:creationId xmlns:a16="http://schemas.microsoft.com/office/drawing/2014/main" id="{5DA58C48-AA36-613C-F089-7989D5B122D1}"/>
              </a:ext>
            </a:extLst>
          </p:cNvPr>
          <p:cNvPicPr>
            <a:picLocks noChangeAspect="1"/>
          </p:cNvPicPr>
          <p:nvPr/>
        </p:nvPicPr>
        <p:blipFill>
          <a:blip r:embed="rId3"/>
          <a:stretch>
            <a:fillRect/>
          </a:stretch>
        </p:blipFill>
        <p:spPr>
          <a:xfrm>
            <a:off x="7452232" y="1561642"/>
            <a:ext cx="4195732" cy="4608000"/>
          </a:xfrm>
          <a:prstGeom prst="rect">
            <a:avLst/>
          </a:prstGeom>
          <a:ln>
            <a:solidFill>
              <a:schemeClr val="tx1">
                <a:lumMod val="65000"/>
                <a:lumOff val="35000"/>
              </a:schemeClr>
            </a:solidFill>
          </a:ln>
        </p:spPr>
      </p:pic>
      <p:pic>
        <p:nvPicPr>
          <p:cNvPr id="16" name="Immagine 11" descr="Immagine che contiene cerchio, mappa, testo, visualizzazione&#10;&#10;Descrizione generata automaticamente">
            <a:extLst>
              <a:ext uri="{FF2B5EF4-FFF2-40B4-BE49-F238E27FC236}">
                <a16:creationId xmlns:a16="http://schemas.microsoft.com/office/drawing/2014/main" id="{7203122E-EDFB-24AB-07FF-9F459466E138}"/>
              </a:ext>
            </a:extLst>
          </p:cNvPr>
          <p:cNvPicPr>
            <a:picLocks noChangeAspect="1"/>
          </p:cNvPicPr>
          <p:nvPr/>
        </p:nvPicPr>
        <p:blipFill>
          <a:blip r:embed="rId4"/>
          <a:stretch>
            <a:fillRect/>
          </a:stretch>
        </p:blipFill>
        <p:spPr>
          <a:xfrm>
            <a:off x="1487360" y="1569354"/>
            <a:ext cx="4194797" cy="4606973"/>
          </a:xfrm>
          <a:prstGeom prst="rect">
            <a:avLst/>
          </a:prstGeom>
          <a:ln>
            <a:solidFill>
              <a:schemeClr val="tx1">
                <a:lumMod val="65000"/>
                <a:lumOff val="35000"/>
              </a:schemeClr>
            </a:solidFill>
          </a:ln>
        </p:spPr>
      </p:pic>
      <p:cxnSp>
        <p:nvCxnSpPr>
          <p:cNvPr id="17" name="Straight Connector 16">
            <a:extLst>
              <a:ext uri="{FF2B5EF4-FFF2-40B4-BE49-F238E27FC236}">
                <a16:creationId xmlns:a16="http://schemas.microsoft.com/office/drawing/2014/main" id="{6663E041-66CF-75C4-D7C8-B716B27E0D17}"/>
              </a:ext>
            </a:extLst>
          </p:cNvPr>
          <p:cNvCxnSpPr/>
          <p:nvPr/>
        </p:nvCxnSpPr>
        <p:spPr>
          <a:xfrm>
            <a:off x="720000" y="1008000"/>
            <a:ext cx="5040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1334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par>
                                <p:cTn id="8" presetID="9"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dissolve">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heme/theme1.xml><?xml version="1.0" encoding="utf-8"?>
<a:theme xmlns:a="http://schemas.openxmlformats.org/drawingml/2006/main" name="Office Theme">
  <a:themeElements>
    <a:clrScheme name="Habitat 2023">
      <a:dk1>
        <a:srgbClr val="000000"/>
      </a:dk1>
      <a:lt1>
        <a:srgbClr val="FFFFFF"/>
      </a:lt1>
      <a:dk2>
        <a:srgbClr val="44546A"/>
      </a:dk2>
      <a:lt2>
        <a:srgbClr val="E7E6E6"/>
      </a:lt2>
      <a:accent1>
        <a:srgbClr val="00B2E3"/>
      </a:accent1>
      <a:accent2>
        <a:srgbClr val="69BF4B"/>
      </a:accent2>
      <a:accent3>
        <a:srgbClr val="00538B"/>
      </a:accent3>
      <a:accent4>
        <a:srgbClr val="FF7176"/>
      </a:accent4>
      <a:accent5>
        <a:srgbClr val="FD9D24"/>
      </a:accent5>
      <a:accent6>
        <a:srgbClr val="47763B"/>
      </a:accent6>
      <a:hlink>
        <a:srgbClr val="00AFAA"/>
      </a:hlink>
      <a:folHlink>
        <a:srgbClr val="FFC62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_template_English" id="{2571D47D-2001-3840-9EE9-FB8095DFA374}" vid="{FBD907D4-344C-5742-8615-5762657C85A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8d6500e-c04c-40d5-8475-953d7134f8a6">
      <Terms xmlns="http://schemas.microsoft.com/office/infopath/2007/PartnerControls"/>
    </lcf76f155ced4ddcb4097134ff3c332f>
    <TaxCatchAll xmlns="985ec44e-1bab-4c0b-9df0-6ba128686fc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20B946CA62AD94E812F41ED550DDC70" ma:contentTypeVersion="17" ma:contentTypeDescription="Create a new document." ma:contentTypeScope="" ma:versionID="700e1ddffa191e4c0f207dec08acbec1">
  <xsd:schema xmlns:xsd="http://www.w3.org/2001/XMLSchema" xmlns:xs="http://www.w3.org/2001/XMLSchema" xmlns:p="http://schemas.microsoft.com/office/2006/metadata/properties" xmlns:ns2="f8d6500e-c04c-40d5-8475-953d7134f8a6" xmlns:ns3="7804bfa2-533a-4be9-8051-3c7f7d149956" xmlns:ns4="985ec44e-1bab-4c0b-9df0-6ba128686fc9" targetNamespace="http://schemas.microsoft.com/office/2006/metadata/properties" ma:root="true" ma:fieldsID="4cbd9839c5b8a16cbaa520c1cea90d2d" ns2:_="" ns3:_="" ns4:_="">
    <xsd:import namespace="f8d6500e-c04c-40d5-8475-953d7134f8a6"/>
    <xsd:import namespace="7804bfa2-533a-4be9-8051-3c7f7d14995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3:SharedWithUsers" minOccurs="0"/>
                <xsd:element ref="ns3:SharedWithDetails" minOccurs="0"/>
                <xsd:element ref="ns2:MediaServiceObjectDetectorVersions" minOccurs="0"/>
                <xsd:element ref="ns2:MediaServiceGenerationTime" minOccurs="0"/>
                <xsd:element ref="ns2:MediaServiceEventHashCode" minOccurs="0"/>
                <xsd:element ref="ns2:lcf76f155ced4ddcb4097134ff3c332f" minOccurs="0"/>
                <xsd:element ref="ns4:TaxCatchAll"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8d6500e-c04c-40d5-8475-953d7134f8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804bfa2-533a-4be9-8051-3c7f7d149956"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c3a15ccf-d19e-406e-a2b6-583dc7c1ed18}" ma:internalName="TaxCatchAll" ma:showField="CatchAllData" ma:web="7804bfa2-533a-4be9-8051-3c7f7d14995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B9C5E4C-E5AF-4F8B-984E-F929A5F89D51}">
  <ds:schemaRefs>
    <ds:schemaRef ds:uri="http://schemas.microsoft.com/office/2006/metadata/properties"/>
    <ds:schemaRef ds:uri="http://schemas.microsoft.com/office/infopath/2007/PartnerControls"/>
    <ds:schemaRef ds:uri="f8d6500e-c04c-40d5-8475-953d7134f8a6"/>
    <ds:schemaRef ds:uri="985ec44e-1bab-4c0b-9df0-6ba128686fc9"/>
  </ds:schemaRefs>
</ds:datastoreItem>
</file>

<file path=customXml/itemProps2.xml><?xml version="1.0" encoding="utf-8"?>
<ds:datastoreItem xmlns:ds="http://schemas.openxmlformats.org/officeDocument/2006/customXml" ds:itemID="{3AE26E99-2D58-492F-8B32-26A9B475E7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8d6500e-c04c-40d5-8475-953d7134f8a6"/>
    <ds:schemaRef ds:uri="7804bfa2-533a-4be9-8051-3c7f7d149956"/>
    <ds:schemaRef ds:uri="985ec44e-1bab-4c0b-9df0-6ba128686fc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05F14E4-DC5C-42E3-8031-826486B99F4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1808</TotalTime>
  <Words>2017</Words>
  <Application>Microsoft Office PowerPoint</Application>
  <PresentationFormat>Widescreen</PresentationFormat>
  <Paragraphs>391</Paragraphs>
  <Slides>28</Slides>
  <Notes>19</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PowerPoint Presentation</vt:lpstr>
      <vt:lpstr>PowerPoint Presentation</vt:lpstr>
      <vt:lpstr>PowerPoint Presentation</vt:lpstr>
      <vt:lpstr>PowerPoint Presentation</vt:lpstr>
      <vt:lpstr>Guiding Principles</vt:lpstr>
      <vt:lpstr>Guiding Principles</vt:lpstr>
      <vt:lpstr>Urban Frameworks and Policies</vt:lpstr>
      <vt:lpstr>Inclusive Land Governance</vt:lpstr>
      <vt:lpstr>Regional Territorial Development Strategies</vt:lpstr>
      <vt:lpstr>PowerPoint Presentation</vt:lpstr>
      <vt:lpstr>City Strategies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Sebastian May</dc:creator>
  <cp:lastModifiedBy>Sebastian May</cp:lastModifiedBy>
  <cp:revision>13</cp:revision>
  <cp:lastPrinted>2021-03-28T14:12:18Z</cp:lastPrinted>
  <dcterms:created xsi:type="dcterms:W3CDTF">2024-01-16T11:39:41Z</dcterms:created>
  <dcterms:modified xsi:type="dcterms:W3CDTF">2024-02-05T01:53:03Z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0x010100B20B946CA62AD94E812F41ED550DDC70</vt:lpwstr>
  </property>
  <property fmtid="{D5CDD505-2E9C-101B-9397-08002B2CF9AE}" pid="3" name="MediaServiceImageTags">
    <vt:lpwstr/>
  </property>
</Properties>
</file>