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entation.xml" ContentType="application/vnd.openxmlformats-officedocument.presentationml.presentation.main+xml"/>
  <Override PartName="/ppt/diagrams/data1.xml" ContentType="application/vnd.openxmlformats-officedocument.drawingml.diagramData+xml"/>
  <Override PartName="/ppt/notesSlides/notesSlide2.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9.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slideMasters/slideMaster1.xml" ContentType="application/vnd.openxmlformats-officedocument.presentationml.slideMaster+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21.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12.xml" ContentType="application/vnd.openxmlformats-officedocument.presentationml.slideLayout+xml"/>
  <Override PartName="/ppt/notesSlides/notesSlide3.xml" ContentType="application/vnd.openxmlformats-officedocument.presentationml.notesSl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authors.xml" ContentType="application/vnd.ms-powerpoint.authors+xml"/>
  <Override PartName="/ppt/theme/theme1.xml" ContentType="application/vnd.openxmlformats-officedocument.theme+xml"/>
  <Override PartName="/ppt/notesMasters/notesMaster1.xml" ContentType="application/vnd.openxmlformats-officedocument.presentationml.notesMaster+xml"/>
  <Override PartName="/ppt/diagrams/drawing1.xml" ContentType="application/vnd.ms-office.drawingml.diagramDrawing+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9"/>
  </p:notesMasterIdLst>
  <p:sldIdLst>
    <p:sldId id="1274" r:id="rId2"/>
    <p:sldId id="257" r:id="rId3"/>
    <p:sldId id="319" r:id="rId4"/>
    <p:sldId id="387" r:id="rId5"/>
    <p:sldId id="337" r:id="rId6"/>
    <p:sldId id="391" r:id="rId7"/>
    <p:sldId id="392" r:id="rId8"/>
    <p:sldId id="419" r:id="rId9"/>
    <p:sldId id="3987" r:id="rId10"/>
    <p:sldId id="326" r:id="rId11"/>
    <p:sldId id="1282" r:id="rId12"/>
    <p:sldId id="1283" r:id="rId13"/>
    <p:sldId id="1284" r:id="rId14"/>
    <p:sldId id="265" r:id="rId15"/>
    <p:sldId id="1269" r:id="rId16"/>
    <p:sldId id="3986" r:id="rId17"/>
    <p:sldId id="421" r:id="rId18"/>
    <p:sldId id="422" r:id="rId19"/>
    <p:sldId id="1273" r:id="rId20"/>
    <p:sldId id="1285" r:id="rId21"/>
    <p:sldId id="1286" r:id="rId22"/>
    <p:sldId id="1272" r:id="rId23"/>
    <p:sldId id="1281" r:id="rId24"/>
    <p:sldId id="1280" r:id="rId25"/>
    <p:sldId id="1278" r:id="rId26"/>
    <p:sldId id="1277" r:id="rId27"/>
    <p:sldId id="1276" r:id="rId28"/>
    <p:sldId id="1275" r:id="rId29"/>
    <p:sldId id="1264" r:id="rId30"/>
    <p:sldId id="1267" r:id="rId31"/>
    <p:sldId id="325" r:id="rId32"/>
    <p:sldId id="414" r:id="rId33"/>
    <p:sldId id="1266" r:id="rId34"/>
    <p:sldId id="1261" r:id="rId35"/>
    <p:sldId id="420" r:id="rId36"/>
    <p:sldId id="352" r:id="rId37"/>
    <p:sldId id="1271" r:id="rId38"/>
  </p:sldIdLst>
  <p:sldSz cx="12192000" cy="6858000"/>
  <p:notesSz cx="6858000" cy="9144000"/>
  <p:defaultTex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B5667D5-7107-15CF-E618-60DA8FA3577C}" name="Corina Demottaz" initials="CD" userId="S::tw152@drc.ngo::17cb8ad6-3d90-4b3a-89ab-d32ae7785e76"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52D57"/>
    <a:srgbClr val="505BA1"/>
    <a:srgbClr val="C99A50"/>
    <a:srgbClr val="DE8C72"/>
    <a:srgbClr val="549ADF"/>
    <a:srgbClr val="5793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6D8495-9A8F-234C-8E12-2DD8070BFF33}" v="6" dt="2024-03-12T07:49:23.442"/>
    <p1510:client id="{90AA9BC6-2773-E9EA-AEF1-BB2767980313}" v="24" dt="2024-03-12T09:20:08.229"/>
    <p1510:client id="{E9E4BE6C-58F0-C22E-337D-F58277741C75}" v="6" dt="2024-03-14T07:10:54.349"/>
    <p1510:client id="{F1373257-6808-D3A3-8746-101BA40D27F1}" v="733" dt="2024-03-12T07:43:02.1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8"/>
    <p:restoredTop sz="94648"/>
  </p:normalViewPr>
  <p:slideViewPr>
    <p:cSldViewPr snapToGrid="0">
      <p:cViewPr varScale="1">
        <p:scale>
          <a:sx n="83" d="100"/>
          <a:sy n="83" d="100"/>
        </p:scale>
        <p:origin x="224" y="8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47"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45"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48"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3E5D5D-B5CC-451E-AC54-EC9F7E9538E4}"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en-GB"/>
        </a:p>
      </dgm:t>
    </dgm:pt>
    <dgm:pt modelId="{7708AB89-BD8F-4C27-8CE5-59B589E66455}">
      <dgm:prSet phldrT="[Text]" custT="1"/>
      <dgm:spPr>
        <a:ln w="28575">
          <a:solidFill>
            <a:schemeClr val="accent1"/>
          </a:solidFill>
        </a:ln>
      </dgm:spPr>
      <dgm:t>
        <a:bodyPr/>
        <a:lstStyle/>
        <a:p>
          <a:r>
            <a:rPr lang="en-GB" sz="1600">
              <a:solidFill>
                <a:schemeClr val="bg1"/>
              </a:solidFill>
              <a:latin typeface="Montserrat" panose="00000500000000000000" pitchFamily="2" charset="0"/>
            </a:rPr>
            <a:t>Dynamic and diverse populations</a:t>
          </a:r>
          <a:endParaRPr lang="en-GB" sz="1600">
            <a:solidFill>
              <a:schemeClr val="bg1"/>
            </a:solidFill>
          </a:endParaRPr>
        </a:p>
      </dgm:t>
    </dgm:pt>
    <dgm:pt modelId="{DA50B77B-D8B0-4D6E-88F5-34481725B62D}" type="parTrans" cxnId="{A1E4A2C5-D766-4F40-A3D5-8F3343C95F11}">
      <dgm:prSet/>
      <dgm:spPr/>
      <dgm:t>
        <a:bodyPr/>
        <a:lstStyle/>
        <a:p>
          <a:endParaRPr lang="en-GB"/>
        </a:p>
      </dgm:t>
    </dgm:pt>
    <dgm:pt modelId="{CB5744DB-5AF0-408F-90A0-31DC7AA3B725}" type="sibTrans" cxnId="{A1E4A2C5-D766-4F40-A3D5-8F3343C95F11}">
      <dgm:prSet/>
      <dgm:spPr>
        <a:ln w="28575">
          <a:solidFill>
            <a:schemeClr val="accent1"/>
          </a:solidFill>
        </a:ln>
      </dgm:spPr>
      <dgm:t>
        <a:bodyPr/>
        <a:lstStyle/>
        <a:p>
          <a:endParaRPr lang="en-GB"/>
        </a:p>
      </dgm:t>
    </dgm:pt>
    <dgm:pt modelId="{F120E5D1-6A1B-4493-ABD9-17B44F405BCB}">
      <dgm:prSet phldrT="[Text]" custT="1"/>
      <dgm:spPr>
        <a:ln w="28575">
          <a:solidFill>
            <a:schemeClr val="accent1"/>
          </a:solidFill>
        </a:ln>
      </dgm:spPr>
      <dgm:t>
        <a:bodyPr/>
        <a:lstStyle/>
        <a:p>
          <a:r>
            <a:rPr lang="en-GB" sz="1600">
              <a:solidFill>
                <a:schemeClr val="bg1"/>
              </a:solidFill>
              <a:latin typeface="Montserrat" panose="00000500000000000000" pitchFamily="2" charset="0"/>
            </a:rPr>
            <a:t>Multiple crises</a:t>
          </a:r>
          <a:endParaRPr lang="en-GB" sz="1600">
            <a:solidFill>
              <a:schemeClr val="bg1"/>
            </a:solidFill>
          </a:endParaRPr>
        </a:p>
      </dgm:t>
    </dgm:pt>
    <dgm:pt modelId="{D5DBE81C-E756-4C69-BDEE-1ECAB0EBD775}" type="parTrans" cxnId="{D105ED78-FD45-477D-A3BE-98107D0AB314}">
      <dgm:prSet/>
      <dgm:spPr/>
      <dgm:t>
        <a:bodyPr/>
        <a:lstStyle/>
        <a:p>
          <a:endParaRPr lang="en-GB"/>
        </a:p>
      </dgm:t>
    </dgm:pt>
    <dgm:pt modelId="{90EA5C7F-0FB8-4447-9EF0-3165848DFA53}" type="sibTrans" cxnId="{D105ED78-FD45-477D-A3BE-98107D0AB314}">
      <dgm:prSet/>
      <dgm:spPr>
        <a:ln w="28575">
          <a:solidFill>
            <a:schemeClr val="accent1"/>
          </a:solidFill>
        </a:ln>
      </dgm:spPr>
      <dgm:t>
        <a:bodyPr/>
        <a:lstStyle/>
        <a:p>
          <a:endParaRPr lang="en-GB"/>
        </a:p>
      </dgm:t>
    </dgm:pt>
    <dgm:pt modelId="{153165FD-5B1E-4A93-91AA-85CDCAF9C4FE}">
      <dgm:prSet phldrT="[Text]" custT="1"/>
      <dgm:spPr>
        <a:ln w="28575">
          <a:solidFill>
            <a:schemeClr val="accent1"/>
          </a:solidFill>
        </a:ln>
      </dgm:spPr>
      <dgm:t>
        <a:bodyPr/>
        <a:lstStyle/>
        <a:p>
          <a:r>
            <a:rPr lang="en-GB" sz="1600">
              <a:solidFill>
                <a:schemeClr val="bg1"/>
              </a:solidFill>
              <a:latin typeface="Montserrat" panose="00000500000000000000" pitchFamily="2" charset="0"/>
            </a:rPr>
            <a:t>Chronic and acute vulnerabilities</a:t>
          </a:r>
          <a:endParaRPr lang="en-GB" sz="1600">
            <a:solidFill>
              <a:schemeClr val="bg1"/>
            </a:solidFill>
          </a:endParaRPr>
        </a:p>
      </dgm:t>
    </dgm:pt>
    <dgm:pt modelId="{98681A71-257F-4C9C-923D-F27783AA179B}" type="parTrans" cxnId="{E78DC5C2-E54D-44B4-845D-39F913BC3D06}">
      <dgm:prSet/>
      <dgm:spPr/>
      <dgm:t>
        <a:bodyPr/>
        <a:lstStyle/>
        <a:p>
          <a:endParaRPr lang="en-GB"/>
        </a:p>
      </dgm:t>
    </dgm:pt>
    <dgm:pt modelId="{6B607B3F-C78E-45EF-ACEB-5066F4221D6A}" type="sibTrans" cxnId="{E78DC5C2-E54D-44B4-845D-39F913BC3D06}">
      <dgm:prSet/>
      <dgm:spPr>
        <a:ln w="28575">
          <a:solidFill>
            <a:schemeClr val="accent1"/>
          </a:solidFill>
        </a:ln>
      </dgm:spPr>
      <dgm:t>
        <a:bodyPr/>
        <a:lstStyle/>
        <a:p>
          <a:endParaRPr lang="en-GB"/>
        </a:p>
      </dgm:t>
    </dgm:pt>
    <dgm:pt modelId="{75AE7FED-A072-4C51-9CCC-791938FF87C1}">
      <dgm:prSet phldrT="[Text]" custT="1"/>
      <dgm:spPr>
        <a:ln w="28575">
          <a:solidFill>
            <a:schemeClr val="accent1"/>
          </a:solidFill>
        </a:ln>
      </dgm:spPr>
      <dgm:t>
        <a:bodyPr/>
        <a:lstStyle/>
        <a:p>
          <a:r>
            <a:rPr lang="en-GB" sz="1600">
              <a:solidFill>
                <a:schemeClr val="bg1"/>
              </a:solidFill>
              <a:latin typeface="Montserrat" panose="00000500000000000000" pitchFamily="2" charset="0"/>
            </a:rPr>
            <a:t>Informality and rapid growth</a:t>
          </a:r>
          <a:endParaRPr lang="en-GB" sz="1600">
            <a:solidFill>
              <a:schemeClr val="bg1"/>
            </a:solidFill>
          </a:endParaRPr>
        </a:p>
      </dgm:t>
    </dgm:pt>
    <dgm:pt modelId="{798E6238-E566-4189-B5A9-A2FD639264C8}" type="parTrans" cxnId="{4C093EBF-A449-4F33-AAA0-FE8C4D1EC626}">
      <dgm:prSet/>
      <dgm:spPr/>
      <dgm:t>
        <a:bodyPr/>
        <a:lstStyle/>
        <a:p>
          <a:endParaRPr lang="en-GB"/>
        </a:p>
      </dgm:t>
    </dgm:pt>
    <dgm:pt modelId="{97836627-77A8-4307-B47F-BD9A937264A6}" type="sibTrans" cxnId="{4C093EBF-A449-4F33-AAA0-FE8C4D1EC626}">
      <dgm:prSet/>
      <dgm:spPr>
        <a:ln w="28575">
          <a:solidFill>
            <a:schemeClr val="accent1"/>
          </a:solidFill>
        </a:ln>
      </dgm:spPr>
      <dgm:t>
        <a:bodyPr/>
        <a:lstStyle/>
        <a:p>
          <a:endParaRPr lang="en-GB"/>
        </a:p>
      </dgm:t>
    </dgm:pt>
    <dgm:pt modelId="{AF75D119-D587-4778-BE01-C2E62A6D1183}">
      <dgm:prSet phldrT="[Text]" custT="1"/>
      <dgm:spPr>
        <a:ln w="28575">
          <a:solidFill>
            <a:schemeClr val="accent1"/>
          </a:solidFill>
        </a:ln>
      </dgm:spPr>
      <dgm:t>
        <a:bodyPr/>
        <a:lstStyle/>
        <a:p>
          <a:r>
            <a:rPr lang="en-GB" sz="1600">
              <a:solidFill>
                <a:schemeClr val="bg1"/>
              </a:solidFill>
              <a:latin typeface="Montserrat" panose="00000500000000000000" pitchFamily="2" charset="0"/>
            </a:rPr>
            <a:t>Overlapping governance structures</a:t>
          </a:r>
          <a:endParaRPr lang="en-GB" sz="1600">
            <a:solidFill>
              <a:schemeClr val="bg1"/>
            </a:solidFill>
          </a:endParaRPr>
        </a:p>
      </dgm:t>
    </dgm:pt>
    <dgm:pt modelId="{991BC556-DEC9-4B79-A824-8EFDA792A053}" type="parTrans" cxnId="{7034BA46-8A95-43A9-B815-9504AFBAF6E2}">
      <dgm:prSet/>
      <dgm:spPr/>
      <dgm:t>
        <a:bodyPr/>
        <a:lstStyle/>
        <a:p>
          <a:endParaRPr lang="en-GB"/>
        </a:p>
      </dgm:t>
    </dgm:pt>
    <dgm:pt modelId="{478B0184-D15C-44AE-B157-A0C1BB5A4568}" type="sibTrans" cxnId="{7034BA46-8A95-43A9-B815-9504AFBAF6E2}">
      <dgm:prSet/>
      <dgm:spPr>
        <a:ln w="28575">
          <a:solidFill>
            <a:schemeClr val="accent1"/>
          </a:solidFill>
        </a:ln>
      </dgm:spPr>
      <dgm:t>
        <a:bodyPr/>
        <a:lstStyle/>
        <a:p>
          <a:endParaRPr lang="en-GB"/>
        </a:p>
      </dgm:t>
    </dgm:pt>
    <dgm:pt modelId="{F9839624-DDBD-46CA-A5B3-3B180C4A4B15}">
      <dgm:prSet custT="1"/>
      <dgm:spPr>
        <a:ln w="28575">
          <a:solidFill>
            <a:schemeClr val="accent1"/>
          </a:solidFill>
        </a:ln>
      </dgm:spPr>
      <dgm:t>
        <a:bodyPr/>
        <a:lstStyle/>
        <a:p>
          <a:r>
            <a:rPr lang="en-GB" sz="1600">
              <a:solidFill>
                <a:schemeClr val="bg1"/>
              </a:solidFill>
              <a:latin typeface="Montserrat" panose="00000500000000000000" pitchFamily="2" charset="0"/>
            </a:rPr>
            <a:t>Private sector influences</a:t>
          </a:r>
        </a:p>
      </dgm:t>
    </dgm:pt>
    <dgm:pt modelId="{F5B511D9-8E7B-47D8-AF22-5EFC70DA03F1}" type="parTrans" cxnId="{289F27B3-40DC-4C21-8302-0F8088EDFDB8}">
      <dgm:prSet/>
      <dgm:spPr/>
      <dgm:t>
        <a:bodyPr/>
        <a:lstStyle/>
        <a:p>
          <a:endParaRPr lang="en-GB"/>
        </a:p>
      </dgm:t>
    </dgm:pt>
    <dgm:pt modelId="{FE71F6AA-7C45-47BF-BCB9-391E85F2FAF9}" type="sibTrans" cxnId="{289F27B3-40DC-4C21-8302-0F8088EDFDB8}">
      <dgm:prSet/>
      <dgm:spPr>
        <a:ln w="28575">
          <a:solidFill>
            <a:schemeClr val="accent1"/>
          </a:solidFill>
        </a:ln>
      </dgm:spPr>
      <dgm:t>
        <a:bodyPr/>
        <a:lstStyle/>
        <a:p>
          <a:endParaRPr lang="en-GB"/>
        </a:p>
      </dgm:t>
    </dgm:pt>
    <dgm:pt modelId="{AD0408C5-018F-4DE2-95AC-2FEC5B9B102B}">
      <dgm:prSet custT="1"/>
      <dgm:spPr>
        <a:ln w="28575">
          <a:solidFill>
            <a:schemeClr val="accent1"/>
          </a:solidFill>
        </a:ln>
      </dgm:spPr>
      <dgm:t>
        <a:bodyPr/>
        <a:lstStyle/>
        <a:p>
          <a:r>
            <a:rPr lang="en-GB" sz="1600">
              <a:solidFill>
                <a:schemeClr val="bg1"/>
              </a:solidFill>
              <a:latin typeface="Montserrat" panose="00000500000000000000" pitchFamily="2" charset="0"/>
            </a:rPr>
            <a:t>Diverse types of services and infrastructure</a:t>
          </a:r>
        </a:p>
      </dgm:t>
    </dgm:pt>
    <dgm:pt modelId="{4C3BB4A9-E1BC-4B6F-934B-23074D88FAE5}" type="parTrans" cxnId="{F4760173-629F-43DD-AC41-CB0DB54EE7F4}">
      <dgm:prSet/>
      <dgm:spPr/>
      <dgm:t>
        <a:bodyPr/>
        <a:lstStyle/>
        <a:p>
          <a:endParaRPr lang="en-GB"/>
        </a:p>
      </dgm:t>
    </dgm:pt>
    <dgm:pt modelId="{B6F6546E-E617-4C34-A40A-FAF64D4E19B5}" type="sibTrans" cxnId="{F4760173-629F-43DD-AC41-CB0DB54EE7F4}">
      <dgm:prSet/>
      <dgm:spPr>
        <a:ln w="28575">
          <a:solidFill>
            <a:schemeClr val="accent1"/>
          </a:solidFill>
        </a:ln>
      </dgm:spPr>
      <dgm:t>
        <a:bodyPr/>
        <a:lstStyle/>
        <a:p>
          <a:endParaRPr lang="en-GB"/>
        </a:p>
      </dgm:t>
    </dgm:pt>
    <dgm:pt modelId="{82F067E4-1AC7-4D53-816E-FAC42F3C2904}" type="pres">
      <dgm:prSet presAssocID="{BF3E5D5D-B5CC-451E-AC54-EC9F7E9538E4}" presName="cycle" presStyleCnt="0">
        <dgm:presLayoutVars>
          <dgm:dir/>
          <dgm:resizeHandles val="exact"/>
        </dgm:presLayoutVars>
      </dgm:prSet>
      <dgm:spPr/>
    </dgm:pt>
    <dgm:pt modelId="{359A8D03-B454-4A35-BEB6-658D8E2BC3D7}" type="pres">
      <dgm:prSet presAssocID="{7708AB89-BD8F-4C27-8CE5-59B589E66455}" presName="node" presStyleLbl="node1" presStyleIdx="0" presStyleCnt="7" custScaleX="133100" custScaleY="133100">
        <dgm:presLayoutVars>
          <dgm:bulletEnabled val="1"/>
        </dgm:presLayoutVars>
      </dgm:prSet>
      <dgm:spPr/>
    </dgm:pt>
    <dgm:pt modelId="{C0E47333-41B0-439E-AFA5-F41E42C0A149}" type="pres">
      <dgm:prSet presAssocID="{7708AB89-BD8F-4C27-8CE5-59B589E66455}" presName="spNode" presStyleCnt="0"/>
      <dgm:spPr/>
    </dgm:pt>
    <dgm:pt modelId="{608BF7F3-0866-4A4B-95BA-54B78BDBD35E}" type="pres">
      <dgm:prSet presAssocID="{CB5744DB-5AF0-408F-90A0-31DC7AA3B725}" presName="sibTrans" presStyleLbl="sibTrans1D1" presStyleIdx="0" presStyleCnt="7"/>
      <dgm:spPr/>
    </dgm:pt>
    <dgm:pt modelId="{BB4AFE79-3F06-41AC-95AB-01027C9C8407}" type="pres">
      <dgm:prSet presAssocID="{F120E5D1-6A1B-4493-ABD9-17B44F405BCB}" presName="node" presStyleLbl="node1" presStyleIdx="1" presStyleCnt="7" custScaleX="133100" custScaleY="133100">
        <dgm:presLayoutVars>
          <dgm:bulletEnabled val="1"/>
        </dgm:presLayoutVars>
      </dgm:prSet>
      <dgm:spPr/>
    </dgm:pt>
    <dgm:pt modelId="{A8AB1E46-545D-4F9B-9338-5766D25195CE}" type="pres">
      <dgm:prSet presAssocID="{F120E5D1-6A1B-4493-ABD9-17B44F405BCB}" presName="spNode" presStyleCnt="0"/>
      <dgm:spPr/>
    </dgm:pt>
    <dgm:pt modelId="{C5E23872-4763-4BBB-9E3C-820A1C9EA364}" type="pres">
      <dgm:prSet presAssocID="{90EA5C7F-0FB8-4447-9EF0-3165848DFA53}" presName="sibTrans" presStyleLbl="sibTrans1D1" presStyleIdx="1" presStyleCnt="7"/>
      <dgm:spPr/>
    </dgm:pt>
    <dgm:pt modelId="{112F6740-7BE6-4666-939A-A16C6BE6AD30}" type="pres">
      <dgm:prSet presAssocID="{153165FD-5B1E-4A93-91AA-85CDCAF9C4FE}" presName="node" presStyleLbl="node1" presStyleIdx="2" presStyleCnt="7" custScaleX="133100" custScaleY="133100">
        <dgm:presLayoutVars>
          <dgm:bulletEnabled val="1"/>
        </dgm:presLayoutVars>
      </dgm:prSet>
      <dgm:spPr/>
    </dgm:pt>
    <dgm:pt modelId="{2F92299B-1E56-41AB-90F0-61EE03767B9C}" type="pres">
      <dgm:prSet presAssocID="{153165FD-5B1E-4A93-91AA-85CDCAF9C4FE}" presName="spNode" presStyleCnt="0"/>
      <dgm:spPr/>
    </dgm:pt>
    <dgm:pt modelId="{8ED1D721-3052-4E2B-919A-CCFBEF9CE466}" type="pres">
      <dgm:prSet presAssocID="{6B607B3F-C78E-45EF-ACEB-5066F4221D6A}" presName="sibTrans" presStyleLbl="sibTrans1D1" presStyleIdx="2" presStyleCnt="7"/>
      <dgm:spPr/>
    </dgm:pt>
    <dgm:pt modelId="{CFA67343-217A-4C7D-813B-C576DA24028E}" type="pres">
      <dgm:prSet presAssocID="{75AE7FED-A072-4C51-9CCC-791938FF87C1}" presName="node" presStyleLbl="node1" presStyleIdx="3" presStyleCnt="7" custScaleX="133100" custScaleY="133100">
        <dgm:presLayoutVars>
          <dgm:bulletEnabled val="1"/>
        </dgm:presLayoutVars>
      </dgm:prSet>
      <dgm:spPr/>
    </dgm:pt>
    <dgm:pt modelId="{4BBDB5F0-849D-4313-A3C6-951B5DB33D7C}" type="pres">
      <dgm:prSet presAssocID="{75AE7FED-A072-4C51-9CCC-791938FF87C1}" presName="spNode" presStyleCnt="0"/>
      <dgm:spPr/>
    </dgm:pt>
    <dgm:pt modelId="{995F5694-2B9E-4CFB-BF35-944DAAFECF59}" type="pres">
      <dgm:prSet presAssocID="{97836627-77A8-4307-B47F-BD9A937264A6}" presName="sibTrans" presStyleLbl="sibTrans1D1" presStyleIdx="3" presStyleCnt="7"/>
      <dgm:spPr/>
    </dgm:pt>
    <dgm:pt modelId="{EFAFE076-100E-4613-B133-254173B7E7B6}" type="pres">
      <dgm:prSet presAssocID="{AF75D119-D587-4778-BE01-C2E62A6D1183}" presName="node" presStyleLbl="node1" presStyleIdx="4" presStyleCnt="7" custScaleX="133100" custScaleY="133100">
        <dgm:presLayoutVars>
          <dgm:bulletEnabled val="1"/>
        </dgm:presLayoutVars>
      </dgm:prSet>
      <dgm:spPr/>
    </dgm:pt>
    <dgm:pt modelId="{A13DB0F2-68A8-4A9D-8BAF-F3F57FA440AD}" type="pres">
      <dgm:prSet presAssocID="{AF75D119-D587-4778-BE01-C2E62A6D1183}" presName="spNode" presStyleCnt="0"/>
      <dgm:spPr/>
    </dgm:pt>
    <dgm:pt modelId="{8613AACD-09AF-4159-B072-8E6E1EF5E972}" type="pres">
      <dgm:prSet presAssocID="{478B0184-D15C-44AE-B157-A0C1BB5A4568}" presName="sibTrans" presStyleLbl="sibTrans1D1" presStyleIdx="4" presStyleCnt="7"/>
      <dgm:spPr/>
    </dgm:pt>
    <dgm:pt modelId="{E2B9D241-5F70-4655-B940-9FDB48958B34}" type="pres">
      <dgm:prSet presAssocID="{AD0408C5-018F-4DE2-95AC-2FEC5B9B102B}" presName="node" presStyleLbl="node1" presStyleIdx="5" presStyleCnt="7" custScaleX="133100" custScaleY="133100">
        <dgm:presLayoutVars>
          <dgm:bulletEnabled val="1"/>
        </dgm:presLayoutVars>
      </dgm:prSet>
      <dgm:spPr/>
    </dgm:pt>
    <dgm:pt modelId="{BB778724-3CE2-4BA9-B994-D5DA3CD77489}" type="pres">
      <dgm:prSet presAssocID="{AD0408C5-018F-4DE2-95AC-2FEC5B9B102B}" presName="spNode" presStyleCnt="0"/>
      <dgm:spPr/>
    </dgm:pt>
    <dgm:pt modelId="{374941A1-0FCC-443C-A528-73264AB901B5}" type="pres">
      <dgm:prSet presAssocID="{B6F6546E-E617-4C34-A40A-FAF64D4E19B5}" presName="sibTrans" presStyleLbl="sibTrans1D1" presStyleIdx="5" presStyleCnt="7"/>
      <dgm:spPr/>
    </dgm:pt>
    <dgm:pt modelId="{35BBBA78-51CD-445F-B77F-516E8AC9B913}" type="pres">
      <dgm:prSet presAssocID="{F9839624-DDBD-46CA-A5B3-3B180C4A4B15}" presName="node" presStyleLbl="node1" presStyleIdx="6" presStyleCnt="7" custScaleX="133100" custScaleY="133100">
        <dgm:presLayoutVars>
          <dgm:bulletEnabled val="1"/>
        </dgm:presLayoutVars>
      </dgm:prSet>
      <dgm:spPr/>
    </dgm:pt>
    <dgm:pt modelId="{0585C5FB-F7F2-4851-80FF-3B936EA73FC9}" type="pres">
      <dgm:prSet presAssocID="{F9839624-DDBD-46CA-A5B3-3B180C4A4B15}" presName="spNode" presStyleCnt="0"/>
      <dgm:spPr/>
    </dgm:pt>
    <dgm:pt modelId="{4A141F8D-38FD-428B-8631-5BD9A3F924AE}" type="pres">
      <dgm:prSet presAssocID="{FE71F6AA-7C45-47BF-BCB9-391E85F2FAF9}" presName="sibTrans" presStyleLbl="sibTrans1D1" presStyleIdx="6" presStyleCnt="7"/>
      <dgm:spPr/>
    </dgm:pt>
  </dgm:ptLst>
  <dgm:cxnLst>
    <dgm:cxn modelId="{21983127-1421-4B12-A30C-F1B861E3C002}" type="presOf" srcId="{75AE7FED-A072-4C51-9CCC-791938FF87C1}" destId="{CFA67343-217A-4C7D-813B-C576DA24028E}" srcOrd="0" destOrd="0" presId="urn:microsoft.com/office/officeart/2005/8/layout/cycle6"/>
    <dgm:cxn modelId="{48F7712A-335D-4285-8994-441EDDB5467F}" type="presOf" srcId="{6B607B3F-C78E-45EF-ACEB-5066F4221D6A}" destId="{8ED1D721-3052-4E2B-919A-CCFBEF9CE466}" srcOrd="0" destOrd="0" presId="urn:microsoft.com/office/officeart/2005/8/layout/cycle6"/>
    <dgm:cxn modelId="{2559B72C-1FC4-4A85-A316-C86515F686F1}" type="presOf" srcId="{AF75D119-D587-4778-BE01-C2E62A6D1183}" destId="{EFAFE076-100E-4613-B133-254173B7E7B6}" srcOrd="0" destOrd="0" presId="urn:microsoft.com/office/officeart/2005/8/layout/cycle6"/>
    <dgm:cxn modelId="{F46D0D42-C175-4E51-BA8A-63D816C6ED24}" type="presOf" srcId="{BF3E5D5D-B5CC-451E-AC54-EC9F7E9538E4}" destId="{82F067E4-1AC7-4D53-816E-FAC42F3C2904}" srcOrd="0" destOrd="0" presId="urn:microsoft.com/office/officeart/2005/8/layout/cycle6"/>
    <dgm:cxn modelId="{7034BA46-8A95-43A9-B815-9504AFBAF6E2}" srcId="{BF3E5D5D-B5CC-451E-AC54-EC9F7E9538E4}" destId="{AF75D119-D587-4778-BE01-C2E62A6D1183}" srcOrd="4" destOrd="0" parTransId="{991BC556-DEC9-4B79-A824-8EFDA792A053}" sibTransId="{478B0184-D15C-44AE-B157-A0C1BB5A4568}"/>
    <dgm:cxn modelId="{57862949-1CC7-408B-9B5D-87D8525F0E5D}" type="presOf" srcId="{478B0184-D15C-44AE-B157-A0C1BB5A4568}" destId="{8613AACD-09AF-4159-B072-8E6E1EF5E972}" srcOrd="0" destOrd="0" presId="urn:microsoft.com/office/officeart/2005/8/layout/cycle6"/>
    <dgm:cxn modelId="{690EB957-70BC-4516-A3C4-C806E49C05B1}" type="presOf" srcId="{7708AB89-BD8F-4C27-8CE5-59B589E66455}" destId="{359A8D03-B454-4A35-BEB6-658D8E2BC3D7}" srcOrd="0" destOrd="0" presId="urn:microsoft.com/office/officeart/2005/8/layout/cycle6"/>
    <dgm:cxn modelId="{40DBA969-F933-40A0-9051-4260389B69BD}" type="presOf" srcId="{B6F6546E-E617-4C34-A40A-FAF64D4E19B5}" destId="{374941A1-0FCC-443C-A528-73264AB901B5}" srcOrd="0" destOrd="0" presId="urn:microsoft.com/office/officeart/2005/8/layout/cycle6"/>
    <dgm:cxn modelId="{92839A6C-B4C6-4D6F-B9BE-A4B36F83A3DF}" type="presOf" srcId="{153165FD-5B1E-4A93-91AA-85CDCAF9C4FE}" destId="{112F6740-7BE6-4666-939A-A16C6BE6AD30}" srcOrd="0" destOrd="0" presId="urn:microsoft.com/office/officeart/2005/8/layout/cycle6"/>
    <dgm:cxn modelId="{037A5570-D424-4EE8-BFF6-DC45B3A23B17}" type="presOf" srcId="{F9839624-DDBD-46CA-A5B3-3B180C4A4B15}" destId="{35BBBA78-51CD-445F-B77F-516E8AC9B913}" srcOrd="0" destOrd="0" presId="urn:microsoft.com/office/officeart/2005/8/layout/cycle6"/>
    <dgm:cxn modelId="{F4760173-629F-43DD-AC41-CB0DB54EE7F4}" srcId="{BF3E5D5D-B5CC-451E-AC54-EC9F7E9538E4}" destId="{AD0408C5-018F-4DE2-95AC-2FEC5B9B102B}" srcOrd="5" destOrd="0" parTransId="{4C3BB4A9-E1BC-4B6F-934B-23074D88FAE5}" sibTransId="{B6F6546E-E617-4C34-A40A-FAF64D4E19B5}"/>
    <dgm:cxn modelId="{D105ED78-FD45-477D-A3BE-98107D0AB314}" srcId="{BF3E5D5D-B5CC-451E-AC54-EC9F7E9538E4}" destId="{F120E5D1-6A1B-4493-ABD9-17B44F405BCB}" srcOrd="1" destOrd="0" parTransId="{D5DBE81C-E756-4C69-BDEE-1ECAB0EBD775}" sibTransId="{90EA5C7F-0FB8-4447-9EF0-3165848DFA53}"/>
    <dgm:cxn modelId="{9C0CCD89-7ABF-44D1-9918-46F37FACD612}" type="presOf" srcId="{CB5744DB-5AF0-408F-90A0-31DC7AA3B725}" destId="{608BF7F3-0866-4A4B-95BA-54B78BDBD35E}" srcOrd="0" destOrd="0" presId="urn:microsoft.com/office/officeart/2005/8/layout/cycle6"/>
    <dgm:cxn modelId="{289F27B3-40DC-4C21-8302-0F8088EDFDB8}" srcId="{BF3E5D5D-B5CC-451E-AC54-EC9F7E9538E4}" destId="{F9839624-DDBD-46CA-A5B3-3B180C4A4B15}" srcOrd="6" destOrd="0" parTransId="{F5B511D9-8E7B-47D8-AF22-5EFC70DA03F1}" sibTransId="{FE71F6AA-7C45-47BF-BCB9-391E85F2FAF9}"/>
    <dgm:cxn modelId="{D5BA9CB3-50ED-44F1-905A-FAF6B1880822}" type="presOf" srcId="{90EA5C7F-0FB8-4447-9EF0-3165848DFA53}" destId="{C5E23872-4763-4BBB-9E3C-820A1C9EA364}" srcOrd="0" destOrd="0" presId="urn:microsoft.com/office/officeart/2005/8/layout/cycle6"/>
    <dgm:cxn modelId="{EDF9C9B5-4E85-489E-9896-52DE615E2D51}" type="presOf" srcId="{F120E5D1-6A1B-4493-ABD9-17B44F405BCB}" destId="{BB4AFE79-3F06-41AC-95AB-01027C9C8407}" srcOrd="0" destOrd="0" presId="urn:microsoft.com/office/officeart/2005/8/layout/cycle6"/>
    <dgm:cxn modelId="{4C093EBF-A449-4F33-AAA0-FE8C4D1EC626}" srcId="{BF3E5D5D-B5CC-451E-AC54-EC9F7E9538E4}" destId="{75AE7FED-A072-4C51-9CCC-791938FF87C1}" srcOrd="3" destOrd="0" parTransId="{798E6238-E566-4189-B5A9-A2FD639264C8}" sibTransId="{97836627-77A8-4307-B47F-BD9A937264A6}"/>
    <dgm:cxn modelId="{D60918C2-FC8E-4B41-9931-1E3568521549}" type="presOf" srcId="{97836627-77A8-4307-B47F-BD9A937264A6}" destId="{995F5694-2B9E-4CFB-BF35-944DAAFECF59}" srcOrd="0" destOrd="0" presId="urn:microsoft.com/office/officeart/2005/8/layout/cycle6"/>
    <dgm:cxn modelId="{E78DC5C2-E54D-44B4-845D-39F913BC3D06}" srcId="{BF3E5D5D-B5CC-451E-AC54-EC9F7E9538E4}" destId="{153165FD-5B1E-4A93-91AA-85CDCAF9C4FE}" srcOrd="2" destOrd="0" parTransId="{98681A71-257F-4C9C-923D-F27783AA179B}" sibTransId="{6B607B3F-C78E-45EF-ACEB-5066F4221D6A}"/>
    <dgm:cxn modelId="{A1E4A2C5-D766-4F40-A3D5-8F3343C95F11}" srcId="{BF3E5D5D-B5CC-451E-AC54-EC9F7E9538E4}" destId="{7708AB89-BD8F-4C27-8CE5-59B589E66455}" srcOrd="0" destOrd="0" parTransId="{DA50B77B-D8B0-4D6E-88F5-34481725B62D}" sibTransId="{CB5744DB-5AF0-408F-90A0-31DC7AA3B725}"/>
    <dgm:cxn modelId="{23DF7EE5-A748-4CD1-9CE5-3B43929DDF6E}" type="presOf" srcId="{AD0408C5-018F-4DE2-95AC-2FEC5B9B102B}" destId="{E2B9D241-5F70-4655-B940-9FDB48958B34}" srcOrd="0" destOrd="0" presId="urn:microsoft.com/office/officeart/2005/8/layout/cycle6"/>
    <dgm:cxn modelId="{87E63CEE-F2D0-453C-B4F8-8E613D3E336D}" type="presOf" srcId="{FE71F6AA-7C45-47BF-BCB9-391E85F2FAF9}" destId="{4A141F8D-38FD-428B-8631-5BD9A3F924AE}" srcOrd="0" destOrd="0" presId="urn:microsoft.com/office/officeart/2005/8/layout/cycle6"/>
    <dgm:cxn modelId="{9C63C6F3-A40D-4F9F-923E-0CEDF180AF7D}" type="presParOf" srcId="{82F067E4-1AC7-4D53-816E-FAC42F3C2904}" destId="{359A8D03-B454-4A35-BEB6-658D8E2BC3D7}" srcOrd="0" destOrd="0" presId="urn:microsoft.com/office/officeart/2005/8/layout/cycle6"/>
    <dgm:cxn modelId="{BA0A7418-5DB3-4530-97B2-B76D6CB86197}" type="presParOf" srcId="{82F067E4-1AC7-4D53-816E-FAC42F3C2904}" destId="{C0E47333-41B0-439E-AFA5-F41E42C0A149}" srcOrd="1" destOrd="0" presId="urn:microsoft.com/office/officeart/2005/8/layout/cycle6"/>
    <dgm:cxn modelId="{6FD302E5-30E5-44B0-AAEA-DC95E5D4AABD}" type="presParOf" srcId="{82F067E4-1AC7-4D53-816E-FAC42F3C2904}" destId="{608BF7F3-0866-4A4B-95BA-54B78BDBD35E}" srcOrd="2" destOrd="0" presId="urn:microsoft.com/office/officeart/2005/8/layout/cycle6"/>
    <dgm:cxn modelId="{214D28EB-80F7-42A8-959B-860B2DD7FCF2}" type="presParOf" srcId="{82F067E4-1AC7-4D53-816E-FAC42F3C2904}" destId="{BB4AFE79-3F06-41AC-95AB-01027C9C8407}" srcOrd="3" destOrd="0" presId="urn:microsoft.com/office/officeart/2005/8/layout/cycle6"/>
    <dgm:cxn modelId="{48B40042-DDED-453C-8D72-0DBA297AE0B8}" type="presParOf" srcId="{82F067E4-1AC7-4D53-816E-FAC42F3C2904}" destId="{A8AB1E46-545D-4F9B-9338-5766D25195CE}" srcOrd="4" destOrd="0" presId="urn:microsoft.com/office/officeart/2005/8/layout/cycle6"/>
    <dgm:cxn modelId="{847D22E2-E842-46BC-ABA0-FF9A707EF459}" type="presParOf" srcId="{82F067E4-1AC7-4D53-816E-FAC42F3C2904}" destId="{C5E23872-4763-4BBB-9E3C-820A1C9EA364}" srcOrd="5" destOrd="0" presId="urn:microsoft.com/office/officeart/2005/8/layout/cycle6"/>
    <dgm:cxn modelId="{3554FD0E-BE8B-488C-8C5F-A609184CFD7E}" type="presParOf" srcId="{82F067E4-1AC7-4D53-816E-FAC42F3C2904}" destId="{112F6740-7BE6-4666-939A-A16C6BE6AD30}" srcOrd="6" destOrd="0" presId="urn:microsoft.com/office/officeart/2005/8/layout/cycle6"/>
    <dgm:cxn modelId="{D3CB7541-19CC-40EC-80BC-AB068E5C3896}" type="presParOf" srcId="{82F067E4-1AC7-4D53-816E-FAC42F3C2904}" destId="{2F92299B-1E56-41AB-90F0-61EE03767B9C}" srcOrd="7" destOrd="0" presId="urn:microsoft.com/office/officeart/2005/8/layout/cycle6"/>
    <dgm:cxn modelId="{E4A80C00-D608-4D1F-BE2B-648D854B5ADD}" type="presParOf" srcId="{82F067E4-1AC7-4D53-816E-FAC42F3C2904}" destId="{8ED1D721-3052-4E2B-919A-CCFBEF9CE466}" srcOrd="8" destOrd="0" presId="urn:microsoft.com/office/officeart/2005/8/layout/cycle6"/>
    <dgm:cxn modelId="{F7F7A9E6-9710-47AB-9296-AA44052056A4}" type="presParOf" srcId="{82F067E4-1AC7-4D53-816E-FAC42F3C2904}" destId="{CFA67343-217A-4C7D-813B-C576DA24028E}" srcOrd="9" destOrd="0" presId="urn:microsoft.com/office/officeart/2005/8/layout/cycle6"/>
    <dgm:cxn modelId="{1A1CE963-3034-47B2-A299-B35786152728}" type="presParOf" srcId="{82F067E4-1AC7-4D53-816E-FAC42F3C2904}" destId="{4BBDB5F0-849D-4313-A3C6-951B5DB33D7C}" srcOrd="10" destOrd="0" presId="urn:microsoft.com/office/officeart/2005/8/layout/cycle6"/>
    <dgm:cxn modelId="{E2BFC16A-664D-446F-AE78-12EDFDE0C140}" type="presParOf" srcId="{82F067E4-1AC7-4D53-816E-FAC42F3C2904}" destId="{995F5694-2B9E-4CFB-BF35-944DAAFECF59}" srcOrd="11" destOrd="0" presId="urn:microsoft.com/office/officeart/2005/8/layout/cycle6"/>
    <dgm:cxn modelId="{EC909000-9527-4992-9BC9-7A6E897046FD}" type="presParOf" srcId="{82F067E4-1AC7-4D53-816E-FAC42F3C2904}" destId="{EFAFE076-100E-4613-B133-254173B7E7B6}" srcOrd="12" destOrd="0" presId="urn:microsoft.com/office/officeart/2005/8/layout/cycle6"/>
    <dgm:cxn modelId="{9D981590-E9C7-43DC-87C1-929861E00735}" type="presParOf" srcId="{82F067E4-1AC7-4D53-816E-FAC42F3C2904}" destId="{A13DB0F2-68A8-4A9D-8BAF-F3F57FA440AD}" srcOrd="13" destOrd="0" presId="urn:microsoft.com/office/officeart/2005/8/layout/cycle6"/>
    <dgm:cxn modelId="{C614B55E-3652-4BDB-A0AD-3656E2D20CA5}" type="presParOf" srcId="{82F067E4-1AC7-4D53-816E-FAC42F3C2904}" destId="{8613AACD-09AF-4159-B072-8E6E1EF5E972}" srcOrd="14" destOrd="0" presId="urn:microsoft.com/office/officeart/2005/8/layout/cycle6"/>
    <dgm:cxn modelId="{67C3981D-7A98-451C-AAEB-F29E7BEAFE4E}" type="presParOf" srcId="{82F067E4-1AC7-4D53-816E-FAC42F3C2904}" destId="{E2B9D241-5F70-4655-B940-9FDB48958B34}" srcOrd="15" destOrd="0" presId="urn:microsoft.com/office/officeart/2005/8/layout/cycle6"/>
    <dgm:cxn modelId="{FF44B2BB-F77C-491D-A1AF-9870372F7F44}" type="presParOf" srcId="{82F067E4-1AC7-4D53-816E-FAC42F3C2904}" destId="{BB778724-3CE2-4BA9-B994-D5DA3CD77489}" srcOrd="16" destOrd="0" presId="urn:microsoft.com/office/officeart/2005/8/layout/cycle6"/>
    <dgm:cxn modelId="{8C182741-B8B8-4697-87A0-CABD841267E8}" type="presParOf" srcId="{82F067E4-1AC7-4D53-816E-FAC42F3C2904}" destId="{374941A1-0FCC-443C-A528-73264AB901B5}" srcOrd="17" destOrd="0" presId="urn:microsoft.com/office/officeart/2005/8/layout/cycle6"/>
    <dgm:cxn modelId="{20479E3D-71F8-439E-938A-A8E7502E6DEE}" type="presParOf" srcId="{82F067E4-1AC7-4D53-816E-FAC42F3C2904}" destId="{35BBBA78-51CD-445F-B77F-516E8AC9B913}" srcOrd="18" destOrd="0" presId="urn:microsoft.com/office/officeart/2005/8/layout/cycle6"/>
    <dgm:cxn modelId="{BE8AA877-1B88-41E2-AE71-0D574292B92B}" type="presParOf" srcId="{82F067E4-1AC7-4D53-816E-FAC42F3C2904}" destId="{0585C5FB-F7F2-4851-80FF-3B936EA73FC9}" srcOrd="19" destOrd="0" presId="urn:microsoft.com/office/officeart/2005/8/layout/cycle6"/>
    <dgm:cxn modelId="{EF49A0C7-5F18-44B8-8F49-57F6A899252F}" type="presParOf" srcId="{82F067E4-1AC7-4D53-816E-FAC42F3C2904}" destId="{4A141F8D-38FD-428B-8631-5BD9A3F924AE}" srcOrd="20"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9A8D03-B454-4A35-BEB6-658D8E2BC3D7}">
      <dsp:nvSpPr>
        <dsp:cNvPr id="0" name=""/>
        <dsp:cNvSpPr/>
      </dsp:nvSpPr>
      <dsp:spPr>
        <a:xfrm>
          <a:off x="3201647" y="-136647"/>
          <a:ext cx="1724705" cy="1121058"/>
        </a:xfrm>
        <a:prstGeom prst="roundRect">
          <a:avLst/>
        </a:prstGeom>
        <a:solidFill>
          <a:schemeClr val="accent1">
            <a:hueOff val="0"/>
            <a:satOff val="0"/>
            <a:lumOff val="0"/>
            <a:alphaOff val="0"/>
          </a:schemeClr>
        </a:solidFill>
        <a:ln w="28575"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a:solidFill>
                <a:schemeClr val="bg1"/>
              </a:solidFill>
              <a:latin typeface="Montserrat" panose="00000500000000000000" pitchFamily="2" charset="0"/>
            </a:rPr>
            <a:t>Dynamic and diverse populations</a:t>
          </a:r>
          <a:endParaRPr lang="en-GB" sz="1600" kern="1200">
            <a:solidFill>
              <a:schemeClr val="bg1"/>
            </a:solidFill>
          </a:endParaRPr>
        </a:p>
      </dsp:txBody>
      <dsp:txXfrm>
        <a:off x="3256373" y="-81921"/>
        <a:ext cx="1615253" cy="1011606"/>
      </dsp:txXfrm>
    </dsp:sp>
    <dsp:sp modelId="{608BF7F3-0866-4A4B-95BA-54B78BDBD35E}">
      <dsp:nvSpPr>
        <dsp:cNvPr id="0" name=""/>
        <dsp:cNvSpPr/>
      </dsp:nvSpPr>
      <dsp:spPr>
        <a:xfrm>
          <a:off x="1659487" y="423881"/>
          <a:ext cx="4809024" cy="4809024"/>
        </a:xfrm>
        <a:custGeom>
          <a:avLst/>
          <a:gdLst/>
          <a:ahLst/>
          <a:cxnLst/>
          <a:rect l="0" t="0" r="0" b="0"/>
          <a:pathLst>
            <a:path>
              <a:moveTo>
                <a:pt x="3270794" y="161470"/>
              </a:moveTo>
              <a:arcTo wR="2404512" hR="2404512" stAng="17467019" swAng="590708"/>
            </a:path>
          </a:pathLst>
        </a:custGeom>
        <a:noFill/>
        <a:ln w="28575" cap="flat" cmpd="sng" algn="ctr">
          <a:solidFill>
            <a:schemeClr val="accent1"/>
          </a:solidFill>
          <a:prstDash val="solid"/>
          <a:miter lim="800000"/>
        </a:ln>
        <a:effectLst/>
      </dsp:spPr>
      <dsp:style>
        <a:lnRef idx="1">
          <a:scrgbClr r="0" g="0" b="0"/>
        </a:lnRef>
        <a:fillRef idx="0">
          <a:scrgbClr r="0" g="0" b="0"/>
        </a:fillRef>
        <a:effectRef idx="0">
          <a:scrgbClr r="0" g="0" b="0"/>
        </a:effectRef>
        <a:fontRef idx="minor"/>
      </dsp:style>
    </dsp:sp>
    <dsp:sp modelId="{BB4AFE79-3F06-41AC-95AB-01027C9C8407}">
      <dsp:nvSpPr>
        <dsp:cNvPr id="0" name=""/>
        <dsp:cNvSpPr/>
      </dsp:nvSpPr>
      <dsp:spPr>
        <a:xfrm>
          <a:off x="5081570" y="768675"/>
          <a:ext cx="1724705" cy="1121058"/>
        </a:xfrm>
        <a:prstGeom prst="roundRect">
          <a:avLst/>
        </a:prstGeom>
        <a:solidFill>
          <a:schemeClr val="accent1">
            <a:hueOff val="0"/>
            <a:satOff val="0"/>
            <a:lumOff val="0"/>
            <a:alphaOff val="0"/>
          </a:schemeClr>
        </a:solidFill>
        <a:ln w="28575"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a:solidFill>
                <a:schemeClr val="bg1"/>
              </a:solidFill>
              <a:latin typeface="Montserrat" panose="00000500000000000000" pitchFamily="2" charset="0"/>
            </a:rPr>
            <a:t>Multiple crises</a:t>
          </a:r>
          <a:endParaRPr lang="en-GB" sz="1600" kern="1200">
            <a:solidFill>
              <a:schemeClr val="bg1"/>
            </a:solidFill>
          </a:endParaRPr>
        </a:p>
      </dsp:txBody>
      <dsp:txXfrm>
        <a:off x="5136296" y="823401"/>
        <a:ext cx="1615253" cy="1011606"/>
      </dsp:txXfrm>
    </dsp:sp>
    <dsp:sp modelId="{C5E23872-4763-4BBB-9E3C-820A1C9EA364}">
      <dsp:nvSpPr>
        <dsp:cNvPr id="0" name=""/>
        <dsp:cNvSpPr/>
      </dsp:nvSpPr>
      <dsp:spPr>
        <a:xfrm>
          <a:off x="1659487" y="423881"/>
          <a:ext cx="4809024" cy="4809024"/>
        </a:xfrm>
        <a:custGeom>
          <a:avLst/>
          <a:gdLst/>
          <a:ahLst/>
          <a:cxnLst/>
          <a:rect l="0" t="0" r="0" b="0"/>
          <a:pathLst>
            <a:path>
              <a:moveTo>
                <a:pt x="4621866" y="1474448"/>
              </a:moveTo>
              <a:arcTo wR="2404512" hR="2404512" stAng="20234670" swAng="1315570"/>
            </a:path>
          </a:pathLst>
        </a:custGeom>
        <a:noFill/>
        <a:ln w="28575" cap="flat" cmpd="sng" algn="ctr">
          <a:solidFill>
            <a:schemeClr val="accent1"/>
          </a:solidFill>
          <a:prstDash val="solid"/>
          <a:miter lim="800000"/>
        </a:ln>
        <a:effectLst/>
      </dsp:spPr>
      <dsp:style>
        <a:lnRef idx="1">
          <a:scrgbClr r="0" g="0" b="0"/>
        </a:lnRef>
        <a:fillRef idx="0">
          <a:scrgbClr r="0" g="0" b="0"/>
        </a:fillRef>
        <a:effectRef idx="0">
          <a:scrgbClr r="0" g="0" b="0"/>
        </a:effectRef>
        <a:fontRef idx="minor"/>
      </dsp:style>
    </dsp:sp>
    <dsp:sp modelId="{112F6740-7BE6-4666-939A-A16C6BE6AD30}">
      <dsp:nvSpPr>
        <dsp:cNvPr id="0" name=""/>
        <dsp:cNvSpPr/>
      </dsp:nvSpPr>
      <dsp:spPr>
        <a:xfrm>
          <a:off x="5545873" y="2802919"/>
          <a:ext cx="1724705" cy="1121058"/>
        </a:xfrm>
        <a:prstGeom prst="roundRect">
          <a:avLst/>
        </a:prstGeom>
        <a:solidFill>
          <a:schemeClr val="accent1">
            <a:hueOff val="0"/>
            <a:satOff val="0"/>
            <a:lumOff val="0"/>
            <a:alphaOff val="0"/>
          </a:schemeClr>
        </a:solidFill>
        <a:ln w="28575"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a:solidFill>
                <a:schemeClr val="bg1"/>
              </a:solidFill>
              <a:latin typeface="Montserrat" panose="00000500000000000000" pitchFamily="2" charset="0"/>
            </a:rPr>
            <a:t>Chronic and acute vulnerabilities</a:t>
          </a:r>
          <a:endParaRPr lang="en-GB" sz="1600" kern="1200">
            <a:solidFill>
              <a:schemeClr val="bg1"/>
            </a:solidFill>
          </a:endParaRPr>
        </a:p>
      </dsp:txBody>
      <dsp:txXfrm>
        <a:off x="5600599" y="2857645"/>
        <a:ext cx="1615253" cy="1011606"/>
      </dsp:txXfrm>
    </dsp:sp>
    <dsp:sp modelId="{8ED1D721-3052-4E2B-919A-CCFBEF9CE466}">
      <dsp:nvSpPr>
        <dsp:cNvPr id="0" name=""/>
        <dsp:cNvSpPr/>
      </dsp:nvSpPr>
      <dsp:spPr>
        <a:xfrm>
          <a:off x="1659487" y="423881"/>
          <a:ext cx="4809024" cy="4809024"/>
        </a:xfrm>
        <a:custGeom>
          <a:avLst/>
          <a:gdLst/>
          <a:ahLst/>
          <a:cxnLst/>
          <a:rect l="0" t="0" r="0" b="0"/>
          <a:pathLst>
            <a:path>
              <a:moveTo>
                <a:pt x="4542099" y="3505604"/>
              </a:moveTo>
              <a:arcTo wR="2404512" hR="2404512" stAng="1635207" swAng="870036"/>
            </a:path>
          </a:pathLst>
        </a:custGeom>
        <a:noFill/>
        <a:ln w="28575" cap="flat" cmpd="sng" algn="ctr">
          <a:solidFill>
            <a:schemeClr val="accent1"/>
          </a:solidFill>
          <a:prstDash val="solid"/>
          <a:miter lim="800000"/>
        </a:ln>
        <a:effectLst/>
      </dsp:spPr>
      <dsp:style>
        <a:lnRef idx="1">
          <a:scrgbClr r="0" g="0" b="0"/>
        </a:lnRef>
        <a:fillRef idx="0">
          <a:scrgbClr r="0" g="0" b="0"/>
        </a:fillRef>
        <a:effectRef idx="0">
          <a:scrgbClr r="0" g="0" b="0"/>
        </a:effectRef>
        <a:fontRef idx="minor"/>
      </dsp:style>
    </dsp:sp>
    <dsp:sp modelId="{CFA67343-217A-4C7D-813B-C576DA24028E}">
      <dsp:nvSpPr>
        <dsp:cNvPr id="0" name=""/>
        <dsp:cNvSpPr/>
      </dsp:nvSpPr>
      <dsp:spPr>
        <a:xfrm>
          <a:off x="4244926" y="4434255"/>
          <a:ext cx="1724705" cy="1121058"/>
        </a:xfrm>
        <a:prstGeom prst="roundRect">
          <a:avLst/>
        </a:prstGeom>
        <a:solidFill>
          <a:schemeClr val="accent1">
            <a:hueOff val="0"/>
            <a:satOff val="0"/>
            <a:lumOff val="0"/>
            <a:alphaOff val="0"/>
          </a:schemeClr>
        </a:solidFill>
        <a:ln w="28575"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a:solidFill>
                <a:schemeClr val="bg1"/>
              </a:solidFill>
              <a:latin typeface="Montserrat" panose="00000500000000000000" pitchFamily="2" charset="0"/>
            </a:rPr>
            <a:t>Informality and rapid growth</a:t>
          </a:r>
          <a:endParaRPr lang="en-GB" sz="1600" kern="1200">
            <a:solidFill>
              <a:schemeClr val="bg1"/>
            </a:solidFill>
          </a:endParaRPr>
        </a:p>
      </dsp:txBody>
      <dsp:txXfrm>
        <a:off x="4299652" y="4488981"/>
        <a:ext cx="1615253" cy="1011606"/>
      </dsp:txXfrm>
    </dsp:sp>
    <dsp:sp modelId="{995F5694-2B9E-4CFB-BF35-944DAAFECF59}">
      <dsp:nvSpPr>
        <dsp:cNvPr id="0" name=""/>
        <dsp:cNvSpPr/>
      </dsp:nvSpPr>
      <dsp:spPr>
        <a:xfrm>
          <a:off x="1659487" y="423881"/>
          <a:ext cx="4809024" cy="4809024"/>
        </a:xfrm>
        <a:custGeom>
          <a:avLst/>
          <a:gdLst/>
          <a:ahLst/>
          <a:cxnLst/>
          <a:rect l="0" t="0" r="0" b="0"/>
          <a:pathLst>
            <a:path>
              <a:moveTo>
                <a:pt x="2581829" y="4802477"/>
              </a:moveTo>
              <a:arcTo wR="2404512" hR="2404512" stAng="5146258" swAng="507485"/>
            </a:path>
          </a:pathLst>
        </a:custGeom>
        <a:noFill/>
        <a:ln w="28575" cap="flat" cmpd="sng" algn="ctr">
          <a:solidFill>
            <a:schemeClr val="accent1"/>
          </a:solidFill>
          <a:prstDash val="solid"/>
          <a:miter lim="800000"/>
        </a:ln>
        <a:effectLst/>
      </dsp:spPr>
      <dsp:style>
        <a:lnRef idx="1">
          <a:scrgbClr r="0" g="0" b="0"/>
        </a:lnRef>
        <a:fillRef idx="0">
          <a:scrgbClr r="0" g="0" b="0"/>
        </a:fillRef>
        <a:effectRef idx="0">
          <a:scrgbClr r="0" g="0" b="0"/>
        </a:effectRef>
        <a:fontRef idx="minor"/>
      </dsp:style>
    </dsp:sp>
    <dsp:sp modelId="{EFAFE076-100E-4613-B133-254173B7E7B6}">
      <dsp:nvSpPr>
        <dsp:cNvPr id="0" name=""/>
        <dsp:cNvSpPr/>
      </dsp:nvSpPr>
      <dsp:spPr>
        <a:xfrm>
          <a:off x="2158368" y="4434255"/>
          <a:ext cx="1724705" cy="1121058"/>
        </a:xfrm>
        <a:prstGeom prst="roundRect">
          <a:avLst/>
        </a:prstGeom>
        <a:solidFill>
          <a:schemeClr val="accent1">
            <a:hueOff val="0"/>
            <a:satOff val="0"/>
            <a:lumOff val="0"/>
            <a:alphaOff val="0"/>
          </a:schemeClr>
        </a:solidFill>
        <a:ln w="28575"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a:solidFill>
                <a:schemeClr val="bg1"/>
              </a:solidFill>
              <a:latin typeface="Montserrat" panose="00000500000000000000" pitchFamily="2" charset="0"/>
            </a:rPr>
            <a:t>Overlapping governance structures</a:t>
          </a:r>
          <a:endParaRPr lang="en-GB" sz="1600" kern="1200">
            <a:solidFill>
              <a:schemeClr val="bg1"/>
            </a:solidFill>
          </a:endParaRPr>
        </a:p>
      </dsp:txBody>
      <dsp:txXfrm>
        <a:off x="2213094" y="4488981"/>
        <a:ext cx="1615253" cy="1011606"/>
      </dsp:txXfrm>
    </dsp:sp>
    <dsp:sp modelId="{8613AACD-09AF-4159-B072-8E6E1EF5E972}">
      <dsp:nvSpPr>
        <dsp:cNvPr id="0" name=""/>
        <dsp:cNvSpPr/>
      </dsp:nvSpPr>
      <dsp:spPr>
        <a:xfrm>
          <a:off x="1659487" y="423881"/>
          <a:ext cx="4809024" cy="4809024"/>
        </a:xfrm>
        <a:custGeom>
          <a:avLst/>
          <a:gdLst/>
          <a:ahLst/>
          <a:cxnLst/>
          <a:rect l="0" t="0" r="0" b="0"/>
          <a:pathLst>
            <a:path>
              <a:moveTo>
                <a:pt x="610721" y="4005759"/>
              </a:moveTo>
              <a:arcTo wR="2404512" hR="2404512" stAng="8294757" swAng="870036"/>
            </a:path>
          </a:pathLst>
        </a:custGeom>
        <a:noFill/>
        <a:ln w="28575" cap="flat" cmpd="sng" algn="ctr">
          <a:solidFill>
            <a:schemeClr val="accent1"/>
          </a:solidFill>
          <a:prstDash val="solid"/>
          <a:miter lim="800000"/>
        </a:ln>
        <a:effectLst/>
      </dsp:spPr>
      <dsp:style>
        <a:lnRef idx="1">
          <a:scrgbClr r="0" g="0" b="0"/>
        </a:lnRef>
        <a:fillRef idx="0">
          <a:scrgbClr r="0" g="0" b="0"/>
        </a:fillRef>
        <a:effectRef idx="0">
          <a:scrgbClr r="0" g="0" b="0"/>
        </a:effectRef>
        <a:fontRef idx="minor"/>
      </dsp:style>
    </dsp:sp>
    <dsp:sp modelId="{E2B9D241-5F70-4655-B940-9FDB48958B34}">
      <dsp:nvSpPr>
        <dsp:cNvPr id="0" name=""/>
        <dsp:cNvSpPr/>
      </dsp:nvSpPr>
      <dsp:spPr>
        <a:xfrm>
          <a:off x="857420" y="2802919"/>
          <a:ext cx="1724705" cy="1121058"/>
        </a:xfrm>
        <a:prstGeom prst="roundRect">
          <a:avLst/>
        </a:prstGeom>
        <a:solidFill>
          <a:schemeClr val="accent1">
            <a:hueOff val="0"/>
            <a:satOff val="0"/>
            <a:lumOff val="0"/>
            <a:alphaOff val="0"/>
          </a:schemeClr>
        </a:solidFill>
        <a:ln w="28575"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a:solidFill>
                <a:schemeClr val="bg1"/>
              </a:solidFill>
              <a:latin typeface="Montserrat" panose="00000500000000000000" pitchFamily="2" charset="0"/>
            </a:rPr>
            <a:t>Diverse types of services and infrastructure</a:t>
          </a:r>
        </a:p>
      </dsp:txBody>
      <dsp:txXfrm>
        <a:off x="912146" y="2857645"/>
        <a:ext cx="1615253" cy="1011606"/>
      </dsp:txXfrm>
    </dsp:sp>
    <dsp:sp modelId="{374941A1-0FCC-443C-A528-73264AB901B5}">
      <dsp:nvSpPr>
        <dsp:cNvPr id="0" name=""/>
        <dsp:cNvSpPr/>
      </dsp:nvSpPr>
      <dsp:spPr>
        <a:xfrm>
          <a:off x="1659487" y="423881"/>
          <a:ext cx="4809024" cy="4809024"/>
        </a:xfrm>
        <a:custGeom>
          <a:avLst/>
          <a:gdLst/>
          <a:ahLst/>
          <a:cxnLst/>
          <a:rect l="0" t="0" r="0" b="0"/>
          <a:pathLst>
            <a:path>
              <a:moveTo>
                <a:pt x="251" y="2369709"/>
              </a:moveTo>
              <a:arcTo wR="2404512" hR="2404512" stAng="10849760" swAng="1315570"/>
            </a:path>
          </a:pathLst>
        </a:custGeom>
        <a:noFill/>
        <a:ln w="28575" cap="flat" cmpd="sng" algn="ctr">
          <a:solidFill>
            <a:schemeClr val="accent1"/>
          </a:solidFill>
          <a:prstDash val="solid"/>
          <a:miter lim="800000"/>
        </a:ln>
        <a:effectLst/>
      </dsp:spPr>
      <dsp:style>
        <a:lnRef idx="1">
          <a:scrgbClr r="0" g="0" b="0"/>
        </a:lnRef>
        <a:fillRef idx="0">
          <a:scrgbClr r="0" g="0" b="0"/>
        </a:fillRef>
        <a:effectRef idx="0">
          <a:scrgbClr r="0" g="0" b="0"/>
        </a:effectRef>
        <a:fontRef idx="minor"/>
      </dsp:style>
    </dsp:sp>
    <dsp:sp modelId="{35BBBA78-51CD-445F-B77F-516E8AC9B913}">
      <dsp:nvSpPr>
        <dsp:cNvPr id="0" name=""/>
        <dsp:cNvSpPr/>
      </dsp:nvSpPr>
      <dsp:spPr>
        <a:xfrm>
          <a:off x="1321723" y="768675"/>
          <a:ext cx="1724705" cy="1121058"/>
        </a:xfrm>
        <a:prstGeom prst="roundRect">
          <a:avLst/>
        </a:prstGeom>
        <a:solidFill>
          <a:schemeClr val="accent1">
            <a:hueOff val="0"/>
            <a:satOff val="0"/>
            <a:lumOff val="0"/>
            <a:alphaOff val="0"/>
          </a:schemeClr>
        </a:solidFill>
        <a:ln w="28575"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a:solidFill>
                <a:schemeClr val="bg1"/>
              </a:solidFill>
              <a:latin typeface="Montserrat" panose="00000500000000000000" pitchFamily="2" charset="0"/>
            </a:rPr>
            <a:t>Private sector influences</a:t>
          </a:r>
        </a:p>
      </dsp:txBody>
      <dsp:txXfrm>
        <a:off x="1376449" y="823401"/>
        <a:ext cx="1615253" cy="1011606"/>
      </dsp:txXfrm>
    </dsp:sp>
    <dsp:sp modelId="{4A141F8D-38FD-428B-8631-5BD9A3F924AE}">
      <dsp:nvSpPr>
        <dsp:cNvPr id="0" name=""/>
        <dsp:cNvSpPr/>
      </dsp:nvSpPr>
      <dsp:spPr>
        <a:xfrm>
          <a:off x="1659487" y="423881"/>
          <a:ext cx="4809024" cy="4809024"/>
        </a:xfrm>
        <a:custGeom>
          <a:avLst/>
          <a:gdLst/>
          <a:ahLst/>
          <a:cxnLst/>
          <a:rect l="0" t="0" r="0" b="0"/>
          <a:pathLst>
            <a:path>
              <a:moveTo>
                <a:pt x="1167459" y="342624"/>
              </a:moveTo>
              <a:arcTo wR="2404512" hR="2404512" stAng="14342273" swAng="590708"/>
            </a:path>
          </a:pathLst>
        </a:custGeom>
        <a:noFill/>
        <a:ln w="28575" cap="flat" cmpd="sng" algn="ctr">
          <a:solidFill>
            <a:schemeClr val="accent1"/>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9D223F-44F6-447E-9EEB-2A169F3C89BE}" type="datetimeFigureOut">
              <a:t>14.03.24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552D84-F28B-418A-8A8B-5C9851239DF1}" type="slidenum">
              <a:t>‹#›</a:t>
            </a:fld>
            <a:endParaRPr lang="en-GB"/>
          </a:p>
        </p:txBody>
      </p:sp>
    </p:spTree>
    <p:extLst>
      <p:ext uri="{BB962C8B-B14F-4D97-AF65-F5344CB8AC3E}">
        <p14:creationId xmlns:p14="http://schemas.microsoft.com/office/powerpoint/2010/main" val="1593980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vimeo.com/458219758"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Google Shape;4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latin typeface="Calibri Light" panose="020F0302020204030204" pitchFamily="34" charset="0"/>
            </a:endParaRPr>
          </a:p>
        </p:txBody>
      </p:sp>
      <p:sp>
        <p:nvSpPr>
          <p:cNvPr id="42" name="Google Shape;4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7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b="1">
                <a:solidFill>
                  <a:schemeClr val="dk1"/>
                </a:solidFill>
                <a:latin typeface="Calibri"/>
                <a:ea typeface="Calibri"/>
                <a:cs typeface="Calibri"/>
                <a:sym typeface="Calibri"/>
              </a:rPr>
              <a:t>The 2010 IASC Framework on Durable Solutions for IDPs is widely </a:t>
            </a:r>
            <a:r>
              <a:rPr lang="en-US" sz="1200" b="1" err="1">
                <a:solidFill>
                  <a:schemeClr val="dk1"/>
                </a:solidFill>
                <a:latin typeface="Calibri"/>
                <a:ea typeface="Calibri"/>
                <a:cs typeface="Calibri"/>
                <a:sym typeface="Calibri"/>
              </a:rPr>
              <a:t>recognised</a:t>
            </a:r>
            <a:r>
              <a:rPr lang="en-US" sz="1200" b="1">
                <a:solidFill>
                  <a:schemeClr val="dk1"/>
                </a:solidFill>
                <a:latin typeface="Calibri"/>
                <a:ea typeface="Calibri"/>
                <a:cs typeface="Calibri"/>
                <a:sym typeface="Calibri"/>
              </a:rPr>
              <a:t> as the internationally agreed benchmark to work towards solutions for IDPs. </a:t>
            </a:r>
            <a:endParaRPr/>
          </a:p>
          <a:p>
            <a:pPr marL="0" lvl="0" indent="0" algn="l" rtl="0">
              <a:lnSpc>
                <a:spcPct val="100000"/>
              </a:lnSpc>
              <a:spcBef>
                <a:spcPts val="0"/>
              </a:spcBef>
              <a:spcAft>
                <a:spcPts val="0"/>
              </a:spcAft>
              <a:buClr>
                <a:schemeClr val="dk1"/>
              </a:buClr>
              <a:buSzPts val="1200"/>
              <a:buFont typeface="Calibri"/>
              <a:buNone/>
            </a:pPr>
            <a:endParaRPr/>
          </a:p>
          <a:p>
            <a:pPr marL="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Right based framework that focuses on the right to </a:t>
            </a:r>
            <a:r>
              <a:rPr lang="en-US" sz="1200" b="1" i="0" u="none" strike="noStrike" cap="none">
                <a:solidFill>
                  <a:schemeClr val="dk1"/>
                </a:solidFill>
                <a:latin typeface="Calibri"/>
                <a:ea typeface="Calibri"/>
                <a:cs typeface="Calibri"/>
                <a:sym typeface="Calibri"/>
              </a:rPr>
              <a:t>voluntary choice</a:t>
            </a:r>
            <a:r>
              <a:rPr lang="en-US" sz="1200" b="0" i="0" u="none" strike="noStrike" cap="none">
                <a:solidFill>
                  <a:schemeClr val="dk1"/>
                </a:solidFill>
                <a:latin typeface="Calibri"/>
                <a:ea typeface="Calibri"/>
                <a:cs typeface="Calibri"/>
                <a:sym typeface="Calibri"/>
              </a:rPr>
              <a:t>, </a:t>
            </a:r>
            <a:r>
              <a:rPr lang="en-US" sz="1200" b="1" i="0" u="none" strike="noStrike" cap="none">
                <a:solidFill>
                  <a:schemeClr val="dk1"/>
                </a:solidFill>
                <a:latin typeface="Calibri"/>
                <a:ea typeface="Calibri"/>
                <a:cs typeface="Calibri"/>
                <a:sym typeface="Calibri"/>
              </a:rPr>
              <a:t>non-discrimination</a:t>
            </a:r>
            <a:r>
              <a:rPr lang="en-US" sz="1200" b="0" i="0" u="none" strike="noStrike" cap="none">
                <a:solidFill>
                  <a:schemeClr val="dk1"/>
                </a:solidFill>
                <a:latin typeface="Calibri"/>
                <a:ea typeface="Calibri"/>
                <a:cs typeface="Calibri"/>
                <a:sym typeface="Calibri"/>
              </a:rPr>
              <a:t>, and </a:t>
            </a:r>
            <a:r>
              <a:rPr lang="en-US" sz="1200" b="1" i="0" u="none" strike="noStrike" cap="none">
                <a:solidFill>
                  <a:schemeClr val="dk1"/>
                </a:solidFill>
                <a:latin typeface="Calibri"/>
                <a:ea typeface="Calibri"/>
                <a:cs typeface="Calibri"/>
                <a:sym typeface="Calibri"/>
              </a:rPr>
              <a:t>reparation</a:t>
            </a:r>
            <a:r>
              <a:rPr lang="en-US" sz="1200" b="0" i="0" u="none" strike="noStrike" cap="none">
                <a:solidFill>
                  <a:schemeClr val="dk1"/>
                </a:solidFill>
                <a:latin typeface="Calibri"/>
                <a:ea typeface="Calibri"/>
                <a:cs typeface="Calibri"/>
                <a:sym typeface="Calibri"/>
              </a:rPr>
              <a:t>, as well as </a:t>
            </a:r>
            <a:r>
              <a:rPr lang="en-US" sz="1200" b="1" i="0" u="none" strike="noStrike" cap="none">
                <a:solidFill>
                  <a:schemeClr val="dk1"/>
                </a:solidFill>
                <a:latin typeface="Calibri"/>
                <a:ea typeface="Calibri"/>
                <a:cs typeface="Calibri"/>
                <a:sym typeface="Calibri"/>
              </a:rPr>
              <a:t>participation</a:t>
            </a:r>
            <a:r>
              <a:rPr lang="en-US" sz="1200" b="0" i="0" u="none" strike="noStrike" cap="none">
                <a:solidFill>
                  <a:schemeClr val="dk1"/>
                </a:solidFill>
                <a:latin typeface="Calibri"/>
                <a:ea typeface="Calibri"/>
                <a:cs typeface="Calibri"/>
                <a:sym typeface="Calibri"/>
              </a:rPr>
              <a:t>.</a:t>
            </a:r>
          </a:p>
          <a:p>
            <a:pPr marL="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cs typeface="Calibri"/>
                <a:sym typeface="Calibri"/>
              </a:rPr>
              <a:t>Durable Solutions for IDPs, being citizens of their country, is the responsibility of the Government.</a:t>
            </a:r>
          </a:p>
        </p:txBody>
      </p:sp>
      <p:sp>
        <p:nvSpPr>
          <p:cNvPr id="138" name="Google Shape;138;p7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12</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7087480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8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8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14287" lvl="0" indent="0" algn="l" rtl="0">
              <a:lnSpc>
                <a:spcPct val="100000"/>
              </a:lnSpc>
              <a:spcBef>
                <a:spcPts val="0"/>
              </a:spcBef>
              <a:spcAft>
                <a:spcPts val="0"/>
              </a:spcAft>
              <a:buSzPts val="1100"/>
              <a:buNone/>
            </a:pPr>
            <a:r>
              <a:rPr lang="en-US" sz="1100"/>
              <a:t>Not just 3 options, or a geographic location</a:t>
            </a:r>
            <a:endParaRPr/>
          </a:p>
          <a:p>
            <a:pPr marL="14287" lvl="0" indent="0" algn="l" rtl="0">
              <a:lnSpc>
                <a:spcPct val="100000"/>
              </a:lnSpc>
              <a:spcBef>
                <a:spcPts val="0"/>
              </a:spcBef>
              <a:spcAft>
                <a:spcPts val="0"/>
              </a:spcAft>
              <a:buSzPts val="1100"/>
              <a:buNone/>
            </a:pPr>
            <a:r>
              <a:rPr lang="en-US" sz="1100"/>
              <a:t>but (re)integration – overcoming displacement-related vulnerabilities in 8 categories</a:t>
            </a:r>
          </a:p>
          <a:p>
            <a:pPr marL="14287" lvl="0" indent="0" algn="l" rtl="0">
              <a:lnSpc>
                <a:spcPct val="100000"/>
              </a:lnSpc>
              <a:spcBef>
                <a:spcPts val="0"/>
              </a:spcBef>
              <a:spcAft>
                <a:spcPts val="0"/>
              </a:spcAft>
              <a:buSzPts val="1100"/>
              <a:buNone/>
            </a:pPr>
            <a:endParaRPr lang="en-US" sz="1100"/>
          </a:p>
          <a:p>
            <a:pPr marL="14288" lvl="0" indent="0" algn="l" rtl="0">
              <a:lnSpc>
                <a:spcPct val="100000"/>
              </a:lnSpc>
              <a:spcBef>
                <a:spcPts val="0"/>
              </a:spcBef>
              <a:spcAft>
                <a:spcPts val="0"/>
              </a:spcAft>
              <a:buSzPts val="1400"/>
              <a:buNone/>
            </a:pPr>
            <a:r>
              <a:rPr lang="en-US" sz="1200" b="1" u="sng"/>
              <a:t>Recall messages from Martina’s session: </a:t>
            </a:r>
            <a:r>
              <a:rPr lang="en-US" sz="1400">
                <a:solidFill>
                  <a:schemeClr val="hlink"/>
                </a:solidFill>
                <a:highlight>
                  <a:srgbClr val="F8F8F8"/>
                </a:highlight>
                <a:uFill>
                  <a:noFill/>
                </a:uFill>
                <a:latin typeface="Arial"/>
                <a:ea typeface="Arial"/>
                <a:cs typeface="Arial"/>
                <a:sym typeface="Arial"/>
                <a:hlinkClick r:id="rId3"/>
              </a:rPr>
              <a:t>https://vimeo.com/458219758</a:t>
            </a:r>
            <a:endParaRPr lang="en-US"/>
          </a:p>
          <a:p>
            <a:pPr marL="457200" lvl="0" indent="-228600" algn="l" rtl="0">
              <a:lnSpc>
                <a:spcPct val="100000"/>
              </a:lnSpc>
              <a:spcBef>
                <a:spcPts val="0"/>
              </a:spcBef>
              <a:spcAft>
                <a:spcPts val="0"/>
              </a:spcAft>
              <a:buSzPts val="1400"/>
              <a:buFont typeface="Calibri"/>
              <a:buChar char="-"/>
            </a:pPr>
            <a:r>
              <a:rPr lang="en-US" sz="1200"/>
              <a:t>A durable solution is achieved when IDPs no longer have specific </a:t>
            </a:r>
            <a:r>
              <a:rPr lang="en-US" sz="1200" b="1"/>
              <a:t>assistance and protection needs </a:t>
            </a:r>
            <a:r>
              <a:rPr lang="en-US" sz="1200"/>
              <a:t>that are linked to their displacement and can enjoy their </a:t>
            </a:r>
            <a:r>
              <a:rPr lang="en-US" sz="1200" b="1"/>
              <a:t>human rights </a:t>
            </a:r>
            <a:r>
              <a:rPr lang="en-US" sz="1200"/>
              <a:t>without discrimination resulting from their displacement.</a:t>
            </a:r>
            <a:endParaRPr lang="en-US"/>
          </a:p>
          <a:p>
            <a:pPr marL="457200" lvl="0" indent="-228600" algn="l" rtl="0">
              <a:lnSpc>
                <a:spcPct val="100000"/>
              </a:lnSpc>
              <a:spcBef>
                <a:spcPts val="0"/>
              </a:spcBef>
              <a:spcAft>
                <a:spcPts val="0"/>
              </a:spcAft>
              <a:buSzPts val="1400"/>
              <a:buFont typeface="Calibri"/>
              <a:buChar char="-"/>
            </a:pPr>
            <a:r>
              <a:rPr lang="en-US" sz="1200"/>
              <a:t>We must assure a </a:t>
            </a:r>
            <a:r>
              <a:rPr lang="en-US" sz="1200" b="1"/>
              <a:t>voluntary, safe, and dignified process </a:t>
            </a:r>
            <a:r>
              <a:rPr lang="en-US" sz="1200"/>
              <a:t>to attain durable solutions.</a:t>
            </a:r>
            <a:endParaRPr lang="en-US"/>
          </a:p>
          <a:p>
            <a:pPr marL="457200" lvl="0" indent="-228600" algn="l" rtl="0">
              <a:lnSpc>
                <a:spcPct val="100000"/>
              </a:lnSpc>
              <a:spcBef>
                <a:spcPts val="0"/>
              </a:spcBef>
              <a:spcAft>
                <a:spcPts val="0"/>
              </a:spcAft>
              <a:buSzPts val="1400"/>
              <a:buFont typeface="Calibri"/>
              <a:buChar char="-"/>
            </a:pPr>
            <a:r>
              <a:rPr lang="en-US" sz="1200"/>
              <a:t>Achieving durable solutions requires: strong government leadership; participation of IDPs and host communities; collective action from political, humanitarian, development, human rights actors. </a:t>
            </a:r>
            <a:endParaRPr lang="en-US"/>
          </a:p>
          <a:p>
            <a:pPr marL="457200" lvl="0" indent="-228600" algn="l" rtl="0">
              <a:lnSpc>
                <a:spcPct val="100000"/>
              </a:lnSpc>
              <a:spcBef>
                <a:spcPts val="0"/>
              </a:spcBef>
              <a:spcAft>
                <a:spcPts val="0"/>
              </a:spcAft>
              <a:buSzPts val="1400"/>
              <a:buFont typeface="Calibri"/>
              <a:buChar char="-"/>
            </a:pPr>
            <a:r>
              <a:rPr lang="en-US" sz="1200"/>
              <a:t>Securing durable solutions for IDPs is in the </a:t>
            </a:r>
            <a:r>
              <a:rPr lang="en-US" sz="1200" b="1"/>
              <a:t>State’s best interests</a:t>
            </a:r>
            <a:r>
              <a:rPr lang="en-US" sz="1200"/>
              <a:t>. </a:t>
            </a:r>
            <a:endParaRPr lang="en-US"/>
          </a:p>
          <a:p>
            <a:pPr marL="14287" lvl="0" indent="0" algn="l" rtl="0">
              <a:lnSpc>
                <a:spcPct val="100000"/>
              </a:lnSpc>
              <a:spcBef>
                <a:spcPts val="0"/>
              </a:spcBef>
              <a:spcAft>
                <a:spcPts val="0"/>
              </a:spcAft>
              <a:buSzPts val="1100"/>
              <a:buNone/>
            </a:pPr>
            <a:endParaRPr/>
          </a:p>
        </p:txBody>
      </p:sp>
      <p:sp>
        <p:nvSpPr>
          <p:cNvPr id="155" name="Google Shape;155;p8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071319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 name="Google Shape;106;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de-DE"/>
              <a:t>This </a:t>
            </a:r>
            <a:r>
              <a:rPr lang="de-DE" err="1"/>
              <a:t>exemplifies</a:t>
            </a:r>
            <a:r>
              <a:rPr lang="de-DE"/>
              <a:t> </a:t>
            </a:r>
            <a:r>
              <a:rPr lang="de-DE" err="1"/>
              <a:t>the</a:t>
            </a:r>
            <a:r>
              <a:rPr lang="de-DE"/>
              <a:t> last </a:t>
            </a:r>
            <a:r>
              <a:rPr lang="de-DE" err="1"/>
              <a:t>point</a:t>
            </a:r>
            <a:r>
              <a:rPr lang="de-DE"/>
              <a:t> on </a:t>
            </a:r>
            <a:r>
              <a:rPr lang="de-DE" err="1"/>
              <a:t>mixed</a:t>
            </a:r>
            <a:r>
              <a:rPr lang="de-DE"/>
              <a:t> </a:t>
            </a:r>
            <a:r>
              <a:rPr lang="de-DE" err="1"/>
              <a:t>methods</a:t>
            </a:r>
            <a:r>
              <a:rPr lang="de-DE"/>
              <a:t>: Different </a:t>
            </a:r>
            <a:r>
              <a:rPr lang="de-DE" err="1"/>
              <a:t>methodologies</a:t>
            </a:r>
            <a:r>
              <a:rPr lang="de-DE"/>
              <a:t> </a:t>
            </a:r>
            <a:r>
              <a:rPr lang="de-DE" err="1"/>
              <a:t>can</a:t>
            </a:r>
            <a:r>
              <a:rPr lang="de-DE"/>
              <a:t> </a:t>
            </a:r>
            <a:r>
              <a:rPr lang="de-DE" err="1"/>
              <a:t>answer</a:t>
            </a:r>
            <a:r>
              <a:rPr lang="de-DE"/>
              <a:t> different </a:t>
            </a:r>
            <a:r>
              <a:rPr lang="de-DE" err="1"/>
              <a:t>questions</a:t>
            </a:r>
            <a:r>
              <a:rPr lang="de-DE"/>
              <a:t> on i) </a:t>
            </a:r>
            <a:r>
              <a:rPr lang="de-DE" err="1"/>
              <a:t>challenges</a:t>
            </a:r>
            <a:r>
              <a:rPr lang="de-DE"/>
              <a:t> and </a:t>
            </a:r>
            <a:r>
              <a:rPr lang="de-DE" err="1"/>
              <a:t>intentions</a:t>
            </a:r>
            <a:r>
              <a:rPr lang="de-DE"/>
              <a:t> and ii) </a:t>
            </a:r>
            <a:r>
              <a:rPr lang="de-DE" err="1"/>
              <a:t>context</a:t>
            </a:r>
            <a:endParaRPr/>
          </a:p>
        </p:txBody>
      </p:sp>
      <p:sp>
        <p:nvSpPr>
          <p:cNvPr id="107" name="Google Shape;107;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a:t>14</a:t>
            </a:fld>
            <a:endParaRPr/>
          </a:p>
        </p:txBody>
      </p:sp>
    </p:spTree>
    <p:extLst>
      <p:ext uri="{BB962C8B-B14F-4D97-AF65-F5344CB8AC3E}">
        <p14:creationId xmlns:p14="http://schemas.microsoft.com/office/powerpoint/2010/main" val="10971134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a:t>How is an urban profiling different from any other profiling? Because of complexities that are overwhelmingly present in the urban context </a:t>
            </a:r>
            <a:r>
              <a:rPr lang="en-GB" err="1"/>
              <a:t>e.g</a:t>
            </a:r>
            <a:r>
              <a:rPr lang="en-GB"/>
              <a:t> diverse types of services and infrastructure, informality and rapid growth and dynamic and diverse populations</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16</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106136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wide variety of urban profiling models have been explored in the region using different tools and objectives. The type of profile that is possible and appropriate will be different for each context, and dependent on the local government’s desires, the interests of the international community and/or specific challenges of the local community. For example:</a:t>
            </a:r>
          </a:p>
          <a:p>
            <a:endParaRPr lang="en-GB"/>
          </a:p>
          <a:p>
            <a:pPr>
              <a:buFont typeface="Arial" panose="020B0604020202020204" pitchFamily="34" charset="0"/>
              <a:buChar char="•"/>
            </a:pPr>
            <a:r>
              <a:rPr lang="en-GB" b="1"/>
              <a:t>forward-looking</a:t>
            </a:r>
            <a:r>
              <a:rPr lang="en-GB"/>
              <a:t>, assessing the impact of displacement and identifying </a:t>
            </a:r>
            <a:r>
              <a:rPr lang="en-GB" b="1"/>
              <a:t>models for sustainable development </a:t>
            </a:r>
            <a:r>
              <a:rPr lang="en-GB"/>
              <a:t>to tackle the challenges of absorbing a large number of people. </a:t>
            </a:r>
          </a:p>
          <a:p>
            <a:pPr>
              <a:buFont typeface="Arial" panose="020B0604020202020204" pitchFamily="34" charset="0"/>
              <a:buChar char="•"/>
            </a:pPr>
            <a:r>
              <a:rPr lang="en-GB" b="1"/>
              <a:t>assess the unequal impact of conflict </a:t>
            </a:r>
            <a:r>
              <a:rPr lang="en-GB"/>
              <a:t>on accessibility of basic services, such as water and electricity, within a city to identify neighbourhoods to prioritise for intervention. </a:t>
            </a:r>
          </a:p>
          <a:p>
            <a:pPr>
              <a:buFont typeface="Arial" panose="020B0604020202020204" pitchFamily="34" charset="0"/>
              <a:buChar char="•"/>
            </a:pPr>
            <a:r>
              <a:rPr lang="en-GB" b="1"/>
              <a:t>identify the main drivers of conflict</a:t>
            </a:r>
            <a:r>
              <a:rPr lang="en-GB"/>
              <a:t>, in both the past and future, and propose actions for overcoming social divides to find pathways towards increased stabilisation.</a:t>
            </a:r>
          </a:p>
          <a:p>
            <a:endParaRPr lang="en-GB"/>
          </a:p>
          <a:p>
            <a:r>
              <a:rPr lang="en-GB"/>
              <a:t>When designing an urban profile, the main constraints are the </a:t>
            </a:r>
            <a:r>
              <a:rPr lang="en-GB" b="1"/>
              <a:t>‘relation to conflict’ </a:t>
            </a:r>
            <a:r>
              <a:rPr lang="en-GB"/>
              <a:t>which is the key differentiator of this ‘Urban Recovery Framework’-based methodology from a regular urban profile, </a:t>
            </a:r>
            <a:r>
              <a:rPr lang="en-GB" b="1"/>
              <a:t>‘level of accessibility’ </a:t>
            </a:r>
            <a:r>
              <a:rPr lang="en-GB"/>
              <a:t>as the extent that the profiling team can access the city and the ‘</a:t>
            </a:r>
            <a:r>
              <a:rPr lang="en-GB" b="1"/>
              <a:t>level of participation of the government</a:t>
            </a:r>
            <a:r>
              <a:rPr lang="en-GB"/>
              <a:t>’.</a:t>
            </a:r>
          </a:p>
        </p:txBody>
      </p:sp>
      <p:sp>
        <p:nvSpPr>
          <p:cNvPr id="4" name="Slide Number Placeholder 3"/>
          <p:cNvSpPr>
            <a:spLocks noGrp="1"/>
          </p:cNvSpPr>
          <p:nvPr>
            <p:ph type="sldNum" idx="12"/>
          </p:nvPr>
        </p:nvSpPr>
        <p:spPr/>
        <p:txBody>
          <a:bodyPr/>
          <a:lstStyle/>
          <a:p>
            <a:pPr algn="r"/>
            <a:fld id="{00000000-1234-1234-1234-123412341234}" type="slidenum">
              <a:rPr lang="de-DE" sz="1200" smtClean="0">
                <a:solidFill>
                  <a:schemeClr val="dk1"/>
                </a:solidFill>
                <a:ea typeface="Calibri"/>
                <a:cs typeface="Calibri"/>
                <a:sym typeface="Calibri"/>
              </a:rPr>
              <a:pPr algn="r"/>
              <a:t>17</a:t>
            </a:fld>
            <a:endParaRPr lang="de-DE" sz="1200">
              <a:solidFill>
                <a:schemeClr val="dk1"/>
              </a:solidFill>
              <a:ea typeface="Calibri"/>
              <a:cs typeface="Calibri"/>
              <a:sym typeface="Calibri"/>
            </a:endParaRPr>
          </a:p>
        </p:txBody>
      </p:sp>
    </p:spTree>
    <p:extLst>
      <p:ext uri="{BB962C8B-B14F-4D97-AF65-F5344CB8AC3E}">
        <p14:creationId xmlns:p14="http://schemas.microsoft.com/office/powerpoint/2010/main" val="4162785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For each pillar to understand gaps, obstacles: </a:t>
            </a:r>
          </a:p>
          <a:p>
            <a:pPr>
              <a:buFontTx/>
              <a:buChar char="-"/>
            </a:pPr>
            <a:r>
              <a:rPr lang="en-GB"/>
              <a:t>Scale and scope of the damage to the services</a:t>
            </a:r>
          </a:p>
          <a:p>
            <a:pPr>
              <a:buFontTx/>
              <a:buChar char="-"/>
            </a:pPr>
            <a:r>
              <a:rPr lang="en-GB"/>
              <a:t>Operational capacity of the services</a:t>
            </a:r>
          </a:p>
          <a:p>
            <a:pPr>
              <a:buFontTx/>
              <a:buChar char="-"/>
            </a:pPr>
            <a:r>
              <a:rPr lang="en-GB"/>
              <a:t>Populations’ perspectives on the services availability, accessibility, and quality</a:t>
            </a:r>
          </a:p>
        </p:txBody>
      </p:sp>
      <p:sp>
        <p:nvSpPr>
          <p:cNvPr id="4" name="Slide Number Placeholder 3"/>
          <p:cNvSpPr>
            <a:spLocks noGrp="1"/>
          </p:cNvSpPr>
          <p:nvPr>
            <p:ph type="sldNum" idx="12"/>
          </p:nvPr>
        </p:nvSpPr>
        <p:spPr/>
        <p:txBody>
          <a:bodyPr/>
          <a:lstStyle/>
          <a:p>
            <a:pPr algn="r"/>
            <a:fld id="{00000000-1234-1234-1234-123412341234}" type="slidenum">
              <a:rPr lang="de-DE" sz="1200" smtClean="0">
                <a:solidFill>
                  <a:schemeClr val="dk1"/>
                </a:solidFill>
                <a:ea typeface="Calibri"/>
                <a:cs typeface="Calibri"/>
                <a:sym typeface="Calibri"/>
              </a:rPr>
              <a:pPr algn="r"/>
              <a:t>18</a:t>
            </a:fld>
            <a:endParaRPr lang="de-DE" sz="1200">
              <a:solidFill>
                <a:schemeClr val="dk1"/>
              </a:solidFill>
              <a:ea typeface="Calibri"/>
              <a:cs typeface="Calibri"/>
              <a:sym typeface="Calibri"/>
            </a:endParaRPr>
          </a:p>
        </p:txBody>
      </p:sp>
    </p:spTree>
    <p:extLst>
      <p:ext uri="{BB962C8B-B14F-4D97-AF65-F5344CB8AC3E}">
        <p14:creationId xmlns:p14="http://schemas.microsoft.com/office/powerpoint/2010/main" val="31454759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28</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063903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a:extLst>
            <a:ext uri="{FF2B5EF4-FFF2-40B4-BE49-F238E27FC236}">
              <a16:creationId xmlns:a16="http://schemas.microsoft.com/office/drawing/2014/main" id="{EEDC2725-09F2-8AB8-B4F1-345A8E4D5EF8}"/>
            </a:ext>
          </a:extLst>
        </p:cNvPr>
        <p:cNvGrpSpPr/>
        <p:nvPr/>
      </p:nvGrpSpPr>
      <p:grpSpPr>
        <a:xfrm>
          <a:off x="0" y="0"/>
          <a:ext cx="0" cy="0"/>
          <a:chOff x="0" y="0"/>
          <a:chExt cx="0" cy="0"/>
        </a:xfrm>
      </p:grpSpPr>
      <p:sp>
        <p:nvSpPr>
          <p:cNvPr id="61" name="Google Shape;61;p4:notes">
            <a:extLst>
              <a:ext uri="{FF2B5EF4-FFF2-40B4-BE49-F238E27FC236}">
                <a16:creationId xmlns:a16="http://schemas.microsoft.com/office/drawing/2014/main" id="{4262DC53-59F4-58C6-A055-3865E1A1B483}"/>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latin typeface="Calibri Light" panose="020F0302020204030204" pitchFamily="34" charset="0"/>
            </a:endParaRPr>
          </a:p>
        </p:txBody>
      </p:sp>
      <p:sp>
        <p:nvSpPr>
          <p:cNvPr id="62" name="Google Shape;62;p4:notes">
            <a:extLst>
              <a:ext uri="{FF2B5EF4-FFF2-40B4-BE49-F238E27FC236}">
                <a16:creationId xmlns:a16="http://schemas.microsoft.com/office/drawing/2014/main" id="{0D2D2EC9-C832-F0B3-2B2D-A7C9FF625B9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473487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a:extLst>
            <a:ext uri="{FF2B5EF4-FFF2-40B4-BE49-F238E27FC236}">
              <a16:creationId xmlns:a16="http://schemas.microsoft.com/office/drawing/2014/main" id="{66ECBD34-297E-634E-41FA-D3FE57C38115}"/>
            </a:ext>
          </a:extLst>
        </p:cNvPr>
        <p:cNvGrpSpPr/>
        <p:nvPr/>
      </p:nvGrpSpPr>
      <p:grpSpPr>
        <a:xfrm>
          <a:off x="0" y="0"/>
          <a:ext cx="0" cy="0"/>
          <a:chOff x="0" y="0"/>
          <a:chExt cx="0" cy="0"/>
        </a:xfrm>
      </p:grpSpPr>
      <p:sp>
        <p:nvSpPr>
          <p:cNvPr id="173" name="Google Shape;173;g27675bd137e_0_175:notes">
            <a:extLst>
              <a:ext uri="{FF2B5EF4-FFF2-40B4-BE49-F238E27FC236}">
                <a16:creationId xmlns:a16="http://schemas.microsoft.com/office/drawing/2014/main" id="{2FFE600F-E7C2-E6BD-37FB-E9B7B1DC859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27675bd137e_0_175:notes">
            <a:extLst>
              <a:ext uri="{FF2B5EF4-FFF2-40B4-BE49-F238E27FC236}">
                <a16:creationId xmlns:a16="http://schemas.microsoft.com/office/drawing/2014/main" id="{64391341-EA2E-DFD5-D2FB-F61BB25A82FE}"/>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endParaRPr lang="en-GB" kern="100">
              <a:solidFill>
                <a:srgbClr val="505BA1"/>
              </a:solidFill>
            </a:endParaRPr>
          </a:p>
          <a:p>
            <a:pPr marL="0" lvl="0" indent="0" algn="l" rtl="0">
              <a:spcBef>
                <a:spcPts val="0"/>
              </a:spcBef>
              <a:spcAft>
                <a:spcPts val="0"/>
              </a:spcAft>
              <a:buNone/>
            </a:pPr>
            <a:endParaRPr>
              <a:latin typeface="Calibri Light" panose="020F0302020204030204" pitchFamily="34" charset="0"/>
            </a:endParaRPr>
          </a:p>
        </p:txBody>
      </p:sp>
      <p:sp>
        <p:nvSpPr>
          <p:cNvPr id="175" name="Google Shape;175;g27675bd137e_0_175:notes">
            <a:extLst>
              <a:ext uri="{FF2B5EF4-FFF2-40B4-BE49-F238E27FC236}">
                <a16:creationId xmlns:a16="http://schemas.microsoft.com/office/drawing/2014/main" id="{0BC63356-1E3C-7632-3325-5586A510DA67}"/>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DE"/>
              <a:t>32</a:t>
            </a:fld>
            <a:endParaRPr/>
          </a:p>
        </p:txBody>
      </p:sp>
    </p:spTree>
    <p:extLst>
      <p:ext uri="{BB962C8B-B14F-4D97-AF65-F5344CB8AC3E}">
        <p14:creationId xmlns:p14="http://schemas.microsoft.com/office/powerpoint/2010/main" val="26808594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 JIPS as a subcontractor (Syria, Yemen), though not prioritised form</a:t>
            </a:r>
          </a:p>
        </p:txBody>
      </p:sp>
      <p:sp>
        <p:nvSpPr>
          <p:cNvPr id="4" name="Slide Number Placeholder 3"/>
          <p:cNvSpPr>
            <a:spLocks noGrp="1"/>
          </p:cNvSpPr>
          <p:nvPr>
            <p:ph type="sldNum" idx="12"/>
          </p:nvPr>
        </p:nvSpPr>
        <p:spPr/>
        <p:txBody>
          <a:bodyPr/>
          <a:lstStyle/>
          <a:p>
            <a:pPr algn="r"/>
            <a:fld id="{00000000-1234-1234-1234-123412341234}" type="slidenum">
              <a:rPr lang="de-DE" sz="1200" smtClean="0">
                <a:solidFill>
                  <a:schemeClr val="dk1"/>
                </a:solidFill>
                <a:ea typeface="Calibri"/>
                <a:cs typeface="Calibri"/>
                <a:sym typeface="Calibri"/>
              </a:rPr>
              <a:pPr algn="r"/>
              <a:t>33</a:t>
            </a:fld>
            <a:endParaRPr lang="de-DE" sz="1200">
              <a:solidFill>
                <a:schemeClr val="dk1"/>
              </a:solidFill>
              <a:ea typeface="Calibri"/>
              <a:cs typeface="Calibri"/>
              <a:sym typeface="Calibri"/>
            </a:endParaRPr>
          </a:p>
        </p:txBody>
      </p:sp>
    </p:spTree>
    <p:extLst>
      <p:ext uri="{BB962C8B-B14F-4D97-AF65-F5344CB8AC3E}">
        <p14:creationId xmlns:p14="http://schemas.microsoft.com/office/powerpoint/2010/main" val="22544326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latin typeface="Calibri Light" panose="020F0302020204030204" pitchFamily="34" charset="0"/>
            </a:endParaRPr>
          </a:p>
        </p:txBody>
      </p:sp>
      <p:sp>
        <p:nvSpPr>
          <p:cNvPr id="48" name="Google Shape;4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b="1" i="0" u="none" strike="noStrike" cap="none">
                <a:solidFill>
                  <a:schemeClr val="dk1"/>
                </a:solidFill>
                <a:effectLst/>
                <a:latin typeface="Calibri"/>
                <a:ea typeface="Calibri"/>
                <a:cs typeface="Calibri"/>
                <a:sym typeface="Calibri"/>
              </a:rPr>
              <a:t>There has been a persistent gap in the understanding of urban internal displacement and tailored solutions for tackling it</a:t>
            </a:r>
            <a:r>
              <a:rPr lang="en-US" sz="1200" b="0" i="0" u="none" strike="noStrike" cap="none">
                <a:solidFill>
                  <a:schemeClr val="dk1"/>
                </a:solidFill>
                <a:effectLst/>
                <a:latin typeface="Calibri"/>
                <a:ea typeface="Calibri"/>
                <a:cs typeface="Calibri"/>
                <a:sym typeface="Calibri"/>
              </a:rPr>
              <a:t> – through better aligning humanitarian and development response, as well as financing with the agendas of municipal authorities. </a:t>
            </a: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endParaRPr lang="en-US" sz="1200" b="0" i="0" u="none" strike="noStrike" cap="none">
              <a:solidFill>
                <a:schemeClr val="dk1"/>
              </a:solidFill>
              <a:effectLst/>
              <a:latin typeface="Calibri"/>
              <a:ea typeface="Calibri"/>
              <a:cs typeface="Calibri"/>
              <a:sym typeface="Calibri"/>
            </a:endParaRPr>
          </a:p>
          <a:p>
            <a:pPr marL="171450" marR="0" lvl="0"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b="0" i="0" u="none" strike="noStrike" cap="none">
                <a:solidFill>
                  <a:schemeClr val="dk1"/>
                </a:solidFill>
                <a:effectLst/>
                <a:latin typeface="Calibri"/>
                <a:ea typeface="Calibri"/>
                <a:cs typeface="Calibri"/>
                <a:sym typeface="Calibri"/>
              </a:rPr>
              <a:t>JIPS has been advocating since 2014 for collaborative approaches to urban internal displacement that consider the </a:t>
            </a:r>
            <a:r>
              <a:rPr lang="en-US" sz="1200" b="1" i="0" u="none" strike="noStrike" cap="none">
                <a:solidFill>
                  <a:schemeClr val="dk1"/>
                </a:solidFill>
                <a:effectLst/>
                <a:latin typeface="Calibri"/>
                <a:ea typeface="Calibri"/>
                <a:cs typeface="Calibri"/>
                <a:sym typeface="Calibri"/>
              </a:rPr>
              <a:t>society as a whole</a:t>
            </a:r>
            <a:r>
              <a:rPr lang="en-US" sz="1200" b="0" i="0" u="none" strike="noStrike" cap="none">
                <a:solidFill>
                  <a:schemeClr val="dk1"/>
                </a:solidFill>
                <a:effectLst/>
                <a:latin typeface="Calibri"/>
                <a:ea typeface="Calibri"/>
                <a:cs typeface="Calibri"/>
                <a:sym typeface="Calibri"/>
              </a:rPr>
              <a:t> including all displacement-affected communities in urban areas</a:t>
            </a:r>
          </a:p>
          <a:p>
            <a:pPr marL="171450" lvl="0" indent="-171450" algn="l" rtl="0">
              <a:spcBef>
                <a:spcPts val="0"/>
              </a:spcBef>
              <a:spcAft>
                <a:spcPts val="0"/>
              </a:spcAft>
              <a:buFont typeface="Arial" panose="020B0604020202020204" pitchFamily="34" charset="0"/>
              <a:buChar char="•"/>
            </a:pPr>
            <a:r>
              <a:rPr lang="en-US" sz="1200" b="0" i="0" u="none" strike="noStrike" cap="none">
                <a:solidFill>
                  <a:schemeClr val="dk1"/>
                </a:solidFill>
                <a:effectLst/>
                <a:latin typeface="Calibri"/>
                <a:ea typeface="Calibri"/>
                <a:cs typeface="Calibri"/>
                <a:sym typeface="Calibri"/>
              </a:rPr>
              <a:t>More recent efforts – co-led with the International Institute for Environment and Development (IIED) and UN-Habitat – put the spotlight on the need for international actors to </a:t>
            </a:r>
            <a:r>
              <a:rPr lang="en-US" sz="1200" b="1" i="0" u="none" strike="noStrike" cap="none">
                <a:solidFill>
                  <a:schemeClr val="dk1"/>
                </a:solidFill>
                <a:effectLst/>
                <a:latin typeface="Calibri"/>
                <a:ea typeface="Calibri"/>
                <a:cs typeface="Calibri"/>
                <a:sym typeface="Calibri"/>
              </a:rPr>
              <a:t>adopt new ways of thinking about municipal-level dynamics of urban internal displacement </a:t>
            </a:r>
            <a:r>
              <a:rPr lang="en-US" sz="1200" b="0" i="0" u="none" strike="noStrike" cap="none">
                <a:solidFill>
                  <a:schemeClr val="dk1"/>
                </a:solidFill>
                <a:effectLst/>
                <a:latin typeface="Calibri"/>
                <a:ea typeface="Calibri"/>
                <a:cs typeface="Calibri"/>
                <a:sym typeface="Calibri"/>
              </a:rPr>
              <a:t>in humanitarian and development response.</a:t>
            </a:r>
          </a:p>
          <a:p>
            <a:pPr marL="171450" lvl="0" indent="-171450" algn="l" rtl="0">
              <a:spcBef>
                <a:spcPts val="0"/>
              </a:spcBef>
              <a:spcAft>
                <a:spcPts val="0"/>
              </a:spcAft>
              <a:buFont typeface="Arial" panose="020B0604020202020204" pitchFamily="34" charset="0"/>
              <a:buChar char="•"/>
            </a:pPr>
            <a:r>
              <a:rPr lang="en-US" sz="1200" b="0" i="0" u="none" strike="noStrike" cap="none">
                <a:solidFill>
                  <a:schemeClr val="dk1"/>
                </a:solidFill>
                <a:effectLst/>
                <a:latin typeface="Calibri"/>
                <a:ea typeface="Calibri"/>
                <a:cs typeface="Calibri"/>
                <a:sym typeface="Calibri"/>
              </a:rPr>
              <a:t>This is captured in a number of knowledge products, research papers and briefs, such as those submitted to the High-Level-Panel on Internal Displacement. </a:t>
            </a:r>
          </a:p>
          <a:p>
            <a:pPr marL="171450" lvl="0" indent="-171450" algn="l" rtl="0">
              <a:spcBef>
                <a:spcPts val="0"/>
              </a:spcBef>
              <a:spcAft>
                <a:spcPts val="0"/>
              </a:spcAft>
              <a:buFont typeface="Arial" panose="020B0604020202020204" pitchFamily="34" charset="0"/>
              <a:buChar char="•"/>
            </a:pPr>
            <a:endParaRPr lang="en-US" sz="1200" b="0" i="0" u="none" strike="noStrike" cap="none">
              <a:solidFill>
                <a:schemeClr val="dk1"/>
              </a:solidFill>
              <a:effectLst/>
              <a:latin typeface="Calibri"/>
              <a:ea typeface="Calibri"/>
              <a:cs typeface="Calibri"/>
              <a:sym typeface="Calibri"/>
            </a:endParaRPr>
          </a:p>
          <a:p>
            <a:pPr marL="171450" lvl="0" indent="-171450" algn="l" rtl="0">
              <a:spcBef>
                <a:spcPts val="0"/>
              </a:spcBef>
              <a:spcAft>
                <a:spcPts val="0"/>
              </a:spcAft>
              <a:buFont typeface="Arial" panose="020B0604020202020204" pitchFamily="34" charset="0"/>
              <a:buChar char="•"/>
            </a:pPr>
            <a:r>
              <a:rPr lang="en-US" sz="1200" b="0" i="0" u="none" strike="noStrike" cap="none">
                <a:solidFill>
                  <a:schemeClr val="dk1"/>
                </a:solidFill>
                <a:effectLst/>
                <a:latin typeface="Calibri"/>
                <a:ea typeface="Calibri"/>
                <a:cs typeface="Calibri"/>
                <a:sym typeface="Calibri"/>
              </a:rPr>
              <a:t>We also worked with the High-Level Panel to conduct consultations with 6 municipal authorities</a:t>
            </a:r>
          </a:p>
          <a:p>
            <a:pPr marL="171450" lvl="0" indent="-171450" algn="l" rtl="0">
              <a:spcBef>
                <a:spcPts val="0"/>
              </a:spcBef>
              <a:spcAft>
                <a:spcPts val="0"/>
              </a:spcAft>
              <a:buFont typeface="Arial" panose="020B0604020202020204" pitchFamily="34" charset="0"/>
              <a:buChar char="•"/>
            </a:pPr>
            <a:r>
              <a:rPr lang="en-US" sz="1200" b="0" i="0" u="none" strike="noStrike" cap="none">
                <a:solidFill>
                  <a:schemeClr val="dk1"/>
                </a:solidFill>
                <a:effectLst/>
                <a:latin typeface="Calibri"/>
                <a:ea typeface="Calibri"/>
                <a:cs typeface="Calibri"/>
                <a:sym typeface="Calibri"/>
              </a:rPr>
              <a:t>The results are </a:t>
            </a:r>
            <a:r>
              <a:rPr lang="en-US" sz="1200" b="1" i="0" u="none" strike="noStrike" cap="none">
                <a:solidFill>
                  <a:schemeClr val="dk1"/>
                </a:solidFill>
                <a:effectLst/>
                <a:latin typeface="Calibri"/>
                <a:ea typeface="Calibri"/>
                <a:cs typeface="Calibri"/>
                <a:sym typeface="Calibri"/>
              </a:rPr>
              <a:t>strongly referenced in the Panel’s recommendations</a:t>
            </a:r>
            <a:r>
              <a:rPr lang="en-US" sz="1200" b="0" i="0" u="none" strike="noStrike" cap="none">
                <a:solidFill>
                  <a:schemeClr val="dk1"/>
                </a:solidFill>
                <a:effectLst/>
                <a:latin typeface="Calibri"/>
                <a:ea typeface="Calibri"/>
                <a:cs typeface="Calibri"/>
                <a:sym typeface="Calibri"/>
              </a:rPr>
              <a:t>, and </a:t>
            </a:r>
            <a:r>
              <a:rPr lang="en-US" sz="1200" b="1" i="0" u="none" strike="noStrike" cap="none">
                <a:solidFill>
                  <a:schemeClr val="dk1"/>
                </a:solidFill>
                <a:effectLst/>
                <a:latin typeface="Calibri"/>
                <a:ea typeface="Calibri"/>
                <a:cs typeface="Calibri"/>
                <a:sym typeface="Calibri"/>
              </a:rPr>
              <a:t>reiterate our call </a:t>
            </a:r>
            <a:r>
              <a:rPr lang="en-US" sz="1200" b="0" i="0" u="none" strike="noStrike" cap="none">
                <a:solidFill>
                  <a:schemeClr val="dk1"/>
                </a:solidFill>
                <a:effectLst/>
                <a:latin typeface="Calibri"/>
                <a:ea typeface="Calibri"/>
                <a:cs typeface="Calibri"/>
                <a:sym typeface="Calibri"/>
              </a:rPr>
              <a:t>for the centrality of local governments in responding to urban displacement, the need for an integrated approach rather than piece-meal and project-based assistance, and the importance of working towards community-based and longer-term solutions for displaced people.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32021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a:extLst>
            <a:ext uri="{FF2B5EF4-FFF2-40B4-BE49-F238E27FC236}">
              <a16:creationId xmlns:a16="http://schemas.microsoft.com/office/drawing/2014/main" id="{57DEB0B3-C92E-B235-26C6-78EFB07C2597}"/>
            </a:ext>
          </a:extLst>
        </p:cNvPr>
        <p:cNvGrpSpPr/>
        <p:nvPr/>
      </p:nvGrpSpPr>
      <p:grpSpPr>
        <a:xfrm>
          <a:off x="0" y="0"/>
          <a:ext cx="0" cy="0"/>
          <a:chOff x="0" y="0"/>
          <a:chExt cx="0" cy="0"/>
        </a:xfrm>
      </p:grpSpPr>
      <p:sp>
        <p:nvSpPr>
          <p:cNvPr id="61" name="Google Shape;61;p4:notes">
            <a:extLst>
              <a:ext uri="{FF2B5EF4-FFF2-40B4-BE49-F238E27FC236}">
                <a16:creationId xmlns:a16="http://schemas.microsoft.com/office/drawing/2014/main" id="{41EFE3B9-BF6E-D80D-A8CE-2D37AB782F11}"/>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latin typeface="Calibri Light" panose="020F0302020204030204" pitchFamily="34" charset="0"/>
            </a:endParaRPr>
          </a:p>
        </p:txBody>
      </p:sp>
      <p:sp>
        <p:nvSpPr>
          <p:cNvPr id="62" name="Google Shape;62;p4:notes">
            <a:extLst>
              <a:ext uri="{FF2B5EF4-FFF2-40B4-BE49-F238E27FC236}">
                <a16:creationId xmlns:a16="http://schemas.microsoft.com/office/drawing/2014/main" id="{6C1BFFD0-B147-215D-317E-E2C8DD4653B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09899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latin typeface="Calibri Light" panose="020F0302020204030204" pitchFamily="34" charset="0"/>
            </a:endParaRPr>
          </a:p>
        </p:txBody>
      </p:sp>
      <p:sp>
        <p:nvSpPr>
          <p:cNvPr id="62" name="Google Shape;6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225525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27675bd137e_0_1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27675bd137e_0_17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latin typeface="Calibri Light" panose="020F0302020204030204" pitchFamily="34" charset="0"/>
            </a:endParaRPr>
          </a:p>
        </p:txBody>
      </p:sp>
      <p:sp>
        <p:nvSpPr>
          <p:cNvPr id="175" name="Google Shape;175;g27675bd137e_0_17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DE"/>
              <a:t>4</a:t>
            </a:fld>
            <a:endParaRPr/>
          </a:p>
        </p:txBody>
      </p:sp>
    </p:spTree>
    <p:extLst>
      <p:ext uri="{BB962C8B-B14F-4D97-AF65-F5344CB8AC3E}">
        <p14:creationId xmlns:p14="http://schemas.microsoft.com/office/powerpoint/2010/main" val="3254033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0">
              <a:buFont typeface="Arial" panose="020B0604020202020204" pitchFamily="34" charset="0"/>
              <a:buNone/>
            </a:pPr>
            <a:r>
              <a:rPr lang="en-GB" noProof="0">
                <a:latin typeface="Calibri Light" panose="020F0302020204030204" pitchFamily="34" charset="0"/>
              </a:rPr>
              <a:t>Small changes!</a:t>
            </a:r>
          </a:p>
          <a:p>
            <a:pPr marL="228600" indent="0">
              <a:buFont typeface="Arial" panose="020B0604020202020204" pitchFamily="34" charset="0"/>
              <a:buNone/>
            </a:pPr>
            <a:endParaRPr lang="en-GB" noProof="0">
              <a:latin typeface="Calibri Light" panose="020F0302020204030204" pitchFamily="34" charset="0"/>
            </a:endParaRPr>
          </a:p>
          <a:p>
            <a:pPr>
              <a:buFont typeface="Arial" panose="020B0604020202020204" pitchFamily="34" charset="0"/>
              <a:buChar char="•"/>
            </a:pPr>
            <a:r>
              <a:rPr lang="en-GB" noProof="0">
                <a:latin typeface="Calibri Light" panose="020F0302020204030204" pitchFamily="34" charset="0"/>
              </a:rPr>
              <a:t>From a broad IDP solutions focus to a more ‘modest’ formulation pointing towards JIPS’ core competency.</a:t>
            </a:r>
          </a:p>
          <a:p>
            <a:pPr>
              <a:buFont typeface="Arial" panose="020B0604020202020204" pitchFamily="34" charset="0"/>
              <a:buChar char="•"/>
            </a:pPr>
            <a:r>
              <a:rPr lang="en-GB" noProof="0">
                <a:latin typeface="Calibri Light" panose="020F0302020204030204" pitchFamily="34" charset="0"/>
              </a:rPr>
              <a:t>SOLUTIONS and SAINABLE DEVELOPMENT – keywords to indicate direction and emphasis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de-DE" sz="1200" u="none" strike="noStrike" cap="none" smtClean="0">
                <a:solidFill>
                  <a:schemeClr val="dk1"/>
                </a:solidFill>
                <a:ea typeface="Calibri"/>
                <a:cs typeface="Calibri"/>
                <a:sym typeface="Calibri"/>
              </a:rPr>
              <a:t>6</a:t>
            </a:fld>
            <a:endParaRPr lang="de-DE" sz="120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29461727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6F4669-A0FF-F2EC-0A06-9ACBEA1282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2CE0C4-3D19-F573-123B-29C28F1B38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E13BBC-3C0E-C43F-921C-D1E74CA5C475}"/>
              </a:ext>
            </a:extLst>
          </p:cNvPr>
          <p:cNvSpPr>
            <a:spLocks noGrp="1"/>
          </p:cNvSpPr>
          <p:nvPr>
            <p:ph type="body" idx="1"/>
          </p:nvPr>
        </p:nvSpPr>
        <p:spPr/>
        <p:txBody>
          <a:bodyPr/>
          <a:lstStyle/>
          <a:p>
            <a:pPr marL="400050" indent="-171450">
              <a:buFont typeface="Arial" panose="020B0604020202020204" pitchFamily="34" charset="0"/>
              <a:buChar char="•"/>
            </a:pPr>
            <a:r>
              <a:rPr lang="en-GB" noProof="0">
                <a:latin typeface="Calibri Light" panose="020F0302020204030204" pitchFamily="34" charset="0"/>
              </a:rPr>
              <a:t>Simpler</a:t>
            </a:r>
          </a:p>
          <a:p>
            <a:pPr marL="400050" indent="-171450">
              <a:buFont typeface="Arial" panose="020B0604020202020204" pitchFamily="34" charset="0"/>
              <a:buChar char="•"/>
            </a:pPr>
            <a:r>
              <a:rPr lang="en-GB" noProof="0">
                <a:latin typeface="Calibri Light" panose="020F0302020204030204" pitchFamily="34" charset="0"/>
              </a:rPr>
              <a:t>Fewer 	objectives</a:t>
            </a:r>
          </a:p>
          <a:p>
            <a:pPr marL="400050" indent="-171450">
              <a:buFont typeface="Arial" panose="020B0604020202020204" pitchFamily="34" charset="0"/>
              <a:buChar char="•"/>
            </a:pPr>
            <a:r>
              <a:rPr lang="en-GB" noProof="0">
                <a:latin typeface="Calibri Light" panose="020F0302020204030204" pitchFamily="34" charset="0"/>
              </a:rPr>
              <a:t>Distinct but mutually reinforcing (vs. previous strategy which had overlapping objectives)</a:t>
            </a:r>
          </a:p>
          <a:p>
            <a:pPr marL="400050" indent="-171450">
              <a:buFont typeface="Arial" panose="020B0604020202020204" pitchFamily="34" charset="0"/>
              <a:buChar char="•"/>
            </a:pPr>
            <a:r>
              <a:rPr lang="en-GB" noProof="0">
                <a:latin typeface="Calibri Light" panose="020F0302020204030204" pitchFamily="34" charset="0"/>
              </a:rPr>
              <a:t>Try to focus on duality of </a:t>
            </a:r>
          </a:p>
          <a:p>
            <a:pPr marL="857250" lvl="1" indent="-171450">
              <a:buFont typeface="Arial" panose="020B0604020202020204" pitchFamily="34" charset="0"/>
              <a:buChar char="•"/>
            </a:pPr>
            <a:r>
              <a:rPr lang="en-GB" noProof="0" err="1">
                <a:latin typeface="Calibri Light" panose="020F0302020204030204" pitchFamily="34" charset="0"/>
              </a:rPr>
              <a:t>i</a:t>
            </a:r>
            <a:r>
              <a:rPr lang="en-GB" noProof="0">
                <a:latin typeface="Calibri Light" panose="020F0302020204030204" pitchFamily="34" charset="0"/>
              </a:rPr>
              <a:t>) individual/ stand-alone data chain with focus on analysis (rather than production) and </a:t>
            </a:r>
          </a:p>
          <a:p>
            <a:pPr marL="857250" lvl="1" indent="-171450">
              <a:buFont typeface="Arial" panose="020B0604020202020204" pitchFamily="34" charset="0"/>
              <a:buChar char="•"/>
            </a:pPr>
            <a:r>
              <a:rPr lang="en-GB" noProof="0">
                <a:latin typeface="Calibri Light" panose="020F0302020204030204" pitchFamily="34" charset="0"/>
              </a:rPr>
              <a:t>ii) ecosystem / Institutions</a:t>
            </a:r>
          </a:p>
        </p:txBody>
      </p:sp>
      <p:sp>
        <p:nvSpPr>
          <p:cNvPr id="4" name="Slide Number Placeholder 3">
            <a:extLst>
              <a:ext uri="{FF2B5EF4-FFF2-40B4-BE49-F238E27FC236}">
                <a16:creationId xmlns:a16="http://schemas.microsoft.com/office/drawing/2014/main" id="{669BC476-D18B-58DD-539D-A7E13D7FF394}"/>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de-DE" sz="1200" u="none" strike="noStrike" cap="none" smtClean="0">
                <a:solidFill>
                  <a:schemeClr val="dk1"/>
                </a:solidFill>
                <a:ea typeface="Calibri"/>
                <a:cs typeface="Calibri"/>
                <a:sym typeface="Calibri"/>
              </a:rPr>
              <a:t>7</a:t>
            </a:fld>
            <a:endParaRPr lang="de-DE" sz="1200" u="none" strike="noStrike" cap="none">
              <a:solidFill>
                <a:schemeClr val="dk1"/>
              </a:solidFill>
              <a:ea typeface="Calibri"/>
              <a:cs typeface="Calibri"/>
              <a:sym typeface="Calibri"/>
            </a:endParaRPr>
          </a:p>
        </p:txBody>
      </p:sp>
    </p:spTree>
    <p:extLst>
      <p:ext uri="{BB962C8B-B14F-4D97-AF65-F5344CB8AC3E}">
        <p14:creationId xmlns:p14="http://schemas.microsoft.com/office/powerpoint/2010/main" val="14054826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27675bd137e_0_1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27675bd137e_0_17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latin typeface="Calibri Light" panose="020F0302020204030204" pitchFamily="34" charset="0"/>
            </a:endParaRPr>
          </a:p>
        </p:txBody>
      </p:sp>
      <p:sp>
        <p:nvSpPr>
          <p:cNvPr id="175" name="Google Shape;175;g27675bd137e_0_17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de-DE"/>
              <a:t>8</a:t>
            </a:fld>
            <a:endParaRPr/>
          </a:p>
        </p:txBody>
      </p:sp>
    </p:spTree>
    <p:extLst>
      <p:ext uri="{BB962C8B-B14F-4D97-AF65-F5344CB8AC3E}">
        <p14:creationId xmlns:p14="http://schemas.microsoft.com/office/powerpoint/2010/main" val="32873192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a:extLst>
            <a:ext uri="{FF2B5EF4-FFF2-40B4-BE49-F238E27FC236}">
              <a16:creationId xmlns:a16="http://schemas.microsoft.com/office/drawing/2014/main" id="{8EF70FA1-6BE9-BE64-B9E3-6213C36EACF9}"/>
            </a:ext>
          </a:extLst>
        </p:cNvPr>
        <p:cNvGrpSpPr/>
        <p:nvPr/>
      </p:nvGrpSpPr>
      <p:grpSpPr>
        <a:xfrm>
          <a:off x="0" y="0"/>
          <a:ext cx="0" cy="0"/>
          <a:chOff x="0" y="0"/>
          <a:chExt cx="0" cy="0"/>
        </a:xfrm>
      </p:grpSpPr>
      <p:sp>
        <p:nvSpPr>
          <p:cNvPr id="61" name="Google Shape;61;p4:notes">
            <a:extLst>
              <a:ext uri="{FF2B5EF4-FFF2-40B4-BE49-F238E27FC236}">
                <a16:creationId xmlns:a16="http://schemas.microsoft.com/office/drawing/2014/main" id="{D3604836-2A25-9F5F-18C5-A655C161B256}"/>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latin typeface="Calibri Light" panose="020F0302020204030204" pitchFamily="34" charset="0"/>
            </a:endParaRPr>
          </a:p>
        </p:txBody>
      </p:sp>
      <p:sp>
        <p:nvSpPr>
          <p:cNvPr id="62" name="Google Shape;62;p4:notes">
            <a:extLst>
              <a:ext uri="{FF2B5EF4-FFF2-40B4-BE49-F238E27FC236}">
                <a16:creationId xmlns:a16="http://schemas.microsoft.com/office/drawing/2014/main" id="{4B50883D-9A72-46AD-15F1-C5AF14DF01F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460988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 name="Google Shape;248;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9" name="Google Shape;249;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11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321664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GB" smtClean="0"/>
              <a:t>14/03/2024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10"/>
          </p:nvPr>
        </p:nvSpPr>
        <p:spPr/>
        <p:txBody>
          <a:bodyPr/>
          <a:lstStyle/>
          <a:p>
            <a:fld id="{846CE7D5-CF57-46EF-B807-FDD0502418D4}" type="datetimeFigureOut">
              <a:rPr lang="en-GB" smtClean="0"/>
              <a:t>14/03/2024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10"/>
          </p:nvPr>
        </p:nvSpPr>
        <p:spPr/>
        <p:txBody>
          <a:bodyPr/>
          <a:lstStyle/>
          <a:p>
            <a:fld id="{846CE7D5-CF57-46EF-B807-FDD0502418D4}" type="datetimeFigureOut">
              <a:rPr lang="en-GB" smtClean="0"/>
              <a:t>14/03/2024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preserve="1" userDrawn="1">
  <p:cSld name="1_Section Header">
    <p:bg>
      <p:bgPr>
        <a:solidFill>
          <a:schemeClr val="bg1"/>
        </a:solidFill>
        <a:effectLst/>
      </p:bgPr>
    </p:bg>
    <p:spTree>
      <p:nvGrpSpPr>
        <p:cNvPr id="1" name="Shape 20"/>
        <p:cNvGrpSpPr/>
        <p:nvPr/>
      </p:nvGrpSpPr>
      <p:grpSpPr>
        <a:xfrm>
          <a:off x="0" y="0"/>
          <a:ext cx="0" cy="0"/>
          <a:chOff x="0" y="0"/>
          <a:chExt cx="0" cy="0"/>
        </a:xfrm>
      </p:grpSpPr>
      <p:pic>
        <p:nvPicPr>
          <p:cNvPr id="22" name="Google Shape;22;p30"/>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9962550" y="-3"/>
            <a:ext cx="2229448" cy="645875"/>
          </a:xfrm>
          <a:prstGeom prst="rect">
            <a:avLst/>
          </a:prstGeom>
          <a:noFill/>
          <a:ln>
            <a:noFill/>
          </a:ln>
        </p:spPr>
      </p:pic>
      <p:sp>
        <p:nvSpPr>
          <p:cNvPr id="2" name="Rectangle 1">
            <a:extLst>
              <a:ext uri="{FF2B5EF4-FFF2-40B4-BE49-F238E27FC236}">
                <a16:creationId xmlns:a16="http://schemas.microsoft.com/office/drawing/2014/main" id="{75203C02-C4CF-69BB-8AB8-86EC45FDECBB}"/>
              </a:ext>
            </a:extLst>
          </p:cNvPr>
          <p:cNvSpPr/>
          <p:nvPr userDrawn="1"/>
        </p:nvSpPr>
        <p:spPr>
          <a:xfrm>
            <a:off x="1138825" y="981175"/>
            <a:ext cx="10515600" cy="5429251"/>
          </a:xfrm>
          <a:prstGeom prst="rect">
            <a:avLst/>
          </a:prstGeom>
          <a:gradFill>
            <a:gsLst>
              <a:gs pos="0">
                <a:srgbClr val="505BA1"/>
              </a:gs>
              <a:gs pos="100000">
                <a:srgbClr val="852B57"/>
              </a:gs>
            </a:gsLst>
            <a:lin ang="2700006"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Google Shape;21;p30">
            <a:extLst>
              <a:ext uri="{FF2B5EF4-FFF2-40B4-BE49-F238E27FC236}">
                <a16:creationId xmlns:a16="http://schemas.microsoft.com/office/drawing/2014/main" id="{B8AAC9BF-809F-E3A8-78B8-B1254B0893DF}"/>
              </a:ext>
            </a:extLst>
          </p:cNvPr>
          <p:cNvSpPr txBox="1">
            <a:spLocks noGrp="1"/>
          </p:cNvSpPr>
          <p:nvPr>
            <p:ph type="title"/>
          </p:nvPr>
        </p:nvSpPr>
        <p:spPr>
          <a:xfrm>
            <a:off x="1341120" y="4831925"/>
            <a:ext cx="10012680" cy="10449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lt1"/>
              </a:buClr>
              <a:buSzPts val="3600"/>
              <a:buFont typeface="Overpass SemiBold"/>
              <a:buNone/>
              <a:defRPr sz="3600" b="0" i="0" u="none" strike="noStrike" cap="none">
                <a:solidFill>
                  <a:schemeClr val="lt1"/>
                </a:solidFill>
                <a:latin typeface="Calibri Light" panose="020F0302020204030204" pitchFamily="34" charset="0"/>
                <a:ea typeface="Calibri Light" panose="020F0302020204030204" pitchFamily="34" charset="0"/>
                <a:cs typeface="Calibri Light" panose="020F0302020204030204" pitchFamily="34" charset="0"/>
                <a:sym typeface="Overpass SemiBold"/>
              </a:defRPr>
            </a:lvl1pPr>
            <a:lvl2pPr marR="0" lvl="1" algn="l" rtl="0">
              <a:lnSpc>
                <a:spcPct val="100000"/>
              </a:lnSpc>
              <a:spcBef>
                <a:spcPts val="0"/>
              </a:spcBef>
              <a:spcAft>
                <a:spcPts val="0"/>
              </a:spcAft>
              <a:buClr>
                <a:schemeClr val="lt1"/>
              </a:buClr>
              <a:buSzPts val="1400"/>
              <a:buFont typeface="Overpass SemiBold"/>
              <a:buNone/>
              <a:defRPr sz="1800" i="0" u="none" strike="noStrike" cap="none">
                <a:solidFill>
                  <a:schemeClr val="lt1"/>
                </a:solidFill>
                <a:latin typeface="Overpass SemiBold"/>
                <a:ea typeface="Overpass SemiBold"/>
                <a:cs typeface="Overpass SemiBold"/>
                <a:sym typeface="Overpass SemiBold"/>
              </a:defRPr>
            </a:lvl2pPr>
            <a:lvl3pPr marR="0" lvl="2" algn="l" rtl="0">
              <a:lnSpc>
                <a:spcPct val="100000"/>
              </a:lnSpc>
              <a:spcBef>
                <a:spcPts val="0"/>
              </a:spcBef>
              <a:spcAft>
                <a:spcPts val="0"/>
              </a:spcAft>
              <a:buClr>
                <a:schemeClr val="lt1"/>
              </a:buClr>
              <a:buSzPts val="1400"/>
              <a:buFont typeface="Overpass SemiBold"/>
              <a:buNone/>
              <a:defRPr sz="1800" i="0" u="none" strike="noStrike" cap="none">
                <a:solidFill>
                  <a:schemeClr val="lt1"/>
                </a:solidFill>
                <a:latin typeface="Overpass SemiBold"/>
                <a:ea typeface="Overpass SemiBold"/>
                <a:cs typeface="Overpass SemiBold"/>
                <a:sym typeface="Overpass SemiBold"/>
              </a:defRPr>
            </a:lvl3pPr>
            <a:lvl4pPr marR="0" lvl="3" algn="l" rtl="0">
              <a:lnSpc>
                <a:spcPct val="100000"/>
              </a:lnSpc>
              <a:spcBef>
                <a:spcPts val="0"/>
              </a:spcBef>
              <a:spcAft>
                <a:spcPts val="0"/>
              </a:spcAft>
              <a:buClr>
                <a:schemeClr val="lt1"/>
              </a:buClr>
              <a:buSzPts val="1400"/>
              <a:buFont typeface="Overpass SemiBold"/>
              <a:buNone/>
              <a:defRPr sz="1800" i="0" u="none" strike="noStrike" cap="none">
                <a:solidFill>
                  <a:schemeClr val="lt1"/>
                </a:solidFill>
                <a:latin typeface="Overpass SemiBold"/>
                <a:ea typeface="Overpass SemiBold"/>
                <a:cs typeface="Overpass SemiBold"/>
                <a:sym typeface="Overpass SemiBold"/>
              </a:defRPr>
            </a:lvl4pPr>
            <a:lvl5pPr marR="0" lvl="4" algn="l" rtl="0">
              <a:lnSpc>
                <a:spcPct val="100000"/>
              </a:lnSpc>
              <a:spcBef>
                <a:spcPts val="0"/>
              </a:spcBef>
              <a:spcAft>
                <a:spcPts val="0"/>
              </a:spcAft>
              <a:buClr>
                <a:schemeClr val="lt1"/>
              </a:buClr>
              <a:buSzPts val="1400"/>
              <a:buFont typeface="Overpass SemiBold"/>
              <a:buNone/>
              <a:defRPr sz="1800" i="0" u="none" strike="noStrike" cap="none">
                <a:solidFill>
                  <a:schemeClr val="lt1"/>
                </a:solidFill>
                <a:latin typeface="Overpass SemiBold"/>
                <a:ea typeface="Overpass SemiBold"/>
                <a:cs typeface="Overpass SemiBold"/>
                <a:sym typeface="Overpass SemiBold"/>
              </a:defRPr>
            </a:lvl5pPr>
            <a:lvl6pPr marR="0" lvl="5" algn="l" rtl="0">
              <a:lnSpc>
                <a:spcPct val="100000"/>
              </a:lnSpc>
              <a:spcBef>
                <a:spcPts val="0"/>
              </a:spcBef>
              <a:spcAft>
                <a:spcPts val="0"/>
              </a:spcAft>
              <a:buClr>
                <a:schemeClr val="lt1"/>
              </a:buClr>
              <a:buSzPts val="1400"/>
              <a:buFont typeface="Overpass SemiBold"/>
              <a:buNone/>
              <a:defRPr sz="1800" i="0" u="none" strike="noStrike" cap="none">
                <a:solidFill>
                  <a:schemeClr val="lt1"/>
                </a:solidFill>
                <a:latin typeface="Overpass SemiBold"/>
                <a:ea typeface="Overpass SemiBold"/>
                <a:cs typeface="Overpass SemiBold"/>
                <a:sym typeface="Overpass SemiBold"/>
              </a:defRPr>
            </a:lvl6pPr>
            <a:lvl7pPr marR="0" lvl="6" algn="l" rtl="0">
              <a:lnSpc>
                <a:spcPct val="100000"/>
              </a:lnSpc>
              <a:spcBef>
                <a:spcPts val="0"/>
              </a:spcBef>
              <a:spcAft>
                <a:spcPts val="0"/>
              </a:spcAft>
              <a:buClr>
                <a:schemeClr val="lt1"/>
              </a:buClr>
              <a:buSzPts val="1400"/>
              <a:buFont typeface="Overpass SemiBold"/>
              <a:buNone/>
              <a:defRPr sz="1800" i="0" u="none" strike="noStrike" cap="none">
                <a:solidFill>
                  <a:schemeClr val="lt1"/>
                </a:solidFill>
                <a:latin typeface="Overpass SemiBold"/>
                <a:ea typeface="Overpass SemiBold"/>
                <a:cs typeface="Overpass SemiBold"/>
                <a:sym typeface="Overpass SemiBold"/>
              </a:defRPr>
            </a:lvl7pPr>
            <a:lvl8pPr marR="0" lvl="7" algn="l" rtl="0">
              <a:lnSpc>
                <a:spcPct val="100000"/>
              </a:lnSpc>
              <a:spcBef>
                <a:spcPts val="0"/>
              </a:spcBef>
              <a:spcAft>
                <a:spcPts val="0"/>
              </a:spcAft>
              <a:buClr>
                <a:schemeClr val="lt1"/>
              </a:buClr>
              <a:buSzPts val="1400"/>
              <a:buFont typeface="Overpass SemiBold"/>
              <a:buNone/>
              <a:defRPr sz="1800" i="0" u="none" strike="noStrike" cap="none">
                <a:solidFill>
                  <a:schemeClr val="lt1"/>
                </a:solidFill>
                <a:latin typeface="Overpass SemiBold"/>
                <a:ea typeface="Overpass SemiBold"/>
                <a:cs typeface="Overpass SemiBold"/>
                <a:sym typeface="Overpass SemiBold"/>
              </a:defRPr>
            </a:lvl8pPr>
            <a:lvl9pPr marR="0" lvl="8" algn="l" rtl="0">
              <a:lnSpc>
                <a:spcPct val="100000"/>
              </a:lnSpc>
              <a:spcBef>
                <a:spcPts val="0"/>
              </a:spcBef>
              <a:spcAft>
                <a:spcPts val="0"/>
              </a:spcAft>
              <a:buClr>
                <a:schemeClr val="lt1"/>
              </a:buClr>
              <a:buSzPts val="1400"/>
              <a:buFont typeface="Overpass SemiBold"/>
              <a:buNone/>
              <a:defRPr sz="1800" i="0" u="none" strike="noStrike" cap="none">
                <a:solidFill>
                  <a:schemeClr val="lt1"/>
                </a:solidFill>
                <a:latin typeface="Overpass SemiBold"/>
                <a:ea typeface="Overpass SemiBold"/>
                <a:cs typeface="Overpass SemiBold"/>
                <a:sym typeface="Overpass SemiBold"/>
              </a:defRPr>
            </a:lvl9pPr>
          </a:lstStyle>
          <a:p>
            <a:endParaRPr lang="en-GB" noProof="0"/>
          </a:p>
        </p:txBody>
      </p:sp>
    </p:spTree>
    <p:extLst>
      <p:ext uri="{BB962C8B-B14F-4D97-AF65-F5344CB8AC3E}">
        <p14:creationId xmlns:p14="http://schemas.microsoft.com/office/powerpoint/2010/main" val="36349552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12"/>
        <p:cNvGrpSpPr/>
        <p:nvPr/>
      </p:nvGrpSpPr>
      <p:grpSpPr>
        <a:xfrm>
          <a:off x="0" y="0"/>
          <a:ext cx="0" cy="0"/>
          <a:chOff x="0" y="0"/>
          <a:chExt cx="0" cy="0"/>
        </a:xfrm>
      </p:grpSpPr>
      <p:pic>
        <p:nvPicPr>
          <p:cNvPr id="13" name="Google Shape;13;p27"/>
          <p:cNvPicPr preferRelativeResize="0"/>
          <p:nvPr/>
        </p:nvPicPr>
        <p:blipFill rotWithShape="1">
          <a:blip r:embed="rId2" cstate="print">
            <a:alphaModFix/>
            <a:extLst>
              <a:ext uri="{28A0092B-C50C-407E-A947-70E740481C1C}">
                <a14:useLocalDpi xmlns:a14="http://schemas.microsoft.com/office/drawing/2010/main"/>
              </a:ext>
            </a:extLst>
          </a:blip>
          <a:srcRect/>
          <a:stretch/>
        </p:blipFill>
        <p:spPr>
          <a:xfrm>
            <a:off x="9962550" y="-3"/>
            <a:ext cx="2229448" cy="645875"/>
          </a:xfrm>
          <a:prstGeom prst="rect">
            <a:avLst/>
          </a:prstGeom>
          <a:noFill/>
          <a:ln>
            <a:noFill/>
          </a:ln>
        </p:spPr>
      </p:pic>
      <p:sp>
        <p:nvSpPr>
          <p:cNvPr id="14" name="Google Shape;14;p27"/>
          <p:cNvSpPr txBox="1">
            <a:spLocks noGrp="1"/>
          </p:cNvSpPr>
          <p:nvPr>
            <p:ph type="title"/>
          </p:nvPr>
        </p:nvSpPr>
        <p:spPr>
          <a:xfrm>
            <a:off x="838200" y="645875"/>
            <a:ext cx="10515600" cy="10449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505BA1"/>
              </a:buClr>
              <a:buSzPts val="3600"/>
              <a:buFont typeface="Overpass ExtraLight"/>
              <a:buNone/>
              <a:defRPr sz="3600" b="0" i="0" u="none" strike="noStrike" cap="none">
                <a:solidFill>
                  <a:srgbClr val="505BA1"/>
                </a:solidFill>
                <a:latin typeface="Calibri Light" panose="020F0302020204030204" pitchFamily="34" charset="0"/>
                <a:ea typeface="Calibri Light" panose="020F0302020204030204" pitchFamily="34" charset="0"/>
                <a:cs typeface="Calibri Light" panose="020F0302020204030204" pitchFamily="34" charset="0"/>
                <a:sym typeface="Overpass ExtraLight"/>
              </a:defRPr>
            </a:lvl1pPr>
            <a:lvl2pPr marR="0" lvl="1" algn="l" rtl="0">
              <a:lnSpc>
                <a:spcPct val="100000"/>
              </a:lnSpc>
              <a:spcBef>
                <a:spcPts val="0"/>
              </a:spcBef>
              <a:spcAft>
                <a:spcPts val="0"/>
              </a:spcAft>
              <a:buClr>
                <a:srgbClr val="000000"/>
              </a:buClr>
              <a:buSzPts val="1400"/>
              <a:buFont typeface="Overpass ExtraLight"/>
              <a:buNone/>
              <a:defRPr sz="1800" i="0" u="none" strike="noStrike" cap="none">
                <a:solidFill>
                  <a:srgbClr val="000000"/>
                </a:solidFill>
                <a:latin typeface="Overpass ExtraLight"/>
                <a:ea typeface="Overpass ExtraLight"/>
                <a:cs typeface="Overpass ExtraLight"/>
                <a:sym typeface="Overpass ExtraLight"/>
              </a:defRPr>
            </a:lvl2pPr>
            <a:lvl3pPr marR="0" lvl="2" algn="l" rtl="0">
              <a:lnSpc>
                <a:spcPct val="100000"/>
              </a:lnSpc>
              <a:spcBef>
                <a:spcPts val="0"/>
              </a:spcBef>
              <a:spcAft>
                <a:spcPts val="0"/>
              </a:spcAft>
              <a:buClr>
                <a:srgbClr val="000000"/>
              </a:buClr>
              <a:buSzPts val="1400"/>
              <a:buFont typeface="Overpass ExtraLight"/>
              <a:buNone/>
              <a:defRPr sz="1800" i="0" u="none" strike="noStrike" cap="none">
                <a:solidFill>
                  <a:srgbClr val="000000"/>
                </a:solidFill>
                <a:latin typeface="Overpass ExtraLight"/>
                <a:ea typeface="Overpass ExtraLight"/>
                <a:cs typeface="Overpass ExtraLight"/>
                <a:sym typeface="Overpass ExtraLight"/>
              </a:defRPr>
            </a:lvl3pPr>
            <a:lvl4pPr marR="0" lvl="3" algn="l" rtl="0">
              <a:lnSpc>
                <a:spcPct val="100000"/>
              </a:lnSpc>
              <a:spcBef>
                <a:spcPts val="0"/>
              </a:spcBef>
              <a:spcAft>
                <a:spcPts val="0"/>
              </a:spcAft>
              <a:buClr>
                <a:srgbClr val="000000"/>
              </a:buClr>
              <a:buSzPts val="1400"/>
              <a:buFont typeface="Overpass ExtraLight"/>
              <a:buNone/>
              <a:defRPr sz="1800" i="0" u="none" strike="noStrike" cap="none">
                <a:solidFill>
                  <a:srgbClr val="000000"/>
                </a:solidFill>
                <a:latin typeface="Overpass ExtraLight"/>
                <a:ea typeface="Overpass ExtraLight"/>
                <a:cs typeface="Overpass ExtraLight"/>
                <a:sym typeface="Overpass ExtraLight"/>
              </a:defRPr>
            </a:lvl4pPr>
            <a:lvl5pPr marR="0" lvl="4" algn="l" rtl="0">
              <a:lnSpc>
                <a:spcPct val="100000"/>
              </a:lnSpc>
              <a:spcBef>
                <a:spcPts val="0"/>
              </a:spcBef>
              <a:spcAft>
                <a:spcPts val="0"/>
              </a:spcAft>
              <a:buClr>
                <a:srgbClr val="000000"/>
              </a:buClr>
              <a:buSzPts val="1400"/>
              <a:buFont typeface="Overpass ExtraLight"/>
              <a:buNone/>
              <a:defRPr sz="1800" i="0" u="none" strike="noStrike" cap="none">
                <a:solidFill>
                  <a:srgbClr val="000000"/>
                </a:solidFill>
                <a:latin typeface="Overpass ExtraLight"/>
                <a:ea typeface="Overpass ExtraLight"/>
                <a:cs typeface="Overpass ExtraLight"/>
                <a:sym typeface="Overpass ExtraLight"/>
              </a:defRPr>
            </a:lvl5pPr>
            <a:lvl6pPr marR="0" lvl="5" algn="l" rtl="0">
              <a:lnSpc>
                <a:spcPct val="100000"/>
              </a:lnSpc>
              <a:spcBef>
                <a:spcPts val="0"/>
              </a:spcBef>
              <a:spcAft>
                <a:spcPts val="0"/>
              </a:spcAft>
              <a:buClr>
                <a:srgbClr val="000000"/>
              </a:buClr>
              <a:buSzPts val="1400"/>
              <a:buFont typeface="Overpass ExtraLight"/>
              <a:buNone/>
              <a:defRPr sz="1800" i="0" u="none" strike="noStrike" cap="none">
                <a:solidFill>
                  <a:srgbClr val="000000"/>
                </a:solidFill>
                <a:latin typeface="Overpass ExtraLight"/>
                <a:ea typeface="Overpass ExtraLight"/>
                <a:cs typeface="Overpass ExtraLight"/>
                <a:sym typeface="Overpass ExtraLight"/>
              </a:defRPr>
            </a:lvl6pPr>
            <a:lvl7pPr marR="0" lvl="6" algn="l" rtl="0">
              <a:lnSpc>
                <a:spcPct val="100000"/>
              </a:lnSpc>
              <a:spcBef>
                <a:spcPts val="0"/>
              </a:spcBef>
              <a:spcAft>
                <a:spcPts val="0"/>
              </a:spcAft>
              <a:buClr>
                <a:srgbClr val="000000"/>
              </a:buClr>
              <a:buSzPts val="1400"/>
              <a:buFont typeface="Overpass ExtraLight"/>
              <a:buNone/>
              <a:defRPr sz="1800" i="0" u="none" strike="noStrike" cap="none">
                <a:solidFill>
                  <a:srgbClr val="000000"/>
                </a:solidFill>
                <a:latin typeface="Overpass ExtraLight"/>
                <a:ea typeface="Overpass ExtraLight"/>
                <a:cs typeface="Overpass ExtraLight"/>
                <a:sym typeface="Overpass ExtraLight"/>
              </a:defRPr>
            </a:lvl7pPr>
            <a:lvl8pPr marR="0" lvl="7" algn="l" rtl="0">
              <a:lnSpc>
                <a:spcPct val="100000"/>
              </a:lnSpc>
              <a:spcBef>
                <a:spcPts val="0"/>
              </a:spcBef>
              <a:spcAft>
                <a:spcPts val="0"/>
              </a:spcAft>
              <a:buClr>
                <a:srgbClr val="000000"/>
              </a:buClr>
              <a:buSzPts val="1400"/>
              <a:buFont typeface="Overpass ExtraLight"/>
              <a:buNone/>
              <a:defRPr sz="1800" i="0" u="none" strike="noStrike" cap="none">
                <a:solidFill>
                  <a:srgbClr val="000000"/>
                </a:solidFill>
                <a:latin typeface="Overpass ExtraLight"/>
                <a:ea typeface="Overpass ExtraLight"/>
                <a:cs typeface="Overpass ExtraLight"/>
                <a:sym typeface="Overpass ExtraLight"/>
              </a:defRPr>
            </a:lvl8pPr>
            <a:lvl9pPr marR="0" lvl="8" algn="l" rtl="0">
              <a:lnSpc>
                <a:spcPct val="100000"/>
              </a:lnSpc>
              <a:spcBef>
                <a:spcPts val="0"/>
              </a:spcBef>
              <a:spcAft>
                <a:spcPts val="0"/>
              </a:spcAft>
              <a:buClr>
                <a:srgbClr val="000000"/>
              </a:buClr>
              <a:buSzPts val="1400"/>
              <a:buFont typeface="Overpass ExtraLight"/>
              <a:buNone/>
              <a:defRPr sz="1800" i="0" u="none" strike="noStrike" cap="none">
                <a:solidFill>
                  <a:srgbClr val="000000"/>
                </a:solidFill>
                <a:latin typeface="Overpass ExtraLight"/>
                <a:ea typeface="Overpass ExtraLight"/>
                <a:cs typeface="Overpass ExtraLight"/>
                <a:sym typeface="Overpass ExtraLight"/>
              </a:defRPr>
            </a:lvl9pPr>
          </a:lstStyle>
          <a:p>
            <a:endParaRPr lang="en-GB" noProof="0"/>
          </a:p>
        </p:txBody>
      </p:sp>
      <p:sp>
        <p:nvSpPr>
          <p:cNvPr id="15" name="Google Shape;15;p2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15000"/>
              </a:lnSpc>
              <a:spcBef>
                <a:spcPts val="1000"/>
              </a:spcBef>
              <a:spcAft>
                <a:spcPts val="0"/>
              </a:spcAft>
              <a:buClr>
                <a:schemeClr val="dk1"/>
              </a:buClr>
              <a:buSzPts val="2800"/>
              <a:buFont typeface="Overpass ExtraLight"/>
              <a:buChar char="•"/>
              <a:defRPr sz="2800" b="0" i="0" u="none" strike="noStrike" cap="none">
                <a:solidFill>
                  <a:schemeClr val="dk1"/>
                </a:solidFill>
                <a:latin typeface="Calibri Light" panose="020F0302020204030204" pitchFamily="34" charset="0"/>
                <a:ea typeface="Calibri Light" panose="020F0302020204030204" pitchFamily="34" charset="0"/>
                <a:cs typeface="Calibri Light" panose="020F0302020204030204" pitchFamily="34" charset="0"/>
                <a:sym typeface="Overpass ExtraLight"/>
              </a:defRPr>
            </a:lvl1pPr>
            <a:lvl2pPr marL="914400" marR="0" lvl="1" indent="-381000" algn="l" rtl="0">
              <a:lnSpc>
                <a:spcPct val="115000"/>
              </a:lnSpc>
              <a:spcBef>
                <a:spcPts val="500"/>
              </a:spcBef>
              <a:spcAft>
                <a:spcPts val="0"/>
              </a:spcAft>
              <a:buClr>
                <a:schemeClr val="dk1"/>
              </a:buClr>
              <a:buSzPts val="2400"/>
              <a:buFont typeface="Overpass ExtraLight"/>
              <a:buChar char="•"/>
              <a:defRPr sz="2400" i="0" u="none" strike="noStrike" cap="none">
                <a:solidFill>
                  <a:schemeClr val="dk1"/>
                </a:solidFill>
                <a:latin typeface="Overpass ExtraLight"/>
                <a:ea typeface="Overpass ExtraLight"/>
                <a:cs typeface="Overpass ExtraLight"/>
                <a:sym typeface="Overpass ExtraLight"/>
              </a:defRPr>
            </a:lvl2pPr>
            <a:lvl3pPr marL="1371600" marR="0" lvl="2" indent="-355600" algn="l" rtl="0">
              <a:lnSpc>
                <a:spcPct val="115000"/>
              </a:lnSpc>
              <a:spcBef>
                <a:spcPts val="500"/>
              </a:spcBef>
              <a:spcAft>
                <a:spcPts val="0"/>
              </a:spcAft>
              <a:buClr>
                <a:schemeClr val="dk1"/>
              </a:buClr>
              <a:buSzPts val="2000"/>
              <a:buFont typeface="Overpass ExtraLight"/>
              <a:buChar char="•"/>
              <a:defRPr sz="2000" i="0" u="none" strike="noStrike" cap="none">
                <a:solidFill>
                  <a:schemeClr val="dk1"/>
                </a:solidFill>
                <a:latin typeface="Overpass ExtraLight"/>
                <a:ea typeface="Overpass ExtraLight"/>
                <a:cs typeface="Overpass ExtraLight"/>
                <a:sym typeface="Overpass ExtraLight"/>
              </a:defRPr>
            </a:lvl3pPr>
            <a:lvl4pPr marL="1828800" marR="0" lvl="3" indent="-342900" algn="l" rtl="0">
              <a:lnSpc>
                <a:spcPct val="115000"/>
              </a:lnSpc>
              <a:spcBef>
                <a:spcPts val="500"/>
              </a:spcBef>
              <a:spcAft>
                <a:spcPts val="0"/>
              </a:spcAft>
              <a:buClr>
                <a:schemeClr val="dk1"/>
              </a:buClr>
              <a:buSzPts val="1800"/>
              <a:buFont typeface="Overpass ExtraLight"/>
              <a:buChar char="•"/>
              <a:defRPr sz="1800" i="0" u="none" strike="noStrike" cap="none">
                <a:solidFill>
                  <a:schemeClr val="dk1"/>
                </a:solidFill>
                <a:latin typeface="Overpass ExtraLight"/>
                <a:ea typeface="Overpass ExtraLight"/>
                <a:cs typeface="Overpass ExtraLight"/>
                <a:sym typeface="Overpass ExtraLight"/>
              </a:defRPr>
            </a:lvl4pPr>
            <a:lvl5pPr marL="2286000" marR="0" lvl="4" indent="-342900" algn="l" rtl="0">
              <a:lnSpc>
                <a:spcPct val="115000"/>
              </a:lnSpc>
              <a:spcBef>
                <a:spcPts val="500"/>
              </a:spcBef>
              <a:spcAft>
                <a:spcPts val="0"/>
              </a:spcAft>
              <a:buClr>
                <a:schemeClr val="dk1"/>
              </a:buClr>
              <a:buSzPts val="1800"/>
              <a:buFont typeface="Overpass ExtraLight"/>
              <a:buChar char="•"/>
              <a:defRPr sz="1800" i="0" u="none" strike="noStrike" cap="none">
                <a:solidFill>
                  <a:schemeClr val="dk1"/>
                </a:solidFill>
                <a:latin typeface="Overpass ExtraLight"/>
                <a:ea typeface="Overpass ExtraLight"/>
                <a:cs typeface="Overpass ExtraLight"/>
                <a:sym typeface="Overpass ExtraLight"/>
              </a:defRPr>
            </a:lvl5pPr>
            <a:lvl6pPr marL="2743200" marR="0" lvl="5" indent="-342900" algn="l" rtl="0">
              <a:lnSpc>
                <a:spcPct val="115000"/>
              </a:lnSpc>
              <a:spcBef>
                <a:spcPts val="500"/>
              </a:spcBef>
              <a:spcAft>
                <a:spcPts val="0"/>
              </a:spcAft>
              <a:buClr>
                <a:schemeClr val="dk1"/>
              </a:buClr>
              <a:buSzPts val="1800"/>
              <a:buFont typeface="Overpass ExtraLight"/>
              <a:buChar char="•"/>
              <a:defRPr sz="1800" i="0" u="none" strike="noStrike" cap="none">
                <a:solidFill>
                  <a:schemeClr val="dk1"/>
                </a:solidFill>
                <a:latin typeface="Overpass ExtraLight"/>
                <a:ea typeface="Overpass ExtraLight"/>
                <a:cs typeface="Overpass ExtraLight"/>
                <a:sym typeface="Overpass ExtraLight"/>
              </a:defRPr>
            </a:lvl6pPr>
            <a:lvl7pPr marL="3200400" marR="0" lvl="6" indent="-342900" algn="l" rtl="0">
              <a:lnSpc>
                <a:spcPct val="115000"/>
              </a:lnSpc>
              <a:spcBef>
                <a:spcPts val="500"/>
              </a:spcBef>
              <a:spcAft>
                <a:spcPts val="0"/>
              </a:spcAft>
              <a:buClr>
                <a:schemeClr val="dk1"/>
              </a:buClr>
              <a:buSzPts val="1800"/>
              <a:buFont typeface="Overpass ExtraLight"/>
              <a:buChar char="•"/>
              <a:defRPr sz="1800" i="0" u="none" strike="noStrike" cap="none">
                <a:solidFill>
                  <a:schemeClr val="dk1"/>
                </a:solidFill>
                <a:latin typeface="Overpass ExtraLight"/>
                <a:ea typeface="Overpass ExtraLight"/>
                <a:cs typeface="Overpass ExtraLight"/>
                <a:sym typeface="Overpass ExtraLight"/>
              </a:defRPr>
            </a:lvl7pPr>
            <a:lvl8pPr marL="3657600" marR="0" lvl="7" indent="-342900" algn="l" rtl="0">
              <a:lnSpc>
                <a:spcPct val="115000"/>
              </a:lnSpc>
              <a:spcBef>
                <a:spcPts val="500"/>
              </a:spcBef>
              <a:spcAft>
                <a:spcPts val="0"/>
              </a:spcAft>
              <a:buClr>
                <a:schemeClr val="dk1"/>
              </a:buClr>
              <a:buSzPts val="1800"/>
              <a:buFont typeface="Overpass ExtraLight"/>
              <a:buChar char="•"/>
              <a:defRPr sz="1800" i="0" u="none" strike="noStrike" cap="none">
                <a:solidFill>
                  <a:schemeClr val="dk1"/>
                </a:solidFill>
                <a:latin typeface="Overpass ExtraLight"/>
                <a:ea typeface="Overpass ExtraLight"/>
                <a:cs typeface="Overpass ExtraLight"/>
                <a:sym typeface="Overpass ExtraLight"/>
              </a:defRPr>
            </a:lvl8pPr>
            <a:lvl9pPr marL="4114800" marR="0" lvl="8" indent="-342900" algn="l" rtl="0">
              <a:lnSpc>
                <a:spcPct val="115000"/>
              </a:lnSpc>
              <a:spcBef>
                <a:spcPts val="500"/>
              </a:spcBef>
              <a:spcAft>
                <a:spcPts val="0"/>
              </a:spcAft>
              <a:buClr>
                <a:schemeClr val="dk1"/>
              </a:buClr>
              <a:buSzPts val="1800"/>
              <a:buFont typeface="Overpass ExtraLight"/>
              <a:buChar char="•"/>
              <a:defRPr sz="1800" i="0" u="none" strike="noStrike" cap="none">
                <a:solidFill>
                  <a:schemeClr val="dk1"/>
                </a:solidFill>
                <a:latin typeface="Overpass ExtraLight"/>
                <a:ea typeface="Overpass ExtraLight"/>
                <a:cs typeface="Overpass ExtraLight"/>
                <a:sym typeface="Overpass ExtraLight"/>
              </a:defRPr>
            </a:lvl9pPr>
          </a:lstStyle>
          <a:p>
            <a:endParaRPr lang="en-GB" noProof="0"/>
          </a:p>
        </p:txBody>
      </p:sp>
    </p:spTree>
    <p:extLst>
      <p:ext uri="{BB962C8B-B14F-4D97-AF65-F5344CB8AC3E}">
        <p14:creationId xmlns:p14="http://schemas.microsoft.com/office/powerpoint/2010/main" val="31820125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1">
  <p:cSld name="Title and Content 1">
    <p:spTree>
      <p:nvGrpSpPr>
        <p:cNvPr id="1" name="Shape 21"/>
        <p:cNvGrpSpPr/>
        <p:nvPr/>
      </p:nvGrpSpPr>
      <p:grpSpPr>
        <a:xfrm>
          <a:off x="0" y="0"/>
          <a:ext cx="0" cy="0"/>
          <a:chOff x="0" y="0"/>
          <a:chExt cx="0" cy="0"/>
        </a:xfrm>
      </p:grpSpPr>
      <p:sp>
        <p:nvSpPr>
          <p:cNvPr id="22" name="Google Shape;22;p44"/>
          <p:cNvSpPr txBox="1">
            <a:spLocks noGrp="1"/>
          </p:cNvSpPr>
          <p:nvPr>
            <p:ph type="title"/>
          </p:nvPr>
        </p:nvSpPr>
        <p:spPr>
          <a:xfrm>
            <a:off x="838200" y="528412"/>
            <a:ext cx="10515600" cy="2319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505BA1"/>
              </a:buClr>
              <a:buSzPts val="4400"/>
              <a:buFont typeface="Avenir"/>
              <a:buNone/>
              <a:defRPr sz="5867"/>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44"/>
          <p:cNvSpPr txBox="1">
            <a:spLocks noGrp="1"/>
          </p:cNvSpPr>
          <p:nvPr>
            <p:ph type="body" idx="1"/>
          </p:nvPr>
        </p:nvSpPr>
        <p:spPr>
          <a:xfrm>
            <a:off x="1207361" y="2848129"/>
            <a:ext cx="10146300" cy="3328800"/>
          </a:xfrm>
          <a:prstGeom prst="rect">
            <a:avLst/>
          </a:prstGeom>
          <a:noFill/>
          <a:ln>
            <a:noFill/>
          </a:ln>
        </p:spPr>
        <p:txBody>
          <a:bodyPr spcFirstLastPara="1" wrap="square" lIns="91425" tIns="45700" rIns="91425" bIns="45700" anchor="t" anchorCtr="0">
            <a:noAutofit/>
          </a:bodyPr>
          <a:lstStyle>
            <a:lvl1pPr marL="457189" lvl="0" indent="-406390" algn="l">
              <a:lnSpc>
                <a:spcPct val="150000"/>
              </a:lnSpc>
              <a:spcBef>
                <a:spcPts val="0"/>
              </a:spcBef>
              <a:spcAft>
                <a:spcPts val="0"/>
              </a:spcAft>
              <a:buClr>
                <a:schemeClr val="dk1"/>
              </a:buClr>
              <a:buSzPts val="2800"/>
              <a:buChar char="•"/>
              <a:defRPr/>
            </a:lvl1pPr>
            <a:lvl2pPr marL="914377" lvl="1" indent="-380990" algn="l">
              <a:lnSpc>
                <a:spcPct val="150000"/>
              </a:lnSpc>
              <a:spcBef>
                <a:spcPts val="0"/>
              </a:spcBef>
              <a:spcAft>
                <a:spcPts val="0"/>
              </a:spcAft>
              <a:buClr>
                <a:schemeClr val="dk1"/>
              </a:buClr>
              <a:buSzPts val="2400"/>
              <a:buChar char="•"/>
              <a:defRPr/>
            </a:lvl2pPr>
            <a:lvl3pPr marL="1371566" lvl="2" indent="-355591" algn="l">
              <a:lnSpc>
                <a:spcPct val="150000"/>
              </a:lnSpc>
              <a:spcBef>
                <a:spcPts val="0"/>
              </a:spcBef>
              <a:spcAft>
                <a:spcPts val="0"/>
              </a:spcAft>
              <a:buClr>
                <a:schemeClr val="dk1"/>
              </a:buClr>
              <a:buSzPts val="2000"/>
              <a:buChar char="•"/>
              <a:defRPr/>
            </a:lvl3pPr>
            <a:lvl4pPr marL="1828754" lvl="3" indent="-342891" algn="l">
              <a:lnSpc>
                <a:spcPct val="150000"/>
              </a:lnSpc>
              <a:spcBef>
                <a:spcPts val="0"/>
              </a:spcBef>
              <a:spcAft>
                <a:spcPts val="0"/>
              </a:spcAft>
              <a:buClr>
                <a:schemeClr val="dk1"/>
              </a:buClr>
              <a:buSzPts val="1800"/>
              <a:buChar char="•"/>
              <a:defRPr/>
            </a:lvl4pPr>
            <a:lvl5pPr marL="2285943" lvl="4" indent="-342891" algn="l">
              <a:lnSpc>
                <a:spcPct val="150000"/>
              </a:lnSpc>
              <a:spcBef>
                <a:spcPts val="0"/>
              </a:spcBef>
              <a:spcAft>
                <a:spcPts val="0"/>
              </a:spcAft>
              <a:buClr>
                <a:schemeClr val="dk1"/>
              </a:buClr>
              <a:buSzPts val="1800"/>
              <a:buChar char="•"/>
              <a:defRPr/>
            </a:lvl5pPr>
            <a:lvl6pPr marL="2743131" lvl="5" indent="-342891" algn="l">
              <a:lnSpc>
                <a:spcPct val="90000"/>
              </a:lnSpc>
              <a:spcBef>
                <a:spcPts val="667"/>
              </a:spcBef>
              <a:spcAft>
                <a:spcPts val="0"/>
              </a:spcAft>
              <a:buClr>
                <a:schemeClr val="dk1"/>
              </a:buClr>
              <a:buSzPts val="1800"/>
              <a:buChar char="•"/>
              <a:defRPr/>
            </a:lvl6pPr>
            <a:lvl7pPr marL="3200320" lvl="6" indent="-342891" algn="l">
              <a:lnSpc>
                <a:spcPct val="90000"/>
              </a:lnSpc>
              <a:spcBef>
                <a:spcPts val="667"/>
              </a:spcBef>
              <a:spcAft>
                <a:spcPts val="0"/>
              </a:spcAft>
              <a:buClr>
                <a:schemeClr val="dk1"/>
              </a:buClr>
              <a:buSzPts val="1800"/>
              <a:buChar char="•"/>
              <a:defRPr/>
            </a:lvl7pPr>
            <a:lvl8pPr marL="3657509" lvl="7" indent="-342891" algn="l">
              <a:lnSpc>
                <a:spcPct val="90000"/>
              </a:lnSpc>
              <a:spcBef>
                <a:spcPts val="667"/>
              </a:spcBef>
              <a:spcAft>
                <a:spcPts val="0"/>
              </a:spcAft>
              <a:buClr>
                <a:schemeClr val="dk1"/>
              </a:buClr>
              <a:buSzPts val="1800"/>
              <a:buChar char="•"/>
              <a:defRPr/>
            </a:lvl8pPr>
            <a:lvl9pPr marL="4114697" lvl="8" indent="-342891" algn="l">
              <a:lnSpc>
                <a:spcPct val="90000"/>
              </a:lnSpc>
              <a:spcBef>
                <a:spcPts val="667"/>
              </a:spcBef>
              <a:spcAft>
                <a:spcPts val="0"/>
              </a:spcAft>
              <a:buClr>
                <a:schemeClr val="dk1"/>
              </a:buClr>
              <a:buSzPts val="1800"/>
              <a:buChar char="•"/>
              <a:defRPr/>
            </a:lvl9pPr>
          </a:lstStyle>
          <a:p>
            <a:endParaRPr/>
          </a:p>
        </p:txBody>
      </p:sp>
      <p:pic>
        <p:nvPicPr>
          <p:cNvPr id="24" name="Google Shape;24;p44"/>
          <p:cNvPicPr preferRelativeResize="0"/>
          <p:nvPr/>
        </p:nvPicPr>
        <p:blipFill rotWithShape="1">
          <a:blip r:embed="rId2" cstate="print">
            <a:alphaModFix/>
            <a:extLst>
              <a:ext uri="{28A0092B-C50C-407E-A947-70E740481C1C}">
                <a14:useLocalDpi xmlns:a14="http://schemas.microsoft.com/office/drawing/2010/main"/>
              </a:ext>
            </a:extLst>
          </a:blip>
          <a:srcRect/>
          <a:stretch/>
        </p:blipFill>
        <p:spPr>
          <a:xfrm>
            <a:off x="10580577" y="5989450"/>
            <a:ext cx="1359076" cy="868551"/>
          </a:xfrm>
          <a:prstGeom prst="rect">
            <a:avLst/>
          </a:prstGeom>
          <a:noFill/>
          <a:ln>
            <a:noFill/>
          </a:ln>
        </p:spPr>
      </p:pic>
    </p:spTree>
    <p:extLst>
      <p:ext uri="{BB962C8B-B14F-4D97-AF65-F5344CB8AC3E}">
        <p14:creationId xmlns:p14="http://schemas.microsoft.com/office/powerpoint/2010/main" val="13121611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ext - White background">
  <p:cSld name="Text - White background">
    <p:spTree>
      <p:nvGrpSpPr>
        <p:cNvPr id="1" name="Shape 29"/>
        <p:cNvGrpSpPr/>
        <p:nvPr/>
      </p:nvGrpSpPr>
      <p:grpSpPr>
        <a:xfrm>
          <a:off x="0" y="0"/>
          <a:ext cx="0" cy="0"/>
          <a:chOff x="0" y="0"/>
          <a:chExt cx="0" cy="0"/>
        </a:xfrm>
      </p:grpSpPr>
      <p:pic>
        <p:nvPicPr>
          <p:cNvPr id="30" name="Google Shape;30;p48"/>
          <p:cNvPicPr preferRelativeResize="0"/>
          <p:nvPr/>
        </p:nvPicPr>
        <p:blipFill rotWithShape="1">
          <a:blip r:embed="rId2">
            <a:alphaModFix/>
          </a:blip>
          <a:srcRect/>
          <a:stretch/>
        </p:blipFill>
        <p:spPr>
          <a:xfrm>
            <a:off x="10630338" y="6051100"/>
            <a:ext cx="1275935" cy="681067"/>
          </a:xfrm>
          <a:prstGeom prst="rect">
            <a:avLst/>
          </a:prstGeom>
          <a:noFill/>
          <a:ln>
            <a:noFill/>
          </a:ln>
        </p:spPr>
      </p:pic>
    </p:spTree>
    <p:extLst>
      <p:ext uri="{BB962C8B-B14F-4D97-AF65-F5344CB8AC3E}">
        <p14:creationId xmlns:p14="http://schemas.microsoft.com/office/powerpoint/2010/main" val="17186417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_Title and Content" preserve="1" userDrawn="1">
  <p:cSld name="2_Title and Content">
    <p:spTree>
      <p:nvGrpSpPr>
        <p:cNvPr id="1" name="Shape 15"/>
        <p:cNvGrpSpPr/>
        <p:nvPr/>
      </p:nvGrpSpPr>
      <p:grpSpPr>
        <a:xfrm>
          <a:off x="0" y="0"/>
          <a:ext cx="0" cy="0"/>
          <a:chOff x="0" y="0"/>
          <a:chExt cx="0" cy="0"/>
        </a:xfrm>
      </p:grpSpPr>
      <p:pic>
        <p:nvPicPr>
          <p:cNvPr id="16" name="Google Shape;16;p27"/>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9962550" y="-3"/>
            <a:ext cx="2229448" cy="645875"/>
          </a:xfrm>
          <a:prstGeom prst="rect">
            <a:avLst/>
          </a:prstGeom>
          <a:noFill/>
          <a:ln>
            <a:noFill/>
          </a:ln>
        </p:spPr>
      </p:pic>
      <p:sp>
        <p:nvSpPr>
          <p:cNvPr id="17" name="Google Shape;17;p27"/>
          <p:cNvSpPr txBox="1">
            <a:spLocks noGrp="1"/>
          </p:cNvSpPr>
          <p:nvPr>
            <p:ph type="title"/>
          </p:nvPr>
        </p:nvSpPr>
        <p:spPr>
          <a:xfrm>
            <a:off x="838200" y="645875"/>
            <a:ext cx="10515600" cy="1044900"/>
          </a:xfrm>
          <a:prstGeom prst="rect">
            <a:avLst/>
          </a:prstGeom>
          <a:noFill/>
          <a:ln>
            <a:noFill/>
          </a:ln>
        </p:spPr>
        <p:txBody>
          <a:bodyPr spcFirstLastPara="1" wrap="square" lIns="91425" tIns="45700" rIns="91425" bIns="45700" anchor="t" anchorCtr="0">
            <a:noAutofit/>
          </a:bodyPr>
          <a:lstStyle>
            <a:lvl1pPr marR="0" lvl="0" algn="l">
              <a:lnSpc>
                <a:spcPct val="90000"/>
              </a:lnSpc>
              <a:spcBef>
                <a:spcPts val="0"/>
              </a:spcBef>
              <a:spcAft>
                <a:spcPts val="0"/>
              </a:spcAft>
              <a:buClr>
                <a:srgbClr val="505BA1"/>
              </a:buClr>
              <a:buSzPts val="3600"/>
              <a:buFont typeface="Overpass ExtraLight"/>
              <a:buNone/>
              <a:defRPr sz="3600" i="0" u="none" strike="noStrike" cap="none">
                <a:solidFill>
                  <a:srgbClr val="505BA1"/>
                </a:solidFill>
                <a:latin typeface="Overpass ExtraLight"/>
                <a:ea typeface="Overpass ExtraLight"/>
                <a:cs typeface="Overpass ExtraLight"/>
                <a:sym typeface="Overpass ExtraLight"/>
              </a:defRPr>
            </a:lvl1pPr>
            <a:lvl2pPr marR="0" lvl="1" algn="l">
              <a:lnSpc>
                <a:spcPct val="100000"/>
              </a:lnSpc>
              <a:spcBef>
                <a:spcPts val="0"/>
              </a:spcBef>
              <a:spcAft>
                <a:spcPts val="0"/>
              </a:spcAft>
              <a:buClr>
                <a:srgbClr val="000000"/>
              </a:buClr>
              <a:buSzPts val="1400"/>
              <a:buFont typeface="Overpass ExtraLight"/>
              <a:buNone/>
              <a:defRPr sz="1800" i="0" u="none" strike="noStrike" cap="none">
                <a:solidFill>
                  <a:srgbClr val="000000"/>
                </a:solidFill>
                <a:latin typeface="Overpass ExtraLight"/>
                <a:ea typeface="Overpass ExtraLight"/>
                <a:cs typeface="Overpass ExtraLight"/>
                <a:sym typeface="Overpass ExtraLight"/>
              </a:defRPr>
            </a:lvl2pPr>
            <a:lvl3pPr marR="0" lvl="2" algn="l">
              <a:lnSpc>
                <a:spcPct val="100000"/>
              </a:lnSpc>
              <a:spcBef>
                <a:spcPts val="0"/>
              </a:spcBef>
              <a:spcAft>
                <a:spcPts val="0"/>
              </a:spcAft>
              <a:buClr>
                <a:srgbClr val="000000"/>
              </a:buClr>
              <a:buSzPts val="1400"/>
              <a:buFont typeface="Overpass ExtraLight"/>
              <a:buNone/>
              <a:defRPr sz="1800" i="0" u="none" strike="noStrike" cap="none">
                <a:solidFill>
                  <a:srgbClr val="000000"/>
                </a:solidFill>
                <a:latin typeface="Overpass ExtraLight"/>
                <a:ea typeface="Overpass ExtraLight"/>
                <a:cs typeface="Overpass ExtraLight"/>
                <a:sym typeface="Overpass ExtraLight"/>
              </a:defRPr>
            </a:lvl3pPr>
            <a:lvl4pPr marR="0" lvl="3" algn="l">
              <a:lnSpc>
                <a:spcPct val="100000"/>
              </a:lnSpc>
              <a:spcBef>
                <a:spcPts val="0"/>
              </a:spcBef>
              <a:spcAft>
                <a:spcPts val="0"/>
              </a:spcAft>
              <a:buClr>
                <a:srgbClr val="000000"/>
              </a:buClr>
              <a:buSzPts val="1400"/>
              <a:buFont typeface="Overpass ExtraLight"/>
              <a:buNone/>
              <a:defRPr sz="1800" i="0" u="none" strike="noStrike" cap="none">
                <a:solidFill>
                  <a:srgbClr val="000000"/>
                </a:solidFill>
                <a:latin typeface="Overpass ExtraLight"/>
                <a:ea typeface="Overpass ExtraLight"/>
                <a:cs typeface="Overpass ExtraLight"/>
                <a:sym typeface="Overpass ExtraLight"/>
              </a:defRPr>
            </a:lvl4pPr>
            <a:lvl5pPr marR="0" lvl="4" algn="l">
              <a:lnSpc>
                <a:spcPct val="100000"/>
              </a:lnSpc>
              <a:spcBef>
                <a:spcPts val="0"/>
              </a:spcBef>
              <a:spcAft>
                <a:spcPts val="0"/>
              </a:spcAft>
              <a:buClr>
                <a:srgbClr val="000000"/>
              </a:buClr>
              <a:buSzPts val="1400"/>
              <a:buFont typeface="Overpass ExtraLight"/>
              <a:buNone/>
              <a:defRPr sz="1800" i="0" u="none" strike="noStrike" cap="none">
                <a:solidFill>
                  <a:srgbClr val="000000"/>
                </a:solidFill>
                <a:latin typeface="Overpass ExtraLight"/>
                <a:ea typeface="Overpass ExtraLight"/>
                <a:cs typeface="Overpass ExtraLight"/>
                <a:sym typeface="Overpass ExtraLight"/>
              </a:defRPr>
            </a:lvl5pPr>
            <a:lvl6pPr marR="0" lvl="5" algn="l">
              <a:lnSpc>
                <a:spcPct val="100000"/>
              </a:lnSpc>
              <a:spcBef>
                <a:spcPts val="0"/>
              </a:spcBef>
              <a:spcAft>
                <a:spcPts val="0"/>
              </a:spcAft>
              <a:buClr>
                <a:srgbClr val="000000"/>
              </a:buClr>
              <a:buSzPts val="1400"/>
              <a:buFont typeface="Overpass ExtraLight"/>
              <a:buNone/>
              <a:defRPr sz="1800" i="0" u="none" strike="noStrike" cap="none">
                <a:solidFill>
                  <a:srgbClr val="000000"/>
                </a:solidFill>
                <a:latin typeface="Overpass ExtraLight"/>
                <a:ea typeface="Overpass ExtraLight"/>
                <a:cs typeface="Overpass ExtraLight"/>
                <a:sym typeface="Overpass ExtraLight"/>
              </a:defRPr>
            </a:lvl6pPr>
            <a:lvl7pPr marR="0" lvl="6" algn="l">
              <a:lnSpc>
                <a:spcPct val="100000"/>
              </a:lnSpc>
              <a:spcBef>
                <a:spcPts val="0"/>
              </a:spcBef>
              <a:spcAft>
                <a:spcPts val="0"/>
              </a:spcAft>
              <a:buClr>
                <a:srgbClr val="000000"/>
              </a:buClr>
              <a:buSzPts val="1400"/>
              <a:buFont typeface="Overpass ExtraLight"/>
              <a:buNone/>
              <a:defRPr sz="1800" i="0" u="none" strike="noStrike" cap="none">
                <a:solidFill>
                  <a:srgbClr val="000000"/>
                </a:solidFill>
                <a:latin typeface="Overpass ExtraLight"/>
                <a:ea typeface="Overpass ExtraLight"/>
                <a:cs typeface="Overpass ExtraLight"/>
                <a:sym typeface="Overpass ExtraLight"/>
              </a:defRPr>
            </a:lvl7pPr>
            <a:lvl8pPr marR="0" lvl="7" algn="l">
              <a:lnSpc>
                <a:spcPct val="100000"/>
              </a:lnSpc>
              <a:spcBef>
                <a:spcPts val="0"/>
              </a:spcBef>
              <a:spcAft>
                <a:spcPts val="0"/>
              </a:spcAft>
              <a:buClr>
                <a:srgbClr val="000000"/>
              </a:buClr>
              <a:buSzPts val="1400"/>
              <a:buFont typeface="Overpass ExtraLight"/>
              <a:buNone/>
              <a:defRPr sz="1800" i="0" u="none" strike="noStrike" cap="none">
                <a:solidFill>
                  <a:srgbClr val="000000"/>
                </a:solidFill>
                <a:latin typeface="Overpass ExtraLight"/>
                <a:ea typeface="Overpass ExtraLight"/>
                <a:cs typeface="Overpass ExtraLight"/>
                <a:sym typeface="Overpass ExtraLight"/>
              </a:defRPr>
            </a:lvl8pPr>
            <a:lvl9pPr marR="0" lvl="8" algn="l">
              <a:lnSpc>
                <a:spcPct val="100000"/>
              </a:lnSpc>
              <a:spcBef>
                <a:spcPts val="0"/>
              </a:spcBef>
              <a:spcAft>
                <a:spcPts val="0"/>
              </a:spcAft>
              <a:buClr>
                <a:srgbClr val="000000"/>
              </a:buClr>
              <a:buSzPts val="1400"/>
              <a:buFont typeface="Overpass ExtraLight"/>
              <a:buNone/>
              <a:defRPr sz="1800" i="0" u="none" strike="noStrike" cap="none">
                <a:solidFill>
                  <a:srgbClr val="000000"/>
                </a:solidFill>
                <a:latin typeface="Overpass ExtraLight"/>
                <a:ea typeface="Overpass ExtraLight"/>
                <a:cs typeface="Overpass ExtraLight"/>
                <a:sym typeface="Overpass ExtraLight"/>
              </a:defRPr>
            </a:lvl9pPr>
          </a:lstStyle>
          <a:p>
            <a:endParaRPr/>
          </a:p>
        </p:txBody>
      </p:sp>
      <p:pic>
        <p:nvPicPr>
          <p:cNvPr id="2" name="Picture 1" descr="A map of the world&#10;&#10;Description automatically generated">
            <a:extLst>
              <a:ext uri="{FF2B5EF4-FFF2-40B4-BE49-F238E27FC236}">
                <a16:creationId xmlns:a16="http://schemas.microsoft.com/office/drawing/2014/main" id="{A5EE34D3-32E3-90C9-34BF-9CACA43EB948}"/>
              </a:ext>
            </a:extLst>
          </p:cNvPr>
          <p:cNvPicPr>
            <a:picLocks noChangeAspect="1"/>
          </p:cNvPicPr>
          <p:nvPr userDrawn="1"/>
        </p:nvPicPr>
        <p:blipFill rotWithShape="1">
          <a:blip r:embed="rId3" cstate="screen">
            <a:alphaModFix amt="50000"/>
            <a:extLst>
              <a:ext uri="{28A0092B-C50C-407E-A947-70E740481C1C}">
                <a14:useLocalDpi xmlns:a14="http://schemas.microsoft.com/office/drawing/2010/main"/>
              </a:ext>
            </a:extLst>
          </a:blip>
          <a:srcRect/>
          <a:stretch/>
        </p:blipFill>
        <p:spPr>
          <a:xfrm>
            <a:off x="1121625" y="1417603"/>
            <a:ext cx="10165056" cy="5181601"/>
          </a:xfrm>
          <a:prstGeom prst="rect">
            <a:avLst/>
          </a:prstGeom>
        </p:spPr>
      </p:pic>
    </p:spTree>
    <p:extLst>
      <p:ext uri="{BB962C8B-B14F-4D97-AF65-F5344CB8AC3E}">
        <p14:creationId xmlns:p14="http://schemas.microsoft.com/office/powerpoint/2010/main" val="497375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10"/>
          </p:nvPr>
        </p:nvSpPr>
        <p:spPr/>
        <p:txBody>
          <a:bodyPr/>
          <a:lstStyle/>
          <a:p>
            <a:fld id="{846CE7D5-CF57-46EF-B807-FDD0502418D4}" type="datetimeFigureOut">
              <a:rPr lang="en-GB" smtClean="0"/>
              <a:t>14/03/2024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GB" smtClean="0"/>
              <a:t>14/03/2024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p:cNvSpPr>
            <a:spLocks noGrp="1"/>
          </p:cNvSpPr>
          <p:nvPr>
            <p:ph type="dt" sz="half" idx="10"/>
          </p:nvPr>
        </p:nvSpPr>
        <p:spPr/>
        <p:txBody>
          <a:bodyPr/>
          <a:lstStyle/>
          <a:p>
            <a:fld id="{846CE7D5-CF57-46EF-B807-FDD0502418D4}" type="datetimeFigureOut">
              <a:rPr lang="en-GB" smtClean="0"/>
              <a:t>14/03/2024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p:cNvSpPr>
            <a:spLocks noGrp="1"/>
          </p:cNvSpPr>
          <p:nvPr>
            <p:ph type="dt" sz="half" idx="10"/>
          </p:nvPr>
        </p:nvSpPr>
        <p:spPr/>
        <p:txBody>
          <a:bodyPr/>
          <a:lstStyle/>
          <a:p>
            <a:fld id="{846CE7D5-CF57-46EF-B807-FDD0502418D4}" type="datetimeFigureOut">
              <a:rPr lang="en-GB" smtClean="0"/>
              <a:t>14/03/2024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GB" smtClean="0"/>
              <a:t>14/03/2024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GB" smtClean="0"/>
              <a:t>14/03/2024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GB" smtClean="0"/>
              <a:t>14/03/2024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GB" smtClean="0"/>
              <a:t>14/03/2024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GB" smtClean="0"/>
              <a:t>14/03/2024</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GB" smtClean="0"/>
              <a:t>‹#›</a:t>
            </a:fld>
            <a:endParaRPr lang="en-GB"/>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corina.demottaz@jips.org"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6.png"/><Relationship Id="rId4" Type="http://schemas.openxmlformats.org/officeDocument/2006/relationships/hyperlink" Target="mailto:mirjam.kuschnitzki@jips.org"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6.svg"/><Relationship Id="rId3" Type="http://schemas.openxmlformats.org/officeDocument/2006/relationships/image" Target="../media/image17.svg"/><Relationship Id="rId7" Type="http://schemas.openxmlformats.org/officeDocument/2006/relationships/image" Target="../media/image21.svg"/><Relationship Id="rId12" Type="http://schemas.openxmlformats.org/officeDocument/2006/relationships/image" Target="../media/image25.png"/><Relationship Id="rId2" Type="http://schemas.openxmlformats.org/officeDocument/2006/relationships/image" Target="../media/image16.png"/><Relationship Id="rId1" Type="http://schemas.openxmlformats.org/officeDocument/2006/relationships/slideLayout" Target="../slideLayouts/slideLayout13.xml"/><Relationship Id="rId6" Type="http://schemas.openxmlformats.org/officeDocument/2006/relationships/image" Target="../media/image20.png"/><Relationship Id="rId11" Type="http://schemas.microsoft.com/office/2007/relationships/hdphoto" Target="../media/hdphoto1.wdp"/><Relationship Id="rId5" Type="http://schemas.openxmlformats.org/officeDocument/2006/relationships/image" Target="../media/image19.sv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svg"/></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www.jips.org/learning-from-urban-profiling-practice-in-internal-displacement/#top" TargetMode="External"/><Relationship Id="rId2" Type="http://schemas.openxmlformats.org/officeDocument/2006/relationships/image" Target="../media/image38.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hyperlink" Target="https://www.jips.org/support-training/request-form/" TargetMode="External"/><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hyperlink" Target="https://www.jips.org/support-training/clp/" TargetMode="External"/></Relationships>
</file>

<file path=ppt/slides/_rels/slide34.xml.rels><?xml version="1.0" encoding="UTF-8" standalone="yes"?>
<Relationships xmlns="http://schemas.openxmlformats.org/package/2006/relationships"><Relationship Id="rId8" Type="http://schemas.openxmlformats.org/officeDocument/2006/relationships/image" Target="../media/image46.tiff"/><Relationship Id="rId3" Type="http://schemas.openxmlformats.org/officeDocument/2006/relationships/image" Target="../media/image41.jpeg"/><Relationship Id="rId7" Type="http://schemas.openxmlformats.org/officeDocument/2006/relationships/image" Target="../media/image45.emf"/><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4.emf"/><Relationship Id="rId5" Type="http://schemas.openxmlformats.org/officeDocument/2006/relationships/image" Target="../media/image43.tiff"/><Relationship Id="rId10" Type="http://schemas.openxmlformats.org/officeDocument/2006/relationships/image" Target="../media/image48.png"/><Relationship Id="rId4" Type="http://schemas.openxmlformats.org/officeDocument/2006/relationships/image" Target="../media/image42.jpeg"/><Relationship Id="rId9" Type="http://schemas.openxmlformats.org/officeDocument/2006/relationships/image" Target="../media/image47.jpeg"/></Relationships>
</file>

<file path=ppt/slides/_rels/slide35.xml.rels><?xml version="1.0" encoding="UTF-8" standalone="yes"?>
<Relationships xmlns="http://schemas.openxmlformats.org/package/2006/relationships"><Relationship Id="rId8" Type="http://schemas.openxmlformats.org/officeDocument/2006/relationships/hyperlink" Target="https://www.jips.org/uploads/2020/05/IIED_JIPS_UNH_urban-submission.pdf" TargetMode="External"/><Relationship Id="rId3" Type="http://schemas.openxmlformats.org/officeDocument/2006/relationships/hyperlink" Target="https://unhabitat.org/urban-profiling-toolbox" TargetMode="External"/><Relationship Id="rId7" Type="http://schemas.openxmlformats.org/officeDocument/2006/relationships/hyperlink" Target="https://www.jips.org/learning-from-urban-profiling-practice-in-internal-displacement/#top" TargetMode="External"/><Relationship Id="rId2" Type="http://schemas.openxmlformats.org/officeDocument/2006/relationships/hyperlink" Target="https://www.jips.org/jips-publication/urban-profiling-alliance-for-urban-crises-feb2019/" TargetMode="External"/><Relationship Id="rId1" Type="http://schemas.openxmlformats.org/officeDocument/2006/relationships/slideLayout" Target="../slideLayouts/slideLayout13.xml"/><Relationship Id="rId6" Type="http://schemas.openxmlformats.org/officeDocument/2006/relationships/hyperlink" Target="https://inform-durablesolutions-idp.org/guidance/" TargetMode="External"/><Relationship Id="rId5" Type="http://schemas.openxmlformats.org/officeDocument/2006/relationships/hyperlink" Target="https://www.jips.org/jips-publication/iasc-framework-on-durable-solutions-for-internally-displaced-persons/" TargetMode="External"/><Relationship Id="rId4" Type="http://schemas.openxmlformats.org/officeDocument/2006/relationships/hyperlink" Target="https://www.jips.org/jips-publication/jips-guidance-profiling-urban-displacement-2014/"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hyperlink" Target="mailto:mirjam.kuschnitzki@jips.org" TargetMode="External"/><Relationship Id="rId5" Type="http://schemas.openxmlformats.org/officeDocument/2006/relationships/hyperlink" Target="mailto:corina.demottaz@jips.org" TargetMode="External"/><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hyperlink" Target="http://www.jips.org/" TargetMode="External"/><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4" name="Google Shape;44;p1"/>
          <p:cNvSpPr txBox="1">
            <a:spLocks noGrp="1"/>
          </p:cNvSpPr>
          <p:nvPr>
            <p:ph type="ctrTitle"/>
          </p:nvPr>
        </p:nvSpPr>
        <p:spPr>
          <a:xfrm>
            <a:off x="549007" y="1659367"/>
            <a:ext cx="11093985" cy="2387700"/>
          </a:xfrm>
          <a:prstGeom prst="rect">
            <a:avLst/>
          </a:prstGeom>
        </p:spPr>
        <p:txBody>
          <a:bodyPr spcFirstLastPara="1" wrap="square" lIns="91425" tIns="45700" rIns="91425" bIns="45700" anchor="t" anchorCtr="0">
            <a:normAutofit fontScale="90000"/>
          </a:bodyPr>
          <a:lstStyle/>
          <a:p>
            <a:pPr>
              <a:lnSpc>
                <a:spcPct val="110000"/>
              </a:lnSpc>
              <a:spcAft>
                <a:spcPts val="1200"/>
              </a:spcAft>
            </a:pPr>
            <a:r>
              <a:rPr lang="en-GB" sz="2800" dirty="0"/>
              <a:t>UN-HABITAT COMMUNITY OF PRACTICE: Urban Profiling </a:t>
            </a:r>
            <a:br>
              <a:rPr lang="en-GB" sz="2800" dirty="0"/>
            </a:br>
            <a:r>
              <a:rPr lang="en-GB" sz="6700" dirty="0">
                <a:latin typeface="Calibri Light"/>
                <a:cs typeface="Calibri Light"/>
              </a:rPr>
              <a:t>JIPS‘ Experiences &amp; Opportunities to Advance IDP data for Solutions</a:t>
            </a:r>
            <a:endParaRPr lang="en-GB" dirty="0"/>
          </a:p>
        </p:txBody>
      </p:sp>
      <p:sp>
        <p:nvSpPr>
          <p:cNvPr id="45" name="Google Shape;45;p1"/>
          <p:cNvSpPr txBox="1">
            <a:spLocks noGrp="1"/>
          </p:cNvSpPr>
          <p:nvPr>
            <p:ph type="subTitle" idx="1"/>
          </p:nvPr>
        </p:nvSpPr>
        <p:spPr>
          <a:xfrm>
            <a:off x="2183129" y="4486977"/>
            <a:ext cx="7825740" cy="1423312"/>
          </a:xfrm>
          <a:prstGeom prst="rect">
            <a:avLst/>
          </a:prstGeom>
        </p:spPr>
        <p:txBody>
          <a:bodyPr spcFirstLastPara="1" wrap="square" lIns="91425" tIns="45700" rIns="91425" bIns="45700" anchor="t" anchorCtr="0">
            <a:noAutofit/>
          </a:bodyPr>
          <a:lstStyle/>
          <a:p>
            <a:pPr marL="0" indent="0"/>
            <a:r>
              <a:rPr lang="de-DE" sz="1800" dirty="0">
                <a:latin typeface="Calibri Light"/>
                <a:cs typeface="Calibri Light"/>
              </a:rPr>
              <a:t>Corina Demottaz, Deputy Head, </a:t>
            </a:r>
            <a:r>
              <a:rPr lang="de-DE" sz="1800" dirty="0">
                <a:solidFill>
                  <a:srgbClr val="852D57"/>
                </a:solidFill>
                <a:latin typeface="Calibri Light"/>
                <a:cs typeface="Calibri Light"/>
                <a:hlinkClick r:id="rId3">
                  <a:extLst>
                    <a:ext uri="{A12FA001-AC4F-418D-AE19-62706E023703}">
                      <ahyp:hlinkClr xmlns:ahyp="http://schemas.microsoft.com/office/drawing/2018/hyperlinkcolor" val="tx"/>
                    </a:ext>
                  </a:extLst>
                </a:hlinkClick>
              </a:rPr>
              <a:t>corina.demottaz@jips.org</a:t>
            </a:r>
            <a:endParaRPr lang="de-DE" sz="1800" dirty="0">
              <a:solidFill>
                <a:srgbClr val="852D57"/>
              </a:solidFill>
              <a:latin typeface="Calibri Light"/>
              <a:cs typeface="Calibri Light"/>
            </a:endParaRPr>
          </a:p>
          <a:p>
            <a:pPr marL="0" indent="0"/>
            <a:r>
              <a:rPr lang="de-DE" sz="1800" dirty="0">
                <a:latin typeface="Calibri Light"/>
                <a:cs typeface="Calibri Light"/>
              </a:rPr>
              <a:t>Mirjam </a:t>
            </a:r>
            <a:r>
              <a:rPr lang="de-DE" sz="1800" dirty="0" err="1">
                <a:latin typeface="Calibri Light"/>
                <a:cs typeface="Calibri Light"/>
              </a:rPr>
              <a:t>Kuschnitzki</a:t>
            </a:r>
            <a:r>
              <a:rPr lang="de-DE" sz="1800" dirty="0">
                <a:latin typeface="Calibri Light"/>
                <a:cs typeface="Calibri Light"/>
              </a:rPr>
              <a:t>, </a:t>
            </a:r>
            <a:r>
              <a:rPr lang="de-DE" sz="1800" dirty="0" err="1">
                <a:latin typeface="Calibri Light"/>
                <a:cs typeface="Calibri Light"/>
              </a:rPr>
              <a:t>Profiling</a:t>
            </a:r>
            <a:r>
              <a:rPr lang="de-DE" sz="1800" dirty="0">
                <a:latin typeface="Calibri Light"/>
                <a:cs typeface="Calibri Light"/>
              </a:rPr>
              <a:t> </a:t>
            </a:r>
            <a:r>
              <a:rPr lang="de-DE" sz="1800" dirty="0" err="1">
                <a:latin typeface="Calibri Light"/>
                <a:cs typeface="Calibri Light"/>
              </a:rPr>
              <a:t>Advisor</a:t>
            </a:r>
            <a:r>
              <a:rPr lang="de-DE" sz="1800" dirty="0">
                <a:latin typeface="Calibri Light"/>
                <a:cs typeface="Calibri Light"/>
              </a:rPr>
              <a:t>, </a:t>
            </a:r>
            <a:r>
              <a:rPr lang="de-DE" sz="1800" dirty="0">
                <a:solidFill>
                  <a:srgbClr val="852D57"/>
                </a:solidFill>
                <a:latin typeface="Calibri Light"/>
                <a:cs typeface="Calibri Light"/>
                <a:hlinkClick r:id="rId4">
                  <a:extLst>
                    <a:ext uri="{A12FA001-AC4F-418D-AE19-62706E023703}">
                      <ahyp:hlinkClr xmlns:ahyp="http://schemas.microsoft.com/office/drawing/2018/hyperlinkcolor" val="tx"/>
                    </a:ext>
                  </a:extLst>
                </a:hlinkClick>
              </a:rPr>
              <a:t>mirjam.kuschnitzki@jips.org</a:t>
            </a:r>
            <a:r>
              <a:rPr lang="de-DE" sz="1800" dirty="0">
                <a:latin typeface="Calibri Light"/>
                <a:cs typeface="Calibri Light"/>
              </a:rPr>
              <a:t> </a:t>
            </a:r>
          </a:p>
          <a:p>
            <a:pPr marL="0" indent="0"/>
            <a:endParaRPr lang="de-DE" sz="1800" dirty="0">
              <a:latin typeface="Calibri Light"/>
              <a:cs typeface="Calibri Light"/>
            </a:endParaRPr>
          </a:p>
          <a:p>
            <a:pPr marL="0" indent="0"/>
            <a:endParaRPr lang="de-DE" sz="1800" dirty="0">
              <a:latin typeface="Calibri Light"/>
              <a:cs typeface="Calibri Light"/>
            </a:endParaRPr>
          </a:p>
          <a:p>
            <a:pPr marL="0" indent="0"/>
            <a:r>
              <a:rPr lang="de-DE" sz="1800" dirty="0">
                <a:latin typeface="Calibri Light"/>
                <a:cs typeface="Calibri Light"/>
              </a:rPr>
              <a:t>14</a:t>
            </a:r>
            <a:r>
              <a:rPr lang="de-DE" sz="1800" baseline="30000" dirty="0">
                <a:latin typeface="Calibri Light"/>
                <a:cs typeface="Calibri Light"/>
              </a:rPr>
              <a:t>th</a:t>
            </a:r>
            <a:r>
              <a:rPr lang="de-DE" sz="1800" dirty="0">
                <a:latin typeface="Calibri Light"/>
                <a:cs typeface="Calibri Light"/>
              </a:rPr>
              <a:t> March 2024</a:t>
            </a:r>
            <a:endParaRPr sz="1800" dirty="0">
              <a:latin typeface="Calibri Light"/>
              <a:cs typeface="Calibri Light"/>
            </a:endParaRP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A3859B7F-D60E-910C-7953-AAC14C0C0D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73429"/>
            <a:ext cx="3161654" cy="914793"/>
          </a:xfrm>
          <a:prstGeom prst="rect">
            <a:avLst/>
          </a:prstGeom>
        </p:spPr>
      </p:pic>
      <p:pic>
        <p:nvPicPr>
          <p:cNvPr id="5" name="Picture 4" descr="A blue and white logo&#10;&#10;Description automatically generated">
            <a:extLst>
              <a:ext uri="{FF2B5EF4-FFF2-40B4-BE49-F238E27FC236}">
                <a16:creationId xmlns:a16="http://schemas.microsoft.com/office/drawing/2014/main" id="{8AF5D424-C4E7-D1B8-E53B-FAE6E31E38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10427" y="254587"/>
            <a:ext cx="2137581" cy="376928"/>
          </a:xfrm>
          <a:prstGeom prst="rect">
            <a:avLst/>
          </a:prstGeom>
        </p:spPr>
      </p:pic>
    </p:spTree>
    <p:extLst>
      <p:ext uri="{BB962C8B-B14F-4D97-AF65-F5344CB8AC3E}">
        <p14:creationId xmlns:p14="http://schemas.microsoft.com/office/powerpoint/2010/main" val="25941396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3">
          <a:extLst>
            <a:ext uri="{FF2B5EF4-FFF2-40B4-BE49-F238E27FC236}">
              <a16:creationId xmlns:a16="http://schemas.microsoft.com/office/drawing/2014/main" id="{6E7345CB-D55D-C83B-4EB0-25A7DD7E65D4}"/>
            </a:ext>
          </a:extLst>
        </p:cNvPr>
        <p:cNvGrpSpPr/>
        <p:nvPr/>
      </p:nvGrpSpPr>
      <p:grpSpPr>
        <a:xfrm>
          <a:off x="0" y="0"/>
          <a:ext cx="0" cy="0"/>
          <a:chOff x="0" y="0"/>
          <a:chExt cx="0" cy="0"/>
        </a:xfrm>
      </p:grpSpPr>
      <p:pic>
        <p:nvPicPr>
          <p:cNvPr id="3" name="Picture 2" descr="A group of people walking on a street&#10;&#10;Description automatically generated">
            <a:extLst>
              <a:ext uri="{FF2B5EF4-FFF2-40B4-BE49-F238E27FC236}">
                <a16:creationId xmlns:a16="http://schemas.microsoft.com/office/drawing/2014/main" id="{F83F4F98-7EDE-54A2-3EB6-BDD5C3712D22}"/>
              </a:ext>
            </a:extLst>
          </p:cNvPr>
          <p:cNvPicPr>
            <a:picLocks noChangeAspect="1"/>
          </p:cNvPicPr>
          <p:nvPr/>
        </p:nvPicPr>
        <p:blipFill rotWithShape="1">
          <a:blip r:embed="rId3" cstate="print">
            <a:alphaModFix amt="70000"/>
            <a:extLst>
              <a:ext uri="{28A0092B-C50C-407E-A947-70E740481C1C}">
                <a14:useLocalDpi xmlns:a14="http://schemas.microsoft.com/office/drawing/2010/main"/>
              </a:ext>
            </a:extLst>
          </a:blip>
          <a:srcRect/>
          <a:stretch/>
        </p:blipFill>
        <p:spPr>
          <a:xfrm>
            <a:off x="0" y="-3"/>
            <a:ext cx="12192000" cy="6858004"/>
          </a:xfrm>
          <a:prstGeom prst="rect">
            <a:avLst/>
          </a:prstGeom>
        </p:spPr>
      </p:pic>
      <p:sp>
        <p:nvSpPr>
          <p:cNvPr id="65" name="Google Shape;65;p4">
            <a:extLst>
              <a:ext uri="{FF2B5EF4-FFF2-40B4-BE49-F238E27FC236}">
                <a16:creationId xmlns:a16="http://schemas.microsoft.com/office/drawing/2014/main" id="{7EFF8A60-A373-DBD3-E7C6-088DF9FC48C9}"/>
              </a:ext>
            </a:extLst>
          </p:cNvPr>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a:buClr>
                <a:schemeClr val="dk1"/>
              </a:buClr>
              <a:buSzPts val="6000"/>
              <a:buFont typeface="Calibri"/>
            </a:pPr>
            <a:r>
              <a:rPr lang="en-US" sz="1800">
                <a:latin typeface="Calibri Light"/>
                <a:ea typeface="Calibri Light"/>
                <a:cs typeface="Calibri Light"/>
              </a:rPr>
              <a:t>PART I. </a:t>
            </a:r>
            <a:br>
              <a:rPr lang="en-US" sz="1800"/>
            </a:br>
            <a:r>
              <a:rPr lang="en-US">
                <a:latin typeface="Calibri Light"/>
                <a:ea typeface="Calibri Light"/>
                <a:cs typeface="Calibri Light"/>
              </a:rPr>
              <a:t>Urban profiling in internal displacement situations</a:t>
            </a:r>
            <a:endParaRPr lang="en-US"/>
          </a:p>
        </p:txBody>
      </p:sp>
      <p:pic>
        <p:nvPicPr>
          <p:cNvPr id="66" name="Google Shape;66;p4">
            <a:extLst>
              <a:ext uri="{FF2B5EF4-FFF2-40B4-BE49-F238E27FC236}">
                <a16:creationId xmlns:a16="http://schemas.microsoft.com/office/drawing/2014/main" id="{A0B2C405-D48F-D2E7-5212-09329CBCCE74}"/>
              </a:ext>
            </a:extLst>
          </p:cNvPr>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962550" y="-3"/>
            <a:ext cx="2229448" cy="645875"/>
          </a:xfrm>
          <a:prstGeom prst="rect">
            <a:avLst/>
          </a:prstGeom>
          <a:noFill/>
          <a:ln>
            <a:noFill/>
          </a:ln>
        </p:spPr>
      </p:pic>
      <p:sp>
        <p:nvSpPr>
          <p:cNvPr id="4" name="TextBox 3">
            <a:extLst>
              <a:ext uri="{FF2B5EF4-FFF2-40B4-BE49-F238E27FC236}">
                <a16:creationId xmlns:a16="http://schemas.microsoft.com/office/drawing/2014/main" id="{0021AE63-0524-19A0-D602-8617E31F111E}"/>
              </a:ext>
            </a:extLst>
          </p:cNvPr>
          <p:cNvSpPr txBox="1"/>
          <p:nvPr/>
        </p:nvSpPr>
        <p:spPr>
          <a:xfrm>
            <a:off x="8934680" y="6444867"/>
            <a:ext cx="3191217" cy="322787"/>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marR="0" lvl="0" indent="0" algn="r" defTabSz="533400" rtl="0" eaLnBrk="1" fontAlgn="auto" latinLnBrk="0" hangingPunct="1">
              <a:lnSpc>
                <a:spcPct val="90000"/>
              </a:lnSpc>
              <a:spcBef>
                <a:spcPct val="0"/>
              </a:spcBef>
              <a:spcAft>
                <a:spcPct val="35000"/>
              </a:spcAft>
              <a:buClrTx/>
              <a:buSzTx/>
              <a:buFontTx/>
              <a:buNone/>
              <a:tabLst/>
              <a:defRPr/>
            </a:pPr>
            <a:r>
              <a:rPr kumimoji="0" lang="en-US" sz="1050" u="none" strike="noStrike" kern="1200" cap="none" spc="0" normalizeH="0" baseline="0" noProof="0" err="1">
                <a:ln>
                  <a:noFill/>
                </a:ln>
                <a:solidFill>
                  <a:srgbClr val="FFFFFF"/>
                </a:solidFill>
                <a:effectLst/>
                <a:uLnTx/>
                <a:uFillTx/>
                <a:latin typeface="Calibri Light" panose="020F0302020204030204" pitchFamily="34" charset="0"/>
                <a:ea typeface="+mn-ea"/>
                <a:cs typeface="+mn-cs"/>
                <a:sym typeface="Arial"/>
              </a:rPr>
              <a:t>Nyanzale</a:t>
            </a:r>
            <a:r>
              <a:rPr kumimoji="0" lang="en-US" sz="1050" u="none" strike="noStrike" kern="1200" cap="none" spc="0" normalizeH="0" baseline="0" noProof="0">
                <a:ln>
                  <a:noFill/>
                </a:ln>
                <a:solidFill>
                  <a:srgbClr val="FFFFFF"/>
                </a:solidFill>
                <a:effectLst/>
                <a:uLnTx/>
                <a:uFillTx/>
                <a:latin typeface="Calibri Light" panose="020F0302020204030204" pitchFamily="34" charset="0"/>
                <a:ea typeface="+mn-ea"/>
                <a:cs typeface="+mn-cs"/>
                <a:sym typeface="Arial"/>
              </a:rPr>
              <a:t>, North Kivu, Democratic Republic of Congo. </a:t>
            </a:r>
          </a:p>
          <a:p>
            <a:pPr marL="0" marR="0" lvl="0" indent="0" algn="r" defTabSz="533400" rtl="0" eaLnBrk="1" fontAlgn="auto" latinLnBrk="0" hangingPunct="1">
              <a:lnSpc>
                <a:spcPct val="90000"/>
              </a:lnSpc>
              <a:spcBef>
                <a:spcPct val="0"/>
              </a:spcBef>
              <a:spcAft>
                <a:spcPct val="35000"/>
              </a:spcAft>
              <a:buClrTx/>
              <a:buSzTx/>
              <a:buFontTx/>
              <a:buNone/>
              <a:tabLst/>
              <a:defRPr/>
            </a:pPr>
            <a:r>
              <a:rPr kumimoji="0" lang="en-US" sz="1050" u="none" strike="noStrike" kern="1200" cap="none" spc="0" normalizeH="0" baseline="0" noProof="0">
                <a:ln>
                  <a:noFill/>
                </a:ln>
                <a:solidFill>
                  <a:srgbClr val="FFFFFF"/>
                </a:solidFill>
                <a:effectLst/>
                <a:uLnTx/>
                <a:uFillTx/>
                <a:latin typeface="Calibri Light" panose="020F0302020204030204" pitchFamily="34" charset="0"/>
                <a:ea typeface="+mn-ea"/>
                <a:cs typeface="+mn-cs"/>
                <a:sym typeface="Arial"/>
              </a:rPr>
              <a:t>April 2017. @ OCHA / Ivo </a:t>
            </a:r>
            <a:r>
              <a:rPr kumimoji="0" lang="en-US" sz="1050" u="none" strike="noStrike" kern="1200" cap="none" spc="0" normalizeH="0" baseline="0" noProof="0" err="1">
                <a:ln>
                  <a:noFill/>
                </a:ln>
                <a:solidFill>
                  <a:srgbClr val="FFFFFF"/>
                </a:solidFill>
                <a:effectLst/>
                <a:uLnTx/>
                <a:uFillTx/>
                <a:latin typeface="Calibri Light" panose="020F0302020204030204" pitchFamily="34" charset="0"/>
                <a:ea typeface="+mn-ea"/>
                <a:cs typeface="+mn-cs"/>
                <a:sym typeface="Arial"/>
              </a:rPr>
              <a:t>Brandau</a:t>
            </a:r>
            <a:endParaRPr kumimoji="0" lang="en-US" sz="1050" u="none" strike="noStrike" kern="1200" cap="none" spc="0" normalizeH="0" baseline="0" noProof="0">
              <a:ln>
                <a:noFill/>
              </a:ln>
              <a:solidFill>
                <a:srgbClr val="FFFFFF"/>
              </a:solidFill>
              <a:effectLst/>
              <a:uLnTx/>
              <a:uFillTx/>
              <a:latin typeface="Calibri Light" panose="020F0302020204030204" pitchFamily="34" charset="0"/>
              <a:ea typeface="+mn-ea"/>
              <a:cs typeface="+mn-cs"/>
              <a:sym typeface="Arial"/>
            </a:endParaRPr>
          </a:p>
        </p:txBody>
      </p:sp>
    </p:spTree>
    <p:extLst>
      <p:ext uri="{BB962C8B-B14F-4D97-AF65-F5344CB8AC3E}">
        <p14:creationId xmlns:p14="http://schemas.microsoft.com/office/powerpoint/2010/main" val="37050205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3" name="Google Shape;253;p8"/>
          <p:cNvSpPr txBox="1"/>
          <p:nvPr/>
        </p:nvSpPr>
        <p:spPr>
          <a:xfrm>
            <a:off x="1388200" y="2047602"/>
            <a:ext cx="9414783" cy="4125740"/>
          </a:xfrm>
          <a:prstGeom prst="rect">
            <a:avLst/>
          </a:prstGeom>
          <a:noFill/>
          <a:ln>
            <a:noFill/>
          </a:ln>
        </p:spPr>
        <p:txBody>
          <a:bodyPr spcFirstLastPara="1" wrap="square" lIns="90000" tIns="45700" rIns="91425" bIns="45700" anchor="t" anchorCtr="0">
            <a:noAutofit/>
          </a:bodyPr>
          <a:lstStyle/>
          <a:p>
            <a:pPr algn="just">
              <a:lnSpc>
                <a:spcPct val="110000"/>
              </a:lnSpc>
              <a:buClr>
                <a:srgbClr val="FFFFFF"/>
              </a:buClr>
              <a:buSzPts val="4000"/>
            </a:pPr>
            <a:r>
              <a:rPr lang="en-US" sz="2800">
                <a:solidFill>
                  <a:schemeClr val="bg1"/>
                </a:solidFill>
                <a:latin typeface="Calibri Light"/>
                <a:ea typeface="Calibri Light"/>
                <a:cs typeface="Calibri Light"/>
              </a:rPr>
              <a:t>Internally displaced persons (IDPs), according to the </a:t>
            </a:r>
            <a:r>
              <a:rPr lang="en-US" sz="2800" b="1">
                <a:solidFill>
                  <a:schemeClr val="bg1"/>
                </a:solidFill>
                <a:latin typeface="Calibri"/>
                <a:ea typeface="Calibri Light"/>
                <a:cs typeface="Calibri Light"/>
              </a:rPr>
              <a:t>UN Guiding Principles on Internal Displacement</a:t>
            </a:r>
            <a:r>
              <a:rPr lang="en-US" sz="2800">
                <a:solidFill>
                  <a:schemeClr val="bg1"/>
                </a:solidFill>
                <a:latin typeface="Calibri Light"/>
                <a:ea typeface="Calibri Light"/>
                <a:cs typeface="Calibri Light"/>
              </a:rPr>
              <a:t>, are "persons or groups of persons who have been </a:t>
            </a:r>
            <a:r>
              <a:rPr lang="en-US" sz="2800" b="1">
                <a:solidFill>
                  <a:schemeClr val="bg1"/>
                </a:solidFill>
                <a:latin typeface="Calibri"/>
                <a:ea typeface="Calibri"/>
                <a:cs typeface="Calibri"/>
              </a:rPr>
              <a:t>forced or obliged to flee</a:t>
            </a:r>
            <a:r>
              <a:rPr lang="en-US" sz="2800" b="1">
                <a:solidFill>
                  <a:schemeClr val="bg1"/>
                </a:solidFill>
                <a:latin typeface="Calibri"/>
                <a:ea typeface="Calibri Light"/>
                <a:cs typeface="Calibri Light"/>
              </a:rPr>
              <a:t> </a:t>
            </a:r>
            <a:r>
              <a:rPr lang="en-US" sz="2800">
                <a:solidFill>
                  <a:schemeClr val="bg1"/>
                </a:solidFill>
                <a:latin typeface="Calibri Light"/>
                <a:ea typeface="Calibri Light"/>
                <a:cs typeface="Calibri Light"/>
              </a:rPr>
              <a:t>or to leave their homes or places of habitual residence, in particular as a </a:t>
            </a:r>
            <a:r>
              <a:rPr lang="en-US" sz="2800" b="1">
                <a:solidFill>
                  <a:schemeClr val="bg1"/>
                </a:solidFill>
                <a:latin typeface="Calibri"/>
                <a:ea typeface="Calibri"/>
                <a:cs typeface="Calibri"/>
              </a:rPr>
              <a:t>result of or in order to avoid</a:t>
            </a:r>
            <a:r>
              <a:rPr lang="en-US" sz="2800" b="1">
                <a:solidFill>
                  <a:schemeClr val="bg1"/>
                </a:solidFill>
                <a:latin typeface="Calibri Light"/>
                <a:ea typeface="Calibri Light"/>
                <a:cs typeface="Calibri Light"/>
              </a:rPr>
              <a:t> </a:t>
            </a:r>
            <a:r>
              <a:rPr lang="en-US" sz="2800">
                <a:solidFill>
                  <a:schemeClr val="bg1"/>
                </a:solidFill>
                <a:latin typeface="Calibri Light"/>
                <a:ea typeface="Calibri Light"/>
                <a:cs typeface="Calibri Light"/>
              </a:rPr>
              <a:t>the effects of armed conflict, situations of generalized violence, violations of human rights or natural or human-made disasters, and who have </a:t>
            </a:r>
            <a:r>
              <a:rPr lang="en-US" sz="2800" b="1">
                <a:solidFill>
                  <a:schemeClr val="bg1"/>
                </a:solidFill>
                <a:latin typeface="Calibri"/>
                <a:ea typeface="Calibri"/>
                <a:cs typeface="Calibri"/>
              </a:rPr>
              <a:t>not crossed an internationally recognized state border</a:t>
            </a:r>
            <a:r>
              <a:rPr lang="en-US" sz="2800">
                <a:solidFill>
                  <a:schemeClr val="bg1"/>
                </a:solidFill>
                <a:latin typeface="Calibri Light"/>
                <a:ea typeface="Calibri Light"/>
                <a:cs typeface="Calibri Light"/>
              </a:rPr>
              <a:t>."</a:t>
            </a:r>
            <a:endParaRPr lang="en-GB" sz="2800">
              <a:solidFill>
                <a:schemeClr val="bg1"/>
              </a:solidFill>
              <a:latin typeface="Calibri Light"/>
              <a:ea typeface="Calibri Light"/>
              <a:cs typeface="Calibri Light"/>
            </a:endParaRPr>
          </a:p>
        </p:txBody>
      </p:sp>
      <p:pic>
        <p:nvPicPr>
          <p:cNvPr id="256" name="Google Shape;256;p8" descr="Shape&#10;&#10;Description automatically generated with medium confidence"/>
          <p:cNvPicPr preferRelativeResize="0"/>
          <p:nvPr/>
        </p:nvPicPr>
        <p:blipFill rotWithShape="1">
          <a:blip r:embed="rId3">
            <a:alphaModFix/>
          </a:blip>
          <a:srcRect/>
          <a:stretch/>
        </p:blipFill>
        <p:spPr>
          <a:xfrm>
            <a:off x="10916634" y="6462249"/>
            <a:ext cx="1066727" cy="338481"/>
          </a:xfrm>
          <a:prstGeom prst="rect">
            <a:avLst/>
          </a:prstGeom>
          <a:noFill/>
          <a:ln>
            <a:noFill/>
          </a:ln>
        </p:spPr>
      </p:pic>
    </p:spTree>
    <p:extLst>
      <p:ext uri="{BB962C8B-B14F-4D97-AF65-F5344CB8AC3E}">
        <p14:creationId xmlns:p14="http://schemas.microsoft.com/office/powerpoint/2010/main" val="31906710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pic>
        <p:nvPicPr>
          <p:cNvPr id="140" name="Google Shape;140;p78" descr="Cover IASC.jpg"/>
          <p:cNvPicPr preferRelativeResize="0"/>
          <p:nvPr/>
        </p:nvPicPr>
        <p:blipFill rotWithShape="1">
          <a:blip r:embed="rId3">
            <a:alphaModFix/>
          </a:blip>
          <a:srcRect/>
          <a:stretch/>
        </p:blipFill>
        <p:spPr>
          <a:xfrm>
            <a:off x="835871" y="1908792"/>
            <a:ext cx="2740238" cy="3447287"/>
          </a:xfrm>
          <a:prstGeom prst="rect">
            <a:avLst/>
          </a:prstGeom>
          <a:noFill/>
          <a:ln>
            <a:noFill/>
          </a:ln>
          <a:effectLst>
            <a:outerShdw blurRad="50800" dist="38100" dir="2700000" algn="tl" rotWithShape="0">
              <a:srgbClr val="000000">
                <a:alpha val="40000"/>
              </a:srgbClr>
            </a:outerShdw>
          </a:effectLst>
        </p:spPr>
      </p:pic>
      <p:sp>
        <p:nvSpPr>
          <p:cNvPr id="4" name="Title 3">
            <a:extLst>
              <a:ext uri="{FF2B5EF4-FFF2-40B4-BE49-F238E27FC236}">
                <a16:creationId xmlns:a16="http://schemas.microsoft.com/office/drawing/2014/main" id="{5F162D5A-3EE4-1FE6-2F4C-206D8A230951}"/>
              </a:ext>
            </a:extLst>
          </p:cNvPr>
          <p:cNvSpPr>
            <a:spLocks noGrp="1"/>
          </p:cNvSpPr>
          <p:nvPr>
            <p:ph type="title"/>
          </p:nvPr>
        </p:nvSpPr>
        <p:spPr>
          <a:xfrm>
            <a:off x="838200" y="645875"/>
            <a:ext cx="11209564" cy="1058507"/>
          </a:xfrm>
        </p:spPr>
        <p:txBody>
          <a:bodyPr/>
          <a:lstStyle/>
          <a:p>
            <a:r>
              <a:rPr lang="en-GB">
                <a:latin typeface="Calibri Light"/>
                <a:ea typeface="Calibri Light"/>
                <a:cs typeface="Calibri Light"/>
              </a:rPr>
              <a:t>The definition of durable solutions to internal displacement</a:t>
            </a:r>
            <a:endParaRPr lang="en-GB"/>
          </a:p>
        </p:txBody>
      </p:sp>
      <p:pic>
        <p:nvPicPr>
          <p:cNvPr id="13" name="Picture 12">
            <a:extLst>
              <a:ext uri="{FF2B5EF4-FFF2-40B4-BE49-F238E27FC236}">
                <a16:creationId xmlns:a16="http://schemas.microsoft.com/office/drawing/2014/main" id="{D4B9990C-F130-9895-66E1-FF180546B772}"/>
              </a:ext>
            </a:extLst>
          </p:cNvPr>
          <p:cNvPicPr>
            <a:picLocks noChangeAspect="1"/>
          </p:cNvPicPr>
          <p:nvPr/>
        </p:nvPicPr>
        <p:blipFill>
          <a:blip r:embed="rId4"/>
          <a:stretch>
            <a:fillRect/>
          </a:stretch>
        </p:blipFill>
        <p:spPr>
          <a:xfrm>
            <a:off x="3939975" y="4685043"/>
            <a:ext cx="663026" cy="782371"/>
          </a:xfrm>
          <a:prstGeom prst="rect">
            <a:avLst/>
          </a:prstGeom>
        </p:spPr>
      </p:pic>
      <p:pic>
        <p:nvPicPr>
          <p:cNvPr id="15" name="Picture 14">
            <a:extLst>
              <a:ext uri="{FF2B5EF4-FFF2-40B4-BE49-F238E27FC236}">
                <a16:creationId xmlns:a16="http://schemas.microsoft.com/office/drawing/2014/main" id="{B7396529-B9F9-C9AF-404A-D76E1462E1E3}"/>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15313"/>
          <a:stretch/>
        </p:blipFill>
        <p:spPr>
          <a:xfrm>
            <a:off x="6470903" y="4774253"/>
            <a:ext cx="649049" cy="680515"/>
          </a:xfrm>
          <a:prstGeom prst="rect">
            <a:avLst/>
          </a:prstGeom>
        </p:spPr>
      </p:pic>
      <p:pic>
        <p:nvPicPr>
          <p:cNvPr id="17" name="Picture 16">
            <a:extLst>
              <a:ext uri="{FF2B5EF4-FFF2-40B4-BE49-F238E27FC236}">
                <a16:creationId xmlns:a16="http://schemas.microsoft.com/office/drawing/2014/main" id="{4D54918D-8A93-8F88-7565-ACDA7A3586D8}"/>
              </a:ext>
            </a:extLst>
          </p:cNvPr>
          <p:cNvPicPr>
            <a:picLocks noChangeAspect="1"/>
          </p:cNvPicPr>
          <p:nvPr/>
        </p:nvPicPr>
        <p:blipFill>
          <a:blip r:embed="rId6"/>
          <a:stretch>
            <a:fillRect/>
          </a:stretch>
        </p:blipFill>
        <p:spPr>
          <a:xfrm>
            <a:off x="9261460" y="4727923"/>
            <a:ext cx="619647" cy="692938"/>
          </a:xfrm>
          <a:prstGeom prst="rect">
            <a:avLst/>
          </a:prstGeom>
        </p:spPr>
      </p:pic>
      <p:sp>
        <p:nvSpPr>
          <p:cNvPr id="8" name="TextBox 7">
            <a:extLst>
              <a:ext uri="{FF2B5EF4-FFF2-40B4-BE49-F238E27FC236}">
                <a16:creationId xmlns:a16="http://schemas.microsoft.com/office/drawing/2014/main" id="{B062C94A-45D0-ED8D-5FB2-02EE1B098E4A}"/>
              </a:ext>
            </a:extLst>
          </p:cNvPr>
          <p:cNvSpPr txBox="1"/>
          <p:nvPr/>
        </p:nvSpPr>
        <p:spPr>
          <a:xfrm>
            <a:off x="4555112" y="4751183"/>
            <a:ext cx="1457053" cy="646331"/>
          </a:xfrm>
          <a:prstGeom prst="rect">
            <a:avLst/>
          </a:prstGeom>
          <a:noFill/>
        </p:spPr>
        <p:txBody>
          <a:bodyPr wrap="square" lIns="91440" tIns="45720" rIns="91440" bIns="45720" rtlCol="0" anchor="t">
            <a:spAutoFit/>
          </a:bodyPr>
          <a:lstStyle/>
          <a:p>
            <a:r>
              <a:rPr lang="en-GB">
                <a:solidFill>
                  <a:srgbClr val="000000"/>
                </a:solidFill>
                <a:latin typeface="Calibri Light"/>
                <a:cs typeface="Calibri Light"/>
              </a:rPr>
              <a:t>Return and Reintegration</a:t>
            </a:r>
          </a:p>
        </p:txBody>
      </p:sp>
      <p:sp>
        <p:nvSpPr>
          <p:cNvPr id="9" name="TextBox 8">
            <a:extLst>
              <a:ext uri="{FF2B5EF4-FFF2-40B4-BE49-F238E27FC236}">
                <a16:creationId xmlns:a16="http://schemas.microsoft.com/office/drawing/2014/main" id="{57532A9E-380D-F88A-6384-8694D51815FE}"/>
              </a:ext>
            </a:extLst>
          </p:cNvPr>
          <p:cNvSpPr txBox="1"/>
          <p:nvPr/>
        </p:nvSpPr>
        <p:spPr>
          <a:xfrm>
            <a:off x="7086040" y="4847226"/>
            <a:ext cx="1756410" cy="646331"/>
          </a:xfrm>
          <a:prstGeom prst="rect">
            <a:avLst/>
          </a:prstGeom>
          <a:noFill/>
        </p:spPr>
        <p:txBody>
          <a:bodyPr wrap="square" lIns="91440" tIns="45720" rIns="91440" bIns="45720" rtlCol="0" anchor="t">
            <a:spAutoFit/>
          </a:bodyPr>
          <a:lstStyle/>
          <a:p>
            <a:r>
              <a:rPr lang="en-GB">
                <a:solidFill>
                  <a:srgbClr val="000000"/>
                </a:solidFill>
                <a:latin typeface="Calibri Light"/>
                <a:cs typeface="Calibri Light"/>
              </a:rPr>
              <a:t>Sustainable </a:t>
            </a:r>
          </a:p>
          <a:p>
            <a:r>
              <a:rPr lang="en-GB">
                <a:solidFill>
                  <a:srgbClr val="000000"/>
                </a:solidFill>
                <a:latin typeface="Calibri Light"/>
                <a:cs typeface="Calibri Light"/>
              </a:rPr>
              <a:t>Local Integration</a:t>
            </a:r>
            <a:endParaRPr lang="en-GB">
              <a:solidFill>
                <a:srgbClr val="000000"/>
              </a:solidFill>
              <a:latin typeface="Calibri Light"/>
              <a:ea typeface="Calibri Light"/>
              <a:cs typeface="Calibri Light"/>
            </a:endParaRPr>
          </a:p>
        </p:txBody>
      </p:sp>
      <p:sp>
        <p:nvSpPr>
          <p:cNvPr id="10" name="TextBox 9">
            <a:extLst>
              <a:ext uri="{FF2B5EF4-FFF2-40B4-BE49-F238E27FC236}">
                <a16:creationId xmlns:a16="http://schemas.microsoft.com/office/drawing/2014/main" id="{70B00BD6-7FDB-D6F9-4C50-D9BE1C2B9F7E}"/>
              </a:ext>
            </a:extLst>
          </p:cNvPr>
          <p:cNvSpPr txBox="1"/>
          <p:nvPr/>
        </p:nvSpPr>
        <p:spPr>
          <a:xfrm>
            <a:off x="9967468" y="4760078"/>
            <a:ext cx="2210925" cy="923330"/>
          </a:xfrm>
          <a:prstGeom prst="rect">
            <a:avLst/>
          </a:prstGeom>
          <a:noFill/>
        </p:spPr>
        <p:txBody>
          <a:bodyPr wrap="square" lIns="91440" tIns="45720" rIns="91440" bIns="45720" rtlCol="0" anchor="t">
            <a:spAutoFit/>
          </a:bodyPr>
          <a:lstStyle/>
          <a:p>
            <a:r>
              <a:rPr lang="en-GB">
                <a:solidFill>
                  <a:srgbClr val="000000"/>
                </a:solidFill>
                <a:latin typeface="Calibri Light"/>
                <a:cs typeface="Calibri Light"/>
              </a:rPr>
              <a:t>Sustainable Integration in another part of the country</a:t>
            </a:r>
          </a:p>
        </p:txBody>
      </p:sp>
      <p:sp>
        <p:nvSpPr>
          <p:cNvPr id="6" name="Text Placeholder 5">
            <a:extLst>
              <a:ext uri="{FF2B5EF4-FFF2-40B4-BE49-F238E27FC236}">
                <a16:creationId xmlns:a16="http://schemas.microsoft.com/office/drawing/2014/main" id="{78342C75-557E-2D44-E0FE-7785E0589F4A}"/>
              </a:ext>
            </a:extLst>
          </p:cNvPr>
          <p:cNvSpPr>
            <a:spLocks noGrp="1"/>
          </p:cNvSpPr>
          <p:nvPr>
            <p:ph type="body" idx="1"/>
          </p:nvPr>
        </p:nvSpPr>
        <p:spPr>
          <a:xfrm>
            <a:off x="3872593" y="1907268"/>
            <a:ext cx="7590066" cy="2609487"/>
          </a:xfrm>
        </p:spPr>
        <p:txBody>
          <a:bodyPr/>
          <a:lstStyle/>
          <a:p>
            <a:pPr marL="50800" indent="0">
              <a:lnSpc>
                <a:spcPct val="114999"/>
              </a:lnSpc>
              <a:buClr>
                <a:srgbClr val="000000"/>
              </a:buClr>
              <a:buNone/>
            </a:pPr>
            <a:r>
              <a:rPr lang="en-GB"/>
              <a:t>‘A durable solution is achieved when IDPs no longer have any specific assistance and protection needs that are linked to their displacement and can enjoy their human rights without discrimination on account of their displacement.’ </a:t>
            </a:r>
            <a:endParaRPr lang="en-US"/>
          </a:p>
        </p:txBody>
      </p:sp>
    </p:spTree>
    <p:extLst>
      <p:ext uri="{BB962C8B-B14F-4D97-AF65-F5344CB8AC3E}">
        <p14:creationId xmlns:p14="http://schemas.microsoft.com/office/powerpoint/2010/main" val="16664905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80"/>
          <p:cNvSpPr/>
          <p:nvPr/>
        </p:nvSpPr>
        <p:spPr>
          <a:xfrm>
            <a:off x="3257739" y="1976049"/>
            <a:ext cx="4170800" cy="22820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algn="ctr">
              <a:buSzPts val="2400"/>
            </a:pPr>
            <a:endParaRPr sz="2400">
              <a:solidFill>
                <a:schemeClr val="lt1"/>
              </a:solidFill>
              <a:latin typeface="Calibri"/>
              <a:ea typeface="Calibri"/>
              <a:cs typeface="Calibri"/>
              <a:sym typeface="Calibri"/>
            </a:endParaRPr>
          </a:p>
        </p:txBody>
      </p:sp>
      <p:pic>
        <p:nvPicPr>
          <p:cNvPr id="159" name="Google Shape;159;p80"/>
          <p:cNvPicPr preferRelativeResize="0"/>
          <p:nvPr/>
        </p:nvPicPr>
        <p:blipFill rotWithShape="1">
          <a:blip r:embed="rId3">
            <a:alphaModFix/>
          </a:blip>
          <a:srcRect/>
          <a:stretch/>
        </p:blipFill>
        <p:spPr>
          <a:xfrm>
            <a:off x="0" y="271674"/>
            <a:ext cx="11996352" cy="6640611"/>
          </a:xfrm>
          <a:prstGeom prst="rect">
            <a:avLst/>
          </a:prstGeom>
          <a:noFill/>
          <a:ln>
            <a:noFill/>
          </a:ln>
        </p:spPr>
      </p:pic>
      <p:sp>
        <p:nvSpPr>
          <p:cNvPr id="160" name="Google Shape;160;p80"/>
          <p:cNvSpPr txBox="1"/>
          <p:nvPr/>
        </p:nvSpPr>
        <p:spPr>
          <a:xfrm>
            <a:off x="239463" y="505709"/>
            <a:ext cx="4518804" cy="2728157"/>
          </a:xfrm>
          <a:prstGeom prst="rect">
            <a:avLst/>
          </a:prstGeom>
          <a:solidFill>
            <a:schemeClr val="lt1"/>
          </a:solidFill>
          <a:ln>
            <a:noFill/>
          </a:ln>
        </p:spPr>
        <p:txBody>
          <a:bodyPr spcFirstLastPara="1" wrap="square" lIns="121900" tIns="0" rIns="121900" bIns="0" anchor="t" anchorCtr="0">
            <a:noAutofit/>
          </a:bodyPr>
          <a:lstStyle/>
          <a:p>
            <a:pPr>
              <a:buSzPts val="2800"/>
            </a:pPr>
            <a:r>
              <a:rPr lang="en-US" sz="2400">
                <a:solidFill>
                  <a:schemeClr val="accent1">
                    <a:lumMod val="75000"/>
                  </a:schemeClr>
                </a:solidFill>
                <a:latin typeface="Montserrat" panose="00000500000000000000" pitchFamily="2" charset="0"/>
                <a:cs typeface="Montserrat Light"/>
                <a:sym typeface="Overpass"/>
              </a:rPr>
              <a:t>Eight criteria to define if solutions have been achieved.</a:t>
            </a:r>
            <a:endParaRPr sz="2400">
              <a:solidFill>
                <a:schemeClr val="accent1">
                  <a:lumMod val="75000"/>
                </a:schemeClr>
              </a:solidFill>
              <a:latin typeface="Montserrat" panose="00000500000000000000" pitchFamily="2" charset="0"/>
              <a:cs typeface="Montserrat Light"/>
              <a:sym typeface="Overpass"/>
            </a:endParaRPr>
          </a:p>
        </p:txBody>
      </p:sp>
      <p:sp>
        <p:nvSpPr>
          <p:cNvPr id="158" name="Google Shape;158;p80"/>
          <p:cNvSpPr txBox="1"/>
          <p:nvPr/>
        </p:nvSpPr>
        <p:spPr>
          <a:xfrm rot="630962">
            <a:off x="1979020" y="2667782"/>
            <a:ext cx="4654470" cy="646290"/>
          </a:xfrm>
          <a:prstGeom prst="rect">
            <a:avLst/>
          </a:prstGeom>
          <a:solidFill>
            <a:schemeClr val="bg1"/>
          </a:solidFill>
          <a:ln w="3175">
            <a:solidFill>
              <a:srgbClr val="FF0000"/>
            </a:solidFill>
          </a:ln>
        </p:spPr>
        <p:txBody>
          <a:bodyPr spcFirstLastPara="1" wrap="square" lIns="91425" tIns="45700" rIns="91425" bIns="45700" anchor="t" anchorCtr="0">
            <a:spAutoFit/>
          </a:bodyPr>
          <a:lstStyle/>
          <a:p>
            <a:pPr>
              <a:buSzPts val="2800"/>
            </a:pPr>
            <a:r>
              <a:rPr lang="en-US" sz="1800" b="1">
                <a:solidFill>
                  <a:srgbClr val="FF0000"/>
                </a:solidFill>
                <a:latin typeface="Montserrat Light"/>
                <a:cs typeface="Montserrat Light"/>
                <a:sym typeface="Overpass Light"/>
              </a:rPr>
              <a:t>Note: A mere physical movement does NOT constitute a durable solution!</a:t>
            </a:r>
            <a:endParaRPr sz="1800" b="1">
              <a:solidFill>
                <a:srgbClr val="FF0000"/>
              </a:solidFill>
              <a:latin typeface="Montserrat Light"/>
              <a:cs typeface="Montserrat Light"/>
              <a:sym typeface="Overpass Light"/>
            </a:endParaRPr>
          </a:p>
        </p:txBody>
      </p:sp>
    </p:spTree>
    <p:extLst>
      <p:ext uri="{BB962C8B-B14F-4D97-AF65-F5344CB8AC3E}">
        <p14:creationId xmlns:p14="http://schemas.microsoft.com/office/powerpoint/2010/main" val="1979698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Shape 108"/>
        <p:cNvGrpSpPr/>
        <p:nvPr/>
      </p:nvGrpSpPr>
      <p:grpSpPr>
        <a:xfrm>
          <a:off x="0" y="0"/>
          <a:ext cx="0" cy="0"/>
          <a:chOff x="0" y="0"/>
          <a:chExt cx="0" cy="0"/>
        </a:xfrm>
      </p:grpSpPr>
      <p:sp>
        <p:nvSpPr>
          <p:cNvPr id="109" name="Google Shape;109;p10"/>
          <p:cNvSpPr txBox="1"/>
          <p:nvPr/>
        </p:nvSpPr>
        <p:spPr>
          <a:xfrm>
            <a:off x="-3334608" y="2594343"/>
            <a:ext cx="3107781" cy="3165460"/>
          </a:xfrm>
          <a:prstGeom prst="rect">
            <a:avLst/>
          </a:prstGeom>
          <a:noFill/>
          <a:ln>
            <a:noFill/>
          </a:ln>
        </p:spPr>
        <p:txBody>
          <a:bodyPr spcFirstLastPara="1" wrap="square" lIns="121900" tIns="60933" rIns="121900" bIns="60933" anchor="t" anchorCtr="0">
            <a:noAutofit/>
          </a:bodyPr>
          <a:lstStyle/>
          <a:p>
            <a:pPr marL="609585" indent="-482588">
              <a:buClr>
                <a:srgbClr val="6B2848"/>
              </a:buClr>
              <a:buSzPts val="1500"/>
            </a:pPr>
            <a:endParaRPr sz="2000">
              <a:solidFill>
                <a:schemeClr val="dk1"/>
              </a:solidFill>
              <a:latin typeface="Overpass Thin"/>
              <a:ea typeface="Overpass Thin"/>
              <a:cs typeface="Overpass Thin"/>
              <a:sym typeface="Overpass Thin"/>
            </a:endParaRPr>
          </a:p>
        </p:txBody>
      </p:sp>
      <p:sp>
        <p:nvSpPr>
          <p:cNvPr id="110" name="Google Shape;110;p10"/>
          <p:cNvSpPr txBox="1">
            <a:spLocks noGrp="1"/>
          </p:cNvSpPr>
          <p:nvPr>
            <p:ph type="title"/>
          </p:nvPr>
        </p:nvSpPr>
        <p:spPr>
          <a:xfrm>
            <a:off x="611537" y="503588"/>
            <a:ext cx="11353800" cy="1099201"/>
          </a:xfrm>
          <a:prstGeom prst="rect">
            <a:avLst/>
          </a:prstGeom>
          <a:noFill/>
          <a:ln>
            <a:noFill/>
          </a:ln>
        </p:spPr>
        <p:txBody>
          <a:bodyPr spcFirstLastPara="1" wrap="square" lIns="121900" tIns="60933" rIns="121900" bIns="60933" anchor="t" anchorCtr="0">
            <a:noAutofit/>
          </a:bodyPr>
          <a:lstStyle/>
          <a:p>
            <a:pPr>
              <a:buSzPts val="3000"/>
            </a:pPr>
            <a:r>
              <a:rPr lang="en-US">
                <a:solidFill>
                  <a:srgbClr val="2F5597"/>
                </a:solidFill>
              </a:rPr>
              <a:t>What questions can a DS urban profiling answer?</a:t>
            </a:r>
            <a:endParaRPr>
              <a:solidFill>
                <a:srgbClr val="2F5597"/>
              </a:solidFill>
            </a:endParaRPr>
          </a:p>
        </p:txBody>
      </p:sp>
      <p:sp>
        <p:nvSpPr>
          <p:cNvPr id="111" name="Google Shape;111;p10"/>
          <p:cNvSpPr/>
          <p:nvPr/>
        </p:nvSpPr>
        <p:spPr>
          <a:xfrm>
            <a:off x="368581" y="1968948"/>
            <a:ext cx="3427064" cy="2583375"/>
          </a:xfrm>
          <a:prstGeom prst="rect">
            <a:avLst/>
          </a:prstGeom>
          <a:solidFill>
            <a:schemeClr val="lt2"/>
          </a:solidFill>
          <a:ln>
            <a:noFill/>
          </a:ln>
        </p:spPr>
        <p:txBody>
          <a:bodyPr spcFirstLastPara="1" wrap="square" lIns="121900" tIns="60933" rIns="121900" bIns="60933" anchor="t" anchorCtr="0">
            <a:noAutofit/>
          </a:bodyPr>
          <a:lstStyle/>
          <a:p>
            <a:pPr>
              <a:lnSpc>
                <a:spcPct val="120000"/>
              </a:lnSpc>
            </a:pPr>
            <a:r>
              <a:rPr lang="en-US" sz="1700">
                <a:latin typeface="Montserrat"/>
                <a:ea typeface="Overpass ExtraLight"/>
                <a:cs typeface="Overpass ExtraLight"/>
                <a:sym typeface="Overpass ExtraLight"/>
              </a:rPr>
              <a:t>What are specific challenges that IDPs face? </a:t>
            </a:r>
            <a:endParaRPr lang="en-US">
              <a:sym typeface="Overpass ExtraLight"/>
            </a:endParaRPr>
          </a:p>
          <a:p>
            <a:pPr>
              <a:lnSpc>
                <a:spcPct val="120000"/>
              </a:lnSpc>
            </a:pPr>
            <a:r>
              <a:rPr lang="en-US" sz="1700">
                <a:latin typeface="Montserrat"/>
                <a:ea typeface="Overpass ExtraLight"/>
                <a:cs typeface="Overpass ExtraLight"/>
                <a:sym typeface="Overpass ExtraLight"/>
              </a:rPr>
              <a:t>What are the challenges that both host community &amp; IDPs face?</a:t>
            </a:r>
            <a:endParaRPr lang="en-US"/>
          </a:p>
          <a:p>
            <a:pPr>
              <a:lnSpc>
                <a:spcPct val="120000"/>
              </a:lnSpc>
            </a:pPr>
            <a:endParaRPr lang="en-US" sz="1700">
              <a:solidFill>
                <a:schemeClr val="tx1"/>
              </a:solidFill>
              <a:latin typeface="Montserrat" panose="00000500000000000000" pitchFamily="2" charset="0"/>
              <a:ea typeface="Overpass ExtraLight"/>
              <a:cs typeface="Overpass ExtraLight"/>
              <a:sym typeface="Overpass ExtraLight"/>
            </a:endParaRPr>
          </a:p>
          <a:p>
            <a:pPr>
              <a:lnSpc>
                <a:spcPct val="120000"/>
              </a:lnSpc>
            </a:pPr>
            <a:r>
              <a:rPr lang="en-US" sz="1700">
                <a:solidFill>
                  <a:schemeClr val="tx1"/>
                </a:solidFill>
                <a:latin typeface="Montserrat" panose="00000500000000000000" pitchFamily="2" charset="0"/>
                <a:ea typeface="Overpass ExtraLight"/>
                <a:cs typeface="Overpass ExtraLight"/>
                <a:sym typeface="Overpass ExtraLight"/>
              </a:rPr>
              <a:t>How well integrated are IDPs?</a:t>
            </a:r>
          </a:p>
        </p:txBody>
      </p:sp>
      <p:sp>
        <p:nvSpPr>
          <p:cNvPr id="113" name="Google Shape;113;p10"/>
          <p:cNvSpPr/>
          <p:nvPr/>
        </p:nvSpPr>
        <p:spPr>
          <a:xfrm>
            <a:off x="7610964" y="1968947"/>
            <a:ext cx="4163905" cy="2586863"/>
          </a:xfrm>
          <a:prstGeom prst="rect">
            <a:avLst/>
          </a:prstGeom>
          <a:solidFill>
            <a:schemeClr val="lt2"/>
          </a:solidFill>
          <a:ln>
            <a:noFill/>
          </a:ln>
        </p:spPr>
        <p:txBody>
          <a:bodyPr spcFirstLastPara="1" wrap="square" lIns="121900" tIns="60933" rIns="121900" bIns="60933" anchor="t" anchorCtr="0">
            <a:noAutofit/>
          </a:bodyPr>
          <a:lstStyle/>
          <a:p>
            <a:pPr>
              <a:lnSpc>
                <a:spcPct val="120000"/>
              </a:lnSpc>
            </a:pPr>
            <a:r>
              <a:rPr lang="en-US" sz="1700">
                <a:solidFill>
                  <a:schemeClr val="tx1"/>
                </a:solidFill>
                <a:latin typeface="Montserrat" panose="00000500000000000000" pitchFamily="2" charset="0"/>
                <a:ea typeface="Overpass ExtraLight"/>
                <a:cs typeface="Overpass ExtraLight"/>
                <a:sym typeface="Overpass ExtraLight"/>
              </a:rPr>
              <a:t>Does the context allow for durable solutions? </a:t>
            </a:r>
          </a:p>
          <a:p>
            <a:pPr marL="380990" indent="-380990">
              <a:lnSpc>
                <a:spcPct val="120000"/>
              </a:lnSpc>
              <a:buFontTx/>
              <a:buChar char="-"/>
            </a:pPr>
            <a:r>
              <a:rPr lang="en-US" sz="1700">
                <a:solidFill>
                  <a:schemeClr val="tx1"/>
                </a:solidFill>
                <a:latin typeface="Montserrat" panose="00000500000000000000" pitchFamily="2" charset="0"/>
                <a:ea typeface="Overpass ExtraLight"/>
                <a:cs typeface="Overpass ExtraLight"/>
                <a:sym typeface="Overpass ExtraLight"/>
              </a:rPr>
              <a:t>Are the authorities enabling solutions? </a:t>
            </a:r>
          </a:p>
          <a:p>
            <a:pPr marL="380990" indent="-380990">
              <a:lnSpc>
                <a:spcPct val="120000"/>
              </a:lnSpc>
              <a:buFontTx/>
              <a:buChar char="-"/>
            </a:pPr>
            <a:r>
              <a:rPr lang="en-US" sz="1700">
                <a:solidFill>
                  <a:schemeClr val="tx1"/>
                </a:solidFill>
                <a:latin typeface="Montserrat" panose="00000500000000000000" pitchFamily="2" charset="0"/>
                <a:ea typeface="Overpass ExtraLight"/>
                <a:cs typeface="Overpass ExtraLight"/>
                <a:sym typeface="Overpass ExtraLight"/>
              </a:rPr>
              <a:t>Is the security situation allowing for solutions? </a:t>
            </a:r>
          </a:p>
          <a:p>
            <a:pPr marL="380990" indent="-380990">
              <a:lnSpc>
                <a:spcPct val="120000"/>
              </a:lnSpc>
              <a:buFontTx/>
              <a:buChar char="-"/>
            </a:pPr>
            <a:r>
              <a:rPr lang="en-US" sz="1700">
                <a:solidFill>
                  <a:schemeClr val="tx1"/>
                </a:solidFill>
                <a:latin typeface="Montserrat" panose="00000500000000000000" pitchFamily="2" charset="0"/>
                <a:cs typeface="Overpass ExtraLight"/>
                <a:sym typeface="Overpass ExtraLight"/>
              </a:rPr>
              <a:t>Etc..</a:t>
            </a:r>
            <a:endParaRPr sz="1700">
              <a:solidFill>
                <a:schemeClr val="tx1"/>
              </a:solidFill>
              <a:latin typeface="Montserrat" panose="00000500000000000000" pitchFamily="2" charset="0"/>
            </a:endParaRPr>
          </a:p>
        </p:txBody>
      </p:sp>
      <p:sp>
        <p:nvSpPr>
          <p:cNvPr id="114" name="Google Shape;114;p10"/>
          <p:cNvSpPr/>
          <p:nvPr/>
        </p:nvSpPr>
        <p:spPr>
          <a:xfrm>
            <a:off x="3986144" y="1972437"/>
            <a:ext cx="3429796" cy="2583375"/>
          </a:xfrm>
          <a:prstGeom prst="rect">
            <a:avLst/>
          </a:prstGeom>
          <a:solidFill>
            <a:schemeClr val="lt2"/>
          </a:solidFill>
          <a:ln>
            <a:noFill/>
          </a:ln>
        </p:spPr>
        <p:txBody>
          <a:bodyPr spcFirstLastPara="1" wrap="square" lIns="121900" tIns="60933" rIns="121900" bIns="60933" anchor="t" anchorCtr="0">
            <a:noAutofit/>
          </a:bodyPr>
          <a:lstStyle/>
          <a:p>
            <a:pPr>
              <a:lnSpc>
                <a:spcPct val="120000"/>
              </a:lnSpc>
            </a:pPr>
            <a:r>
              <a:rPr lang="en-US" sz="1700">
                <a:solidFill>
                  <a:schemeClr val="tx1"/>
                </a:solidFill>
                <a:latin typeface="Montserrat" panose="00000500000000000000" pitchFamily="2" charset="0"/>
                <a:ea typeface="Overpass ExtraLight"/>
                <a:cs typeface="Overpass ExtraLight"/>
                <a:sym typeface="Overpass ExtraLight"/>
              </a:rPr>
              <a:t>What solutions do IDPs want? </a:t>
            </a:r>
          </a:p>
          <a:p>
            <a:pPr>
              <a:lnSpc>
                <a:spcPct val="120000"/>
              </a:lnSpc>
            </a:pPr>
            <a:endParaRPr lang="en-US" sz="1700">
              <a:solidFill>
                <a:schemeClr val="tx1"/>
              </a:solidFill>
              <a:latin typeface="Montserrat" panose="00000500000000000000" pitchFamily="2" charset="0"/>
              <a:ea typeface="Overpass ExtraLight"/>
              <a:cs typeface="Overpass ExtraLight"/>
              <a:sym typeface="Overpass ExtraLight"/>
            </a:endParaRPr>
          </a:p>
          <a:p>
            <a:pPr>
              <a:lnSpc>
                <a:spcPct val="120000"/>
              </a:lnSpc>
            </a:pPr>
            <a:r>
              <a:rPr lang="en-US" sz="1700">
                <a:solidFill>
                  <a:schemeClr val="tx1"/>
                </a:solidFill>
                <a:latin typeface="Montserrat" panose="00000500000000000000" pitchFamily="2" charset="0"/>
                <a:ea typeface="Overpass ExtraLight"/>
                <a:cs typeface="Overpass ExtraLight"/>
                <a:sym typeface="Overpass ExtraLight"/>
              </a:rPr>
              <a:t>What prevents them from pursuing these plans?</a:t>
            </a:r>
          </a:p>
        </p:txBody>
      </p:sp>
      <p:sp>
        <p:nvSpPr>
          <p:cNvPr id="2" name="TextBox 1">
            <a:extLst>
              <a:ext uri="{FF2B5EF4-FFF2-40B4-BE49-F238E27FC236}">
                <a16:creationId xmlns:a16="http://schemas.microsoft.com/office/drawing/2014/main" id="{7AA216C2-F9AB-1948-8ED6-08BD02216292}"/>
              </a:ext>
            </a:extLst>
          </p:cNvPr>
          <p:cNvSpPr txBox="1"/>
          <p:nvPr/>
        </p:nvSpPr>
        <p:spPr>
          <a:xfrm>
            <a:off x="675056" y="5251803"/>
            <a:ext cx="6416635" cy="830997"/>
          </a:xfrm>
          <a:prstGeom prst="rect">
            <a:avLst/>
          </a:prstGeom>
          <a:noFill/>
        </p:spPr>
        <p:txBody>
          <a:bodyPr wrap="square" lIns="91440" tIns="45720" rIns="91440" bIns="45720" rtlCol="0" anchor="t">
            <a:spAutoFit/>
          </a:bodyPr>
          <a:lstStyle/>
          <a:p>
            <a:pPr algn="ctr"/>
            <a:r>
              <a:rPr lang="en-US" sz="2400" b="1">
                <a:solidFill>
                  <a:schemeClr val="accent1">
                    <a:lumMod val="75000"/>
                  </a:schemeClr>
                </a:solidFill>
                <a:latin typeface="Montserrat"/>
              </a:rPr>
              <a:t>Sample based survey of IDP and HOST populations</a:t>
            </a:r>
          </a:p>
        </p:txBody>
      </p:sp>
      <p:sp>
        <p:nvSpPr>
          <p:cNvPr id="3" name="TextBox 2">
            <a:extLst>
              <a:ext uri="{FF2B5EF4-FFF2-40B4-BE49-F238E27FC236}">
                <a16:creationId xmlns:a16="http://schemas.microsoft.com/office/drawing/2014/main" id="{16CCA7CA-ADAE-464A-BFF6-EC72BB9E990B}"/>
              </a:ext>
            </a:extLst>
          </p:cNvPr>
          <p:cNvSpPr txBox="1"/>
          <p:nvPr/>
        </p:nvSpPr>
        <p:spPr>
          <a:xfrm>
            <a:off x="7863729" y="5248305"/>
            <a:ext cx="3951723" cy="461665"/>
          </a:xfrm>
          <a:prstGeom prst="rect">
            <a:avLst/>
          </a:prstGeom>
          <a:noFill/>
        </p:spPr>
        <p:txBody>
          <a:bodyPr wrap="none" rtlCol="0">
            <a:spAutoFit/>
          </a:bodyPr>
          <a:lstStyle/>
          <a:p>
            <a:r>
              <a:rPr lang="en-US" sz="2400" b="1">
                <a:solidFill>
                  <a:schemeClr val="accent1">
                    <a:lumMod val="75000"/>
                  </a:schemeClr>
                </a:solidFill>
                <a:latin typeface="Montserrat" panose="00000500000000000000" pitchFamily="2" charset="0"/>
              </a:rPr>
              <a:t>Area &amp; context analysis</a:t>
            </a:r>
          </a:p>
        </p:txBody>
      </p:sp>
      <p:sp>
        <p:nvSpPr>
          <p:cNvPr id="4" name="Left Brace 3">
            <a:extLst>
              <a:ext uri="{FF2B5EF4-FFF2-40B4-BE49-F238E27FC236}">
                <a16:creationId xmlns:a16="http://schemas.microsoft.com/office/drawing/2014/main" id="{B3CF35CA-FA3B-60B9-11F1-610F28D37209}"/>
              </a:ext>
            </a:extLst>
          </p:cNvPr>
          <p:cNvSpPr/>
          <p:nvPr/>
        </p:nvSpPr>
        <p:spPr>
          <a:xfrm rot="16200000">
            <a:off x="3674235" y="1347799"/>
            <a:ext cx="418283" cy="7065134"/>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 name="Left Brace 4">
            <a:extLst>
              <a:ext uri="{FF2B5EF4-FFF2-40B4-BE49-F238E27FC236}">
                <a16:creationId xmlns:a16="http://schemas.microsoft.com/office/drawing/2014/main" id="{862B71F1-B1A9-62B8-60B4-40BDC5FFFF33}"/>
              </a:ext>
            </a:extLst>
          </p:cNvPr>
          <p:cNvSpPr/>
          <p:nvPr/>
        </p:nvSpPr>
        <p:spPr>
          <a:xfrm rot="16200000">
            <a:off x="9462086" y="2820105"/>
            <a:ext cx="461664" cy="4163904"/>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Tree>
    <p:extLst>
      <p:ext uri="{BB962C8B-B14F-4D97-AF65-F5344CB8AC3E}">
        <p14:creationId xmlns:p14="http://schemas.microsoft.com/office/powerpoint/2010/main" val="3338565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113" grpId="0" animBg="1"/>
      <p:bldP spid="114" grpId="0" animBg="1"/>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B5011EA-4E0B-5ABE-4185-738C22326EA3}"/>
              </a:ext>
            </a:extLst>
          </p:cNvPr>
          <p:cNvSpPr txBox="1"/>
          <p:nvPr/>
        </p:nvSpPr>
        <p:spPr>
          <a:xfrm>
            <a:off x="962965" y="658083"/>
            <a:ext cx="10249652" cy="646331"/>
          </a:xfrm>
          <a:prstGeom prst="rect">
            <a:avLst/>
          </a:prstGeom>
          <a:noFill/>
          <a:ln w="28575">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600">
                <a:solidFill>
                  <a:srgbClr val="505BA1"/>
                </a:solidFill>
                <a:latin typeface="Calibri Light"/>
                <a:ea typeface="Calibri Light"/>
                <a:cs typeface="Calibri Light"/>
              </a:rPr>
              <a:t>Urban Profiling of Displacement Situations</a:t>
            </a:r>
          </a:p>
        </p:txBody>
      </p:sp>
      <p:sp>
        <p:nvSpPr>
          <p:cNvPr id="5" name="TextBox 4">
            <a:extLst>
              <a:ext uri="{FF2B5EF4-FFF2-40B4-BE49-F238E27FC236}">
                <a16:creationId xmlns:a16="http://schemas.microsoft.com/office/drawing/2014/main" id="{C9186B42-F152-DEE0-C8F1-C66058E4DB6F}"/>
              </a:ext>
            </a:extLst>
          </p:cNvPr>
          <p:cNvSpPr txBox="1"/>
          <p:nvPr/>
        </p:nvSpPr>
        <p:spPr>
          <a:xfrm>
            <a:off x="960078" y="1586619"/>
            <a:ext cx="4454477" cy="4608062"/>
          </a:xfrm>
          <a:prstGeom prst="rect">
            <a:avLst/>
          </a:prstGeom>
          <a:solidFill>
            <a:srgbClr val="505BA1"/>
          </a:solidFill>
          <a:ln w="28575">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10000"/>
              </a:lnSpc>
              <a:spcAft>
                <a:spcPts val="1200"/>
              </a:spcAft>
            </a:pPr>
            <a:r>
              <a:rPr lang="en-GB" sz="2000" b="1">
                <a:solidFill>
                  <a:srgbClr val="FFFFFF"/>
                </a:solidFill>
                <a:latin typeface="Calibri"/>
                <a:ea typeface="Calibri Light"/>
                <a:cs typeface="Calibri Light"/>
              </a:rPr>
              <a:t>URBAN ANALYSIS</a:t>
            </a:r>
          </a:p>
          <a:p>
            <a:pPr marL="971550" lvl="2">
              <a:lnSpc>
                <a:spcPct val="200000"/>
              </a:lnSpc>
              <a:spcAft>
                <a:spcPts val="1200"/>
              </a:spcAft>
            </a:pPr>
            <a:r>
              <a:rPr lang="en-GB">
                <a:solidFill>
                  <a:srgbClr val="FFFFFF"/>
                </a:solidFill>
                <a:latin typeface="+mj-lt"/>
                <a:ea typeface="Calibri Light"/>
                <a:cs typeface="Calibri Light"/>
              </a:rPr>
              <a:t>Infrastructure and Services</a:t>
            </a:r>
          </a:p>
          <a:p>
            <a:pPr marL="971550" lvl="2">
              <a:lnSpc>
                <a:spcPct val="200000"/>
              </a:lnSpc>
              <a:spcAft>
                <a:spcPts val="1200"/>
              </a:spcAft>
            </a:pPr>
            <a:r>
              <a:rPr lang="en-GB">
                <a:solidFill>
                  <a:srgbClr val="FFFFFF"/>
                </a:solidFill>
                <a:latin typeface="+mj-lt"/>
                <a:ea typeface="Calibri Light"/>
                <a:cs typeface="Calibri Light"/>
              </a:rPr>
              <a:t>HLP </a:t>
            </a:r>
          </a:p>
          <a:p>
            <a:pPr marL="971550" lvl="2">
              <a:lnSpc>
                <a:spcPct val="200000"/>
              </a:lnSpc>
              <a:spcAft>
                <a:spcPts val="1200"/>
              </a:spcAft>
            </a:pPr>
            <a:r>
              <a:rPr lang="en-GB">
                <a:solidFill>
                  <a:srgbClr val="FFFFFF"/>
                </a:solidFill>
                <a:latin typeface="+mj-lt"/>
                <a:ea typeface="Calibri Light"/>
                <a:cs typeface="Calibri Light"/>
              </a:rPr>
              <a:t>Governance</a:t>
            </a:r>
          </a:p>
          <a:p>
            <a:pPr marL="971550" lvl="2">
              <a:lnSpc>
                <a:spcPct val="200000"/>
              </a:lnSpc>
              <a:spcAft>
                <a:spcPts val="1200"/>
              </a:spcAft>
            </a:pPr>
            <a:r>
              <a:rPr lang="en-GB">
                <a:solidFill>
                  <a:srgbClr val="FFFFFF"/>
                </a:solidFill>
                <a:latin typeface="+mj-lt"/>
                <a:ea typeface="Calibri Light"/>
                <a:cs typeface="Calibri Light"/>
              </a:rPr>
              <a:t>Economy</a:t>
            </a:r>
          </a:p>
          <a:p>
            <a:pPr marL="971550" lvl="2">
              <a:lnSpc>
                <a:spcPct val="200000"/>
              </a:lnSpc>
              <a:spcAft>
                <a:spcPts val="1200"/>
              </a:spcAft>
            </a:pPr>
            <a:r>
              <a:rPr lang="en-GB">
                <a:solidFill>
                  <a:srgbClr val="FFFFFF"/>
                </a:solidFill>
                <a:latin typeface="+mj-lt"/>
                <a:ea typeface="Calibri Light"/>
                <a:cs typeface="Calibri Light"/>
              </a:rPr>
              <a:t>Social Cohesion</a:t>
            </a:r>
            <a:endParaRPr lang="en-GB" sz="2000">
              <a:solidFill>
                <a:srgbClr val="FFFFFF"/>
              </a:solidFill>
              <a:latin typeface="+mj-lt"/>
              <a:ea typeface="Calibri Light"/>
              <a:cs typeface="Calibri Light"/>
            </a:endParaRPr>
          </a:p>
        </p:txBody>
      </p:sp>
      <p:sp>
        <p:nvSpPr>
          <p:cNvPr id="6" name="TextBox 5">
            <a:extLst>
              <a:ext uri="{FF2B5EF4-FFF2-40B4-BE49-F238E27FC236}">
                <a16:creationId xmlns:a16="http://schemas.microsoft.com/office/drawing/2014/main" id="{8007A8B0-0E68-6DA6-911B-FC16E5ADB48B}"/>
              </a:ext>
            </a:extLst>
          </p:cNvPr>
          <p:cNvSpPr txBox="1"/>
          <p:nvPr/>
        </p:nvSpPr>
        <p:spPr>
          <a:xfrm>
            <a:off x="5609383" y="1586620"/>
            <a:ext cx="5470477" cy="4608062"/>
          </a:xfrm>
          <a:prstGeom prst="rect">
            <a:avLst/>
          </a:prstGeom>
          <a:solidFill>
            <a:srgbClr val="852D57"/>
          </a:solidFill>
          <a:ln w="28575">
            <a:noFill/>
          </a:ln>
        </p:spPr>
        <p:txBody>
          <a:bodyPr rot="0" spcFirstLastPara="0" vertOverflow="overflow" horzOverflow="overflow" vert="horz" wrap="square" lIns="90000" tIns="45720" rIns="91440" bIns="45720" numCol="1" spcCol="0" rtlCol="0" fromWordArt="0" anchor="t" anchorCtr="0" forceAA="0" compatLnSpc="1">
            <a:prstTxWarp prst="textNoShape">
              <a:avLst/>
            </a:prstTxWarp>
            <a:noAutofit/>
          </a:bodyPr>
          <a:lstStyle/>
          <a:p>
            <a:pPr>
              <a:lnSpc>
                <a:spcPct val="110000"/>
              </a:lnSpc>
              <a:spcAft>
                <a:spcPts val="1200"/>
              </a:spcAft>
            </a:pPr>
            <a:r>
              <a:rPr lang="en-GB" sz="2000" b="1" dirty="0">
                <a:solidFill>
                  <a:srgbClr val="FFFFFF"/>
                </a:solidFill>
                <a:latin typeface="Calibri"/>
                <a:ea typeface="Calibri Light"/>
                <a:cs typeface="Calibri Light"/>
              </a:rPr>
              <a:t>POPULATION ANALYSIS</a:t>
            </a:r>
            <a:endParaRPr lang="en-US" b="1" dirty="0">
              <a:latin typeface="Calibri"/>
              <a:ea typeface="Calibri" panose="020F0502020204030204"/>
              <a:cs typeface="Calibri" panose="020F0502020204030204"/>
            </a:endParaRPr>
          </a:p>
          <a:p>
            <a:pPr marL="628650" indent="-400050">
              <a:lnSpc>
                <a:spcPct val="110000"/>
              </a:lnSpc>
              <a:spcAft>
                <a:spcPts val="800"/>
              </a:spcAft>
              <a:buAutoNum type="arabicPeriod"/>
            </a:pPr>
            <a:r>
              <a:rPr lang="en-GB" b="1" dirty="0">
                <a:solidFill>
                  <a:srgbClr val="FFFFFF"/>
                </a:solidFill>
                <a:latin typeface="Calibri Light"/>
                <a:ea typeface="Calibri Light"/>
                <a:cs typeface="Calibri Light"/>
              </a:rPr>
              <a:t>Safety, security and freedom of movement</a:t>
            </a:r>
          </a:p>
          <a:p>
            <a:pPr marL="628650" indent="-400050">
              <a:lnSpc>
                <a:spcPct val="110000"/>
              </a:lnSpc>
              <a:spcAft>
                <a:spcPts val="800"/>
              </a:spcAft>
              <a:buAutoNum type="arabicPeriod"/>
            </a:pPr>
            <a:r>
              <a:rPr lang="en-GB" b="1" dirty="0">
                <a:solidFill>
                  <a:srgbClr val="FFFFFF"/>
                </a:solidFill>
                <a:latin typeface="Calibri Light"/>
                <a:ea typeface="Calibri Light"/>
                <a:cs typeface="Calibri Light"/>
              </a:rPr>
              <a:t>Adequate standard of living</a:t>
            </a:r>
          </a:p>
          <a:p>
            <a:pPr marL="628650" indent="-400050">
              <a:lnSpc>
                <a:spcPct val="110000"/>
              </a:lnSpc>
              <a:spcAft>
                <a:spcPts val="800"/>
              </a:spcAft>
              <a:buAutoNum type="arabicPeriod"/>
            </a:pPr>
            <a:r>
              <a:rPr lang="en-GB" b="1" dirty="0">
                <a:solidFill>
                  <a:srgbClr val="FFFFFF"/>
                </a:solidFill>
                <a:latin typeface="Calibri Light"/>
                <a:ea typeface="Calibri Light"/>
                <a:cs typeface="Calibri Light"/>
              </a:rPr>
              <a:t>Access to livelihoods and employment</a:t>
            </a:r>
          </a:p>
          <a:p>
            <a:pPr marL="628650" indent="-400050">
              <a:lnSpc>
                <a:spcPct val="110000"/>
              </a:lnSpc>
              <a:spcAft>
                <a:spcPts val="800"/>
              </a:spcAft>
              <a:buAutoNum type="arabicPeriod"/>
            </a:pPr>
            <a:r>
              <a:rPr lang="en-GB" b="1" dirty="0">
                <a:solidFill>
                  <a:srgbClr val="FFFFFF"/>
                </a:solidFill>
                <a:latin typeface="Calibri Light"/>
                <a:ea typeface="Calibri Light"/>
                <a:cs typeface="Calibri Light"/>
              </a:rPr>
              <a:t>Access to HLP or compensation</a:t>
            </a:r>
          </a:p>
          <a:p>
            <a:pPr marL="628650" indent="-400050">
              <a:lnSpc>
                <a:spcPct val="110000"/>
              </a:lnSpc>
              <a:spcAft>
                <a:spcPts val="800"/>
              </a:spcAft>
              <a:buAutoNum type="arabicPeriod"/>
            </a:pPr>
            <a:r>
              <a:rPr lang="en-GB" dirty="0">
                <a:solidFill>
                  <a:srgbClr val="FFFFFF"/>
                </a:solidFill>
                <a:latin typeface="Calibri Light"/>
                <a:ea typeface="Calibri Light"/>
                <a:cs typeface="Calibri Light"/>
              </a:rPr>
              <a:t>Access to and replacement of  documentation</a:t>
            </a:r>
          </a:p>
          <a:p>
            <a:pPr marL="628650" indent="-400050">
              <a:lnSpc>
                <a:spcPct val="110000"/>
              </a:lnSpc>
              <a:spcAft>
                <a:spcPts val="800"/>
              </a:spcAft>
              <a:buAutoNum type="arabicPeriod"/>
            </a:pPr>
            <a:r>
              <a:rPr lang="en-GB" dirty="0">
                <a:solidFill>
                  <a:srgbClr val="FFFFFF"/>
                </a:solidFill>
                <a:latin typeface="Calibri Light"/>
                <a:ea typeface="Calibri Light"/>
                <a:cs typeface="Calibri Light"/>
              </a:rPr>
              <a:t>Voluntary reunification with family members</a:t>
            </a:r>
          </a:p>
          <a:p>
            <a:pPr marL="628650" indent="-400050">
              <a:lnSpc>
                <a:spcPct val="110000"/>
              </a:lnSpc>
              <a:spcAft>
                <a:spcPts val="800"/>
              </a:spcAft>
              <a:buAutoNum type="arabicPeriod"/>
            </a:pPr>
            <a:r>
              <a:rPr lang="en-GB" b="1" dirty="0">
                <a:solidFill>
                  <a:srgbClr val="FFFFFF"/>
                </a:solidFill>
                <a:latin typeface="Calibri Light"/>
                <a:ea typeface="Calibri Light"/>
                <a:cs typeface="Calibri Light"/>
              </a:rPr>
              <a:t>Participation in public affairs</a:t>
            </a:r>
          </a:p>
          <a:p>
            <a:pPr marL="628650" indent="-400050">
              <a:lnSpc>
                <a:spcPct val="110000"/>
              </a:lnSpc>
              <a:spcAft>
                <a:spcPts val="800"/>
              </a:spcAft>
              <a:buAutoNum type="arabicPeriod"/>
            </a:pPr>
            <a:r>
              <a:rPr lang="en-GB" dirty="0">
                <a:solidFill>
                  <a:srgbClr val="FFFFFF"/>
                </a:solidFill>
                <a:latin typeface="Calibri Light"/>
                <a:ea typeface="Calibri Light"/>
                <a:cs typeface="Calibri Light"/>
              </a:rPr>
              <a:t>Access to remedies and justice</a:t>
            </a:r>
          </a:p>
          <a:p>
            <a:pPr marL="285750">
              <a:lnSpc>
                <a:spcPct val="110000"/>
              </a:lnSpc>
              <a:spcAft>
                <a:spcPts val="200"/>
              </a:spcAft>
            </a:pPr>
            <a:r>
              <a:rPr lang="en-GB" dirty="0">
                <a:solidFill>
                  <a:srgbClr val="FFFFFF"/>
                </a:solidFill>
                <a:latin typeface="Calibri Light"/>
                <a:ea typeface="Calibri Light"/>
                <a:cs typeface="Calibri Light"/>
              </a:rPr>
              <a:t>+ Intentions</a:t>
            </a:r>
          </a:p>
          <a:p>
            <a:pPr marL="285750">
              <a:lnSpc>
                <a:spcPct val="110000"/>
              </a:lnSpc>
              <a:spcAft>
                <a:spcPts val="800"/>
              </a:spcAft>
            </a:pPr>
            <a:r>
              <a:rPr lang="en-GB" dirty="0">
                <a:solidFill>
                  <a:srgbClr val="FFFFFF"/>
                </a:solidFill>
                <a:latin typeface="Calibri Light"/>
                <a:ea typeface="Calibri Light"/>
                <a:cs typeface="Calibri Light"/>
              </a:rPr>
              <a:t>+ Social cohesion</a:t>
            </a:r>
          </a:p>
        </p:txBody>
      </p:sp>
      <p:pic>
        <p:nvPicPr>
          <p:cNvPr id="7" name="Graphic 6" descr="Leaky Tap with solid fill">
            <a:extLst>
              <a:ext uri="{FF2B5EF4-FFF2-40B4-BE49-F238E27FC236}">
                <a16:creationId xmlns:a16="http://schemas.microsoft.com/office/drawing/2014/main" id="{3C0E86E4-4E3A-F0AA-6890-835305A8A8F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243911" y="2200286"/>
            <a:ext cx="572243" cy="562832"/>
          </a:xfrm>
          <a:prstGeom prst="rect">
            <a:avLst/>
          </a:prstGeom>
        </p:spPr>
      </p:pic>
      <p:pic>
        <p:nvPicPr>
          <p:cNvPr id="8" name="Graphic 7" descr="House with solid fill">
            <a:extLst>
              <a:ext uri="{FF2B5EF4-FFF2-40B4-BE49-F238E27FC236}">
                <a16:creationId xmlns:a16="http://schemas.microsoft.com/office/drawing/2014/main" id="{7E9B310A-80DD-1049-67F9-2EE851EA298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244538" y="2840359"/>
            <a:ext cx="546712" cy="531483"/>
          </a:xfrm>
          <a:prstGeom prst="rect">
            <a:avLst/>
          </a:prstGeom>
        </p:spPr>
      </p:pic>
      <p:pic>
        <p:nvPicPr>
          <p:cNvPr id="9" name="Graphic 8" descr="Briefcase with solid fill">
            <a:extLst>
              <a:ext uri="{FF2B5EF4-FFF2-40B4-BE49-F238E27FC236}">
                <a16:creationId xmlns:a16="http://schemas.microsoft.com/office/drawing/2014/main" id="{546B2DE1-E9A0-0D12-4E92-6F4F666ECEC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244379" y="4312398"/>
            <a:ext cx="520763" cy="531483"/>
          </a:xfrm>
          <a:prstGeom prst="rect">
            <a:avLst/>
          </a:prstGeom>
        </p:spPr>
      </p:pic>
      <p:pic>
        <p:nvPicPr>
          <p:cNvPr id="10" name="Graphic 9" descr="Connections with solid fill">
            <a:extLst>
              <a:ext uri="{FF2B5EF4-FFF2-40B4-BE49-F238E27FC236}">
                <a16:creationId xmlns:a16="http://schemas.microsoft.com/office/drawing/2014/main" id="{B10CD901-47D0-EFC3-E4C4-58979769A25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218431" y="5015550"/>
            <a:ext cx="637498" cy="637498"/>
          </a:xfrm>
          <a:prstGeom prst="rect">
            <a:avLst/>
          </a:prstGeom>
        </p:spPr>
      </p:pic>
      <p:pic>
        <p:nvPicPr>
          <p:cNvPr id="12" name="Picture 11" descr="A blue line drawing of people in front of a black background&#10;&#10;Description automatically generated">
            <a:extLst>
              <a:ext uri="{FF2B5EF4-FFF2-40B4-BE49-F238E27FC236}">
                <a16:creationId xmlns:a16="http://schemas.microsoft.com/office/drawing/2014/main" id="{30E4C984-15AC-B789-5719-A44246812E86}"/>
              </a:ext>
            </a:extLst>
          </p:cNvPr>
          <p:cNvPicPr>
            <a:picLocks noChangeAspect="1"/>
          </p:cNvPicPr>
          <p:nvPr/>
        </p:nvPicPr>
        <p:blipFill>
          <a:blip r:embed="rId10" cstate="print">
            <a:extLst>
              <a:ext uri="{BEBA8EAE-BF5A-486C-A8C5-ECC9F3942E4B}">
                <a14:imgProps xmlns:a14="http://schemas.microsoft.com/office/drawing/2010/main">
                  <a14:imgLayer r:embed="rId11">
                    <a14:imgEffect>
                      <a14:saturation sat="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a:off x="1270487" y="3630648"/>
            <a:ext cx="520763" cy="510081"/>
          </a:xfrm>
          <a:prstGeom prst="rect">
            <a:avLst/>
          </a:prstGeom>
          <a:ln>
            <a:noFill/>
          </a:ln>
        </p:spPr>
      </p:pic>
      <p:pic>
        <p:nvPicPr>
          <p:cNvPr id="3" name="Graphic 13" descr="Family with two children with solid fill">
            <a:extLst>
              <a:ext uri="{FF2B5EF4-FFF2-40B4-BE49-F238E27FC236}">
                <a16:creationId xmlns:a16="http://schemas.microsoft.com/office/drawing/2014/main" id="{78980AC9-8958-6984-48B8-869A228CBEA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621354" y="4871673"/>
            <a:ext cx="1311965" cy="1323008"/>
          </a:xfrm>
          <a:prstGeom prst="rect">
            <a:avLst/>
          </a:prstGeom>
        </p:spPr>
      </p:pic>
    </p:spTree>
    <p:extLst>
      <p:ext uri="{BB962C8B-B14F-4D97-AF65-F5344CB8AC3E}">
        <p14:creationId xmlns:p14="http://schemas.microsoft.com/office/powerpoint/2010/main" val="34469730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3585C2E7-F90A-CC7F-FB5A-BDCE0A625170}"/>
              </a:ext>
            </a:extLst>
          </p:cNvPr>
          <p:cNvGraphicFramePr/>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943FCAB9-FDCF-2A00-8A34-5B52FADDC821}"/>
              </a:ext>
            </a:extLst>
          </p:cNvPr>
          <p:cNvSpPr>
            <a:spLocks noGrp="1"/>
          </p:cNvSpPr>
          <p:nvPr>
            <p:ph type="title"/>
          </p:nvPr>
        </p:nvSpPr>
        <p:spPr>
          <a:xfrm>
            <a:off x="4737690" y="2955726"/>
            <a:ext cx="2716619" cy="946546"/>
          </a:xfrm>
        </p:spPr>
        <p:txBody>
          <a:bodyPr>
            <a:noAutofit/>
          </a:bodyPr>
          <a:lstStyle/>
          <a:p>
            <a:pPr algn="ctr"/>
            <a:r>
              <a:rPr lang="en-GB" sz="2800" b="1"/>
              <a:t>Complexities </a:t>
            </a:r>
            <a:br>
              <a:rPr lang="en-GB" sz="2800" b="1"/>
            </a:br>
            <a:r>
              <a:rPr lang="en-GB" sz="2800" b="1"/>
              <a:t>of an urban </a:t>
            </a:r>
            <a:br>
              <a:rPr lang="en-GB" sz="2800" b="1"/>
            </a:br>
            <a:r>
              <a:rPr lang="en-GB" sz="2800" b="1"/>
              <a:t>profiling</a:t>
            </a:r>
          </a:p>
        </p:txBody>
      </p:sp>
    </p:spTree>
    <p:extLst>
      <p:ext uri="{BB962C8B-B14F-4D97-AF65-F5344CB8AC3E}">
        <p14:creationId xmlns:p14="http://schemas.microsoft.com/office/powerpoint/2010/main" val="20648917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36BF7-78BE-6059-D960-910458B262B6}"/>
              </a:ext>
            </a:extLst>
          </p:cNvPr>
          <p:cNvSpPr>
            <a:spLocks noGrp="1"/>
          </p:cNvSpPr>
          <p:nvPr>
            <p:ph type="title"/>
          </p:nvPr>
        </p:nvSpPr>
        <p:spPr/>
        <p:txBody>
          <a:bodyPr/>
          <a:lstStyle/>
          <a:p>
            <a:r>
              <a:rPr lang="en-GB"/>
              <a:t>What is urban profiling?</a:t>
            </a:r>
          </a:p>
        </p:txBody>
      </p:sp>
      <p:sp>
        <p:nvSpPr>
          <p:cNvPr id="3" name="Text Placeholder 2">
            <a:extLst>
              <a:ext uri="{FF2B5EF4-FFF2-40B4-BE49-F238E27FC236}">
                <a16:creationId xmlns:a16="http://schemas.microsoft.com/office/drawing/2014/main" id="{9EDF0F25-2023-A7E8-E38E-9BDBB092A19D}"/>
              </a:ext>
            </a:extLst>
          </p:cNvPr>
          <p:cNvSpPr>
            <a:spLocks noGrp="1"/>
          </p:cNvSpPr>
          <p:nvPr>
            <p:ph type="body" idx="1"/>
          </p:nvPr>
        </p:nvSpPr>
        <p:spPr>
          <a:xfrm>
            <a:off x="838200" y="1825625"/>
            <a:ext cx="8349867" cy="4351200"/>
          </a:xfrm>
        </p:spPr>
        <p:txBody>
          <a:bodyPr/>
          <a:lstStyle/>
          <a:p>
            <a:pPr>
              <a:buSzPct val="100000"/>
              <a:buFont typeface="System Font Regular"/>
              <a:buChar char="–"/>
            </a:pPr>
            <a:r>
              <a:rPr lang="en-GB" sz="2000"/>
              <a:t>A </a:t>
            </a:r>
            <a:r>
              <a:rPr lang="en-GB" sz="2000" b="1">
                <a:solidFill>
                  <a:srgbClr val="852D57"/>
                </a:solidFill>
              </a:rPr>
              <a:t>collaborative process </a:t>
            </a:r>
            <a:r>
              <a:rPr lang="en-GB" sz="2000"/>
              <a:t>for data collection and analysis that brings together different stakeholders (UN agencies, NGOs, national/subnational authorities)</a:t>
            </a:r>
          </a:p>
          <a:p>
            <a:pPr>
              <a:buSzPct val="100000"/>
              <a:buFont typeface="System Font Regular"/>
              <a:buChar char="–"/>
            </a:pPr>
            <a:r>
              <a:rPr lang="en-GB" sz="2000"/>
              <a:t>Aimed at developing a common and holistic </a:t>
            </a:r>
            <a:r>
              <a:rPr lang="en-GB" sz="2000" b="1">
                <a:solidFill>
                  <a:srgbClr val="852D57"/>
                </a:solidFill>
              </a:rPr>
              <a:t>understanding of the complex nature of urban settings and cities</a:t>
            </a:r>
            <a:r>
              <a:rPr lang="en-GB" sz="2000"/>
              <a:t>, incl. the conditions of the urban systems and their interactions</a:t>
            </a:r>
          </a:p>
          <a:p>
            <a:pPr>
              <a:buSzPct val="100000"/>
              <a:buFont typeface="System Font Regular"/>
              <a:buChar char="–"/>
            </a:pPr>
            <a:r>
              <a:rPr lang="en-GB" sz="2000"/>
              <a:t>Enabling actors to </a:t>
            </a:r>
            <a:r>
              <a:rPr lang="en-GB" sz="2000" b="1">
                <a:solidFill>
                  <a:srgbClr val="852D57"/>
                </a:solidFill>
              </a:rPr>
              <a:t>effectively address </a:t>
            </a:r>
            <a:r>
              <a:rPr lang="en-GB" sz="2000"/>
              <a:t>the urban challenges on the neighbourhood or city level, incl. through </a:t>
            </a:r>
            <a:r>
              <a:rPr lang="en-GB" sz="2000" b="1">
                <a:solidFill>
                  <a:srgbClr val="852D57"/>
                </a:solidFill>
              </a:rPr>
              <a:t>collaborative strategic actions </a:t>
            </a:r>
            <a:r>
              <a:rPr lang="en-GB" sz="2000"/>
              <a:t>for city recovery and resilience</a:t>
            </a:r>
          </a:p>
        </p:txBody>
      </p:sp>
    </p:spTree>
    <p:extLst>
      <p:ext uri="{BB962C8B-B14F-4D97-AF65-F5344CB8AC3E}">
        <p14:creationId xmlns:p14="http://schemas.microsoft.com/office/powerpoint/2010/main" val="18625256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09942C-1C27-1BF1-663D-35F86B74C63D}"/>
              </a:ext>
            </a:extLst>
          </p:cNvPr>
          <p:cNvSpPr>
            <a:spLocks noGrp="1"/>
          </p:cNvSpPr>
          <p:nvPr>
            <p:ph type="title"/>
          </p:nvPr>
        </p:nvSpPr>
        <p:spPr/>
        <p:txBody>
          <a:bodyPr/>
          <a:lstStyle/>
          <a:p>
            <a:r>
              <a:rPr lang="en-GB"/>
              <a:t>Key components of urban profiling</a:t>
            </a:r>
          </a:p>
        </p:txBody>
      </p:sp>
      <p:sp>
        <p:nvSpPr>
          <p:cNvPr id="3" name="Text Placeholder 2">
            <a:extLst>
              <a:ext uri="{FF2B5EF4-FFF2-40B4-BE49-F238E27FC236}">
                <a16:creationId xmlns:a16="http://schemas.microsoft.com/office/drawing/2014/main" id="{B113A9A1-20E0-961E-C8DF-73AEF894A06E}"/>
              </a:ext>
            </a:extLst>
          </p:cNvPr>
          <p:cNvSpPr>
            <a:spLocks noGrp="1"/>
          </p:cNvSpPr>
          <p:nvPr>
            <p:ph type="body" idx="1"/>
          </p:nvPr>
        </p:nvSpPr>
        <p:spPr>
          <a:xfrm>
            <a:off x="838200" y="1825625"/>
            <a:ext cx="11353800" cy="4351200"/>
          </a:xfrm>
        </p:spPr>
        <p:txBody>
          <a:bodyPr/>
          <a:lstStyle/>
          <a:p>
            <a:r>
              <a:rPr lang="en-GB"/>
              <a:t>Spatial analysis</a:t>
            </a:r>
          </a:p>
          <a:p>
            <a:r>
              <a:rPr lang="en-GB"/>
              <a:t>People at the centre</a:t>
            </a:r>
          </a:p>
          <a:p>
            <a:r>
              <a:rPr lang="en-GB"/>
              <a:t>Change over time</a:t>
            </a:r>
          </a:p>
          <a:p>
            <a:r>
              <a:rPr lang="en-GB"/>
              <a:t>City as a whole </a:t>
            </a:r>
            <a:r>
              <a:rPr lang="en-GB" sz="1800"/>
              <a:t>(infrastructure &amp; services, housing/land/property, governance, economy, social cohesion)</a:t>
            </a:r>
          </a:p>
          <a:p>
            <a:r>
              <a:rPr lang="en-GB"/>
              <a:t>Collaborative process</a:t>
            </a:r>
          </a:p>
          <a:p>
            <a:r>
              <a:rPr lang="en-GB"/>
              <a:t>Locally-owned process and results</a:t>
            </a:r>
          </a:p>
        </p:txBody>
      </p:sp>
    </p:spTree>
    <p:extLst>
      <p:ext uri="{BB962C8B-B14F-4D97-AF65-F5344CB8AC3E}">
        <p14:creationId xmlns:p14="http://schemas.microsoft.com/office/powerpoint/2010/main" val="35502237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outside with clothes from the ground&#10;&#10;Description automatically generated">
            <a:extLst>
              <a:ext uri="{FF2B5EF4-FFF2-40B4-BE49-F238E27FC236}">
                <a16:creationId xmlns:a16="http://schemas.microsoft.com/office/drawing/2014/main" id="{F87AED83-3EE5-128D-E1D0-2F15661119FB}"/>
              </a:ext>
            </a:extLst>
          </p:cNvPr>
          <p:cNvPicPr>
            <a:picLocks noChangeAspect="1"/>
          </p:cNvPicPr>
          <p:nvPr/>
        </p:nvPicPr>
        <p:blipFill rotWithShape="1">
          <a:blip r:embed="rId2" cstate="print">
            <a:alphaModFix amt="70000"/>
            <a:extLst>
              <a:ext uri="{28A0092B-C50C-407E-A947-70E740481C1C}">
                <a14:useLocalDpi xmlns:a14="http://schemas.microsoft.com/office/drawing/2010/main"/>
              </a:ext>
            </a:extLst>
          </a:blip>
          <a:srcRect/>
          <a:stretch/>
        </p:blipFill>
        <p:spPr>
          <a:xfrm>
            <a:off x="-5050" y="0"/>
            <a:ext cx="12197048" cy="6858716"/>
          </a:xfrm>
          <a:prstGeom prst="rect">
            <a:avLst/>
          </a:prstGeom>
        </p:spPr>
      </p:pic>
      <p:sp>
        <p:nvSpPr>
          <p:cNvPr id="2" name="Title 1">
            <a:extLst>
              <a:ext uri="{FF2B5EF4-FFF2-40B4-BE49-F238E27FC236}">
                <a16:creationId xmlns:a16="http://schemas.microsoft.com/office/drawing/2014/main" id="{59C9AFFD-1F08-B3AC-8D9C-A72914A93EB9}"/>
              </a:ext>
            </a:extLst>
          </p:cNvPr>
          <p:cNvSpPr>
            <a:spLocks noGrp="1"/>
          </p:cNvSpPr>
          <p:nvPr>
            <p:ph type="title"/>
          </p:nvPr>
        </p:nvSpPr>
        <p:spPr/>
        <p:txBody>
          <a:bodyPr/>
          <a:lstStyle/>
          <a:p>
            <a:r>
              <a:rPr lang="en-GB"/>
              <a:t>Case study: SOMALIA</a:t>
            </a:r>
          </a:p>
        </p:txBody>
      </p:sp>
      <p:sp>
        <p:nvSpPr>
          <p:cNvPr id="4" name="TextBox 3">
            <a:extLst>
              <a:ext uri="{FF2B5EF4-FFF2-40B4-BE49-F238E27FC236}">
                <a16:creationId xmlns:a16="http://schemas.microsoft.com/office/drawing/2014/main" id="{41C7053F-1C46-FAB0-369F-D7D346CAE175}"/>
              </a:ext>
            </a:extLst>
          </p:cNvPr>
          <p:cNvSpPr txBox="1"/>
          <p:nvPr/>
        </p:nvSpPr>
        <p:spPr>
          <a:xfrm>
            <a:off x="9806939" y="6560820"/>
            <a:ext cx="2385059" cy="20683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marR="0" lvl="0" indent="0" algn="l" defTabSz="533400" rtl="0" eaLnBrk="1" fontAlgn="auto" latinLnBrk="0" hangingPunct="1">
              <a:lnSpc>
                <a:spcPct val="90000"/>
              </a:lnSpc>
              <a:spcBef>
                <a:spcPct val="0"/>
              </a:spcBef>
              <a:spcAft>
                <a:spcPct val="35000"/>
              </a:spcAft>
              <a:buClrTx/>
              <a:buSzTx/>
              <a:buFontTx/>
              <a:buNone/>
              <a:tabLst/>
              <a:defRPr/>
            </a:pPr>
            <a:r>
              <a:rPr kumimoji="0" lang="en-US" sz="1050" u="none" strike="noStrike" kern="1200" cap="none" spc="0" normalizeH="0" baseline="0" noProof="0">
                <a:ln>
                  <a:noFill/>
                </a:ln>
                <a:solidFill>
                  <a:schemeClr val="tx1"/>
                </a:solidFill>
                <a:effectLst/>
                <a:uLnTx/>
                <a:uFillTx/>
                <a:latin typeface="Calibri Light" panose="020F0302020204030204" pitchFamily="34" charset="0"/>
                <a:ea typeface="+mn-ea"/>
                <a:cs typeface="+mn-cs"/>
                <a:sym typeface="Arial"/>
              </a:rPr>
              <a:t>Mogadishu, Somalia. 2016. @ JIPS</a:t>
            </a:r>
          </a:p>
        </p:txBody>
      </p:sp>
    </p:spTree>
    <p:extLst>
      <p:ext uri="{BB962C8B-B14F-4D97-AF65-F5344CB8AC3E}">
        <p14:creationId xmlns:p14="http://schemas.microsoft.com/office/powerpoint/2010/main" val="35899206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2"/>
          <p:cNvSpPr txBox="1">
            <a:spLocks noGrp="1"/>
          </p:cNvSpPr>
          <p:nvPr>
            <p:ph type="title"/>
          </p:nvPr>
        </p:nvSpPr>
        <p:spPr>
          <a:xfrm>
            <a:off x="838200" y="645875"/>
            <a:ext cx="10515600" cy="1044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505BA1"/>
              </a:buClr>
              <a:buSzPts val="4400"/>
              <a:buFont typeface="Avenir"/>
              <a:buNone/>
            </a:pPr>
            <a:r>
              <a:rPr lang="de-DE"/>
              <a:t>Agenda</a:t>
            </a:r>
            <a:endParaRPr/>
          </a:p>
        </p:txBody>
      </p:sp>
      <p:graphicFrame>
        <p:nvGraphicFramePr>
          <p:cNvPr id="3" name="Table 2">
            <a:extLst>
              <a:ext uri="{FF2B5EF4-FFF2-40B4-BE49-F238E27FC236}">
                <a16:creationId xmlns:a16="http://schemas.microsoft.com/office/drawing/2014/main" id="{2BBE4018-5DC7-5B72-0DAF-E7D7F2339A58}"/>
              </a:ext>
            </a:extLst>
          </p:cNvPr>
          <p:cNvGraphicFramePr>
            <a:graphicFrameLocks noGrp="1"/>
          </p:cNvGraphicFramePr>
          <p:nvPr>
            <p:extLst>
              <p:ext uri="{D42A27DB-BD31-4B8C-83A1-F6EECF244321}">
                <p14:modId xmlns:p14="http://schemas.microsoft.com/office/powerpoint/2010/main" val="2030368793"/>
              </p:ext>
            </p:extLst>
          </p:nvPr>
        </p:nvGraphicFramePr>
        <p:xfrm>
          <a:off x="3042787" y="820470"/>
          <a:ext cx="6106426" cy="4090102"/>
        </p:xfrm>
        <a:graphic>
          <a:graphicData uri="http://schemas.openxmlformats.org/drawingml/2006/table">
            <a:tbl>
              <a:tblPr firstRow="1" firstCol="1" bandRow="1"/>
              <a:tblGrid>
                <a:gridCol w="6106426">
                  <a:extLst>
                    <a:ext uri="{9D8B030D-6E8A-4147-A177-3AD203B41FA5}">
                      <a16:colId xmlns:a16="http://schemas.microsoft.com/office/drawing/2014/main" val="3708921922"/>
                    </a:ext>
                  </a:extLst>
                </a:gridCol>
              </a:tblGrid>
              <a:tr h="0">
                <a:tc>
                  <a:txBody>
                    <a:bodyPr/>
                    <a:lstStyle/>
                    <a:p>
                      <a:pPr>
                        <a:lnSpc>
                          <a:spcPct val="120000"/>
                        </a:lnSpc>
                      </a:pPr>
                      <a:r>
                        <a:rPr lang="en-US" sz="1600" b="0" i="0" noProof="0">
                          <a:effectLst/>
                          <a:latin typeface="Calibri Light"/>
                        </a:rPr>
                        <a:t>Introduction: Who is JIPS</a:t>
                      </a:r>
                    </a:p>
                  </a:txBody>
                  <a:tcPr marL="36000" marR="36000" marT="36000" marB="108000">
                    <a:lnL w="12700" cmpd="sng">
                      <a:noFill/>
                      <a:prstDash val="solid"/>
                    </a:lnL>
                    <a:lnR w="12700" cmpd="sng">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43351252"/>
                  </a:ext>
                </a:extLst>
              </a:tr>
              <a:tr h="0">
                <a:tc>
                  <a:txBody>
                    <a:bodyPr/>
                    <a:lstStyle/>
                    <a:p>
                      <a:pPr marL="0" marR="0" lvl="0" indent="0" algn="l" rtl="0" eaLnBrk="1" fontAlgn="auto" latinLnBrk="0" hangingPunct="1">
                        <a:lnSpc>
                          <a:spcPct val="120000"/>
                        </a:lnSpc>
                        <a:spcBef>
                          <a:spcPts val="0"/>
                        </a:spcBef>
                        <a:spcAft>
                          <a:spcPts val="0"/>
                        </a:spcAft>
                        <a:buClr>
                          <a:srgbClr val="000000"/>
                        </a:buClr>
                        <a:buSzTx/>
                        <a:buFont typeface="Arial"/>
                        <a:buNone/>
                      </a:pPr>
                      <a:endParaRPr lang="en-US" sz="1600" b="1" i="0" u="none" strike="noStrike" cap="none" noProof="0">
                        <a:solidFill>
                          <a:srgbClr val="852D57"/>
                        </a:solidFill>
                        <a:effectLst/>
                        <a:latin typeface="Calibri"/>
                        <a:cs typeface="Arial"/>
                        <a:sym typeface="Arial"/>
                      </a:endParaRPr>
                    </a:p>
                    <a:p>
                      <a:pPr marL="0" marR="0" lvl="0" indent="0" algn="l" rtl="0" eaLnBrk="1" fontAlgn="auto" latinLnBrk="0" hangingPunct="1">
                        <a:lnSpc>
                          <a:spcPct val="120000"/>
                        </a:lnSpc>
                        <a:spcBef>
                          <a:spcPts val="0"/>
                        </a:spcBef>
                        <a:spcAft>
                          <a:spcPts val="0"/>
                        </a:spcAft>
                        <a:buClr>
                          <a:srgbClr val="000000"/>
                        </a:buClr>
                        <a:buSzTx/>
                        <a:buFont typeface="Arial"/>
                        <a:buNone/>
                      </a:pPr>
                      <a:r>
                        <a:rPr lang="en-US" sz="1600" b="1" i="0" u="none" strike="noStrike" cap="none" noProof="0">
                          <a:solidFill>
                            <a:srgbClr val="852D57"/>
                          </a:solidFill>
                          <a:effectLst/>
                          <a:latin typeface="Calibri"/>
                          <a:cs typeface="Arial"/>
                          <a:sym typeface="Arial"/>
                        </a:rPr>
                        <a:t>PART I: </a:t>
                      </a:r>
                      <a:r>
                        <a:rPr lang="en-US" sz="1600" b="1" i="0" u="none" strike="noStrike" cap="none" noProof="0">
                          <a:solidFill>
                            <a:srgbClr val="852D57"/>
                          </a:solidFill>
                          <a:effectLst/>
                          <a:latin typeface="Calibri"/>
                          <a:cs typeface="Arial"/>
                        </a:rPr>
                        <a:t>URBAN </a:t>
                      </a:r>
                      <a:r>
                        <a:rPr lang="en-US" sz="1600" b="1" i="0" u="none" strike="noStrike" cap="none" noProof="0">
                          <a:solidFill>
                            <a:srgbClr val="852D57"/>
                          </a:solidFill>
                          <a:effectLst/>
                          <a:latin typeface="Calibri"/>
                          <a:cs typeface="Arial"/>
                          <a:sym typeface="Arial"/>
                        </a:rPr>
                        <a:t>PROFILING</a:t>
                      </a:r>
                      <a:r>
                        <a:rPr lang="en-US" sz="1600" b="1" i="0" u="none" strike="noStrike" cap="none" noProof="0">
                          <a:solidFill>
                            <a:srgbClr val="852D57"/>
                          </a:solidFill>
                          <a:effectLst/>
                          <a:latin typeface="Calibri"/>
                          <a:cs typeface="Arial"/>
                        </a:rPr>
                        <a:t> IN INTERNAL DISPLACEMENT SITUATIONS</a:t>
                      </a:r>
                      <a:endParaRPr lang="en-US" sz="1600" b="1" i="0" u="none" strike="noStrike" cap="none" noProof="0">
                        <a:solidFill>
                          <a:srgbClr val="852D57"/>
                        </a:solidFill>
                        <a:effectLst/>
                        <a:latin typeface="Calibri"/>
                        <a:cs typeface="Arial"/>
                        <a:sym typeface="Arial"/>
                      </a:endParaRPr>
                    </a:p>
                  </a:txBody>
                  <a:tcPr marL="36000" marR="36000" marT="36000" marB="108000">
                    <a:lnL w="12700" cmpd="sng">
                      <a:noFill/>
                      <a:prstDash val="solid"/>
                    </a:lnL>
                    <a:lnR w="12700" cmpd="sng">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86089547"/>
                  </a:ext>
                </a:extLst>
              </a:tr>
              <a:tr h="0">
                <a:tc>
                  <a:txBody>
                    <a:bodyPr/>
                    <a:lstStyle/>
                    <a:p>
                      <a:pPr marL="0" marR="0" lvl="0" indent="0" algn="l">
                        <a:lnSpc>
                          <a:spcPct val="120000"/>
                        </a:lnSpc>
                        <a:spcBef>
                          <a:spcPts val="0"/>
                        </a:spcBef>
                        <a:spcAft>
                          <a:spcPts val="0"/>
                        </a:spcAft>
                        <a:buNone/>
                      </a:pPr>
                      <a:r>
                        <a:rPr lang="en-US" sz="1600" b="0" i="0" u="none" strike="noStrike" cap="none" noProof="0">
                          <a:solidFill>
                            <a:srgbClr val="000000"/>
                          </a:solidFill>
                          <a:effectLst/>
                          <a:latin typeface="Calibri Light"/>
                          <a:cs typeface="Arial"/>
                        </a:rPr>
                        <a:t>Connecting an urban analysis with a population analysis</a:t>
                      </a:r>
                      <a:endParaRPr lang="en-US" sz="1600" b="0" i="0" u="none" strike="noStrike" cap="none" noProof="0">
                        <a:solidFill>
                          <a:srgbClr val="000000"/>
                        </a:solidFill>
                        <a:effectLst/>
                        <a:latin typeface="Calibri Light"/>
                        <a:cs typeface="Arial"/>
                        <a:sym typeface="Arial"/>
                      </a:endParaRPr>
                    </a:p>
                  </a:txBody>
                  <a:tcPr marL="36000" marR="36000" marT="36000" marB="108000">
                    <a:lnL w="12700" cmpd="sng">
                      <a:noFill/>
                      <a:prstDash val="solid"/>
                    </a:lnL>
                    <a:lnR w="12700" cmpd="sng">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81636885"/>
                  </a:ext>
                </a:extLst>
              </a:tr>
              <a:tr h="0">
                <a:tc>
                  <a:txBody>
                    <a:bodyPr/>
                    <a:lstStyle/>
                    <a:p>
                      <a:pPr marL="0" lvl="0" indent="0" algn="l">
                        <a:lnSpc>
                          <a:spcPct val="120000"/>
                        </a:lnSpc>
                        <a:spcBef>
                          <a:spcPts val="0"/>
                        </a:spcBef>
                        <a:spcAft>
                          <a:spcPts val="0"/>
                        </a:spcAft>
                        <a:buNone/>
                      </a:pPr>
                      <a:r>
                        <a:rPr lang="en-US" sz="1600" b="0" i="0" u="none" strike="noStrike" cap="none" noProof="0">
                          <a:solidFill>
                            <a:srgbClr val="000000"/>
                          </a:solidFill>
                          <a:effectLst/>
                          <a:latin typeface="Calibri Light"/>
                          <a:cs typeface="Arial"/>
                        </a:rPr>
                        <a:t>Case studies: Somalia (2016), Sudan (2019)</a:t>
                      </a:r>
                      <a:endParaRPr lang="en-US" sz="1600" b="0" i="0" u="none" strike="noStrike" cap="none" noProof="0">
                        <a:solidFill>
                          <a:srgbClr val="000000"/>
                        </a:solidFill>
                        <a:effectLst/>
                        <a:latin typeface="Calibri Light"/>
                        <a:cs typeface="Arial"/>
                        <a:sym typeface="Arial"/>
                      </a:endParaRPr>
                    </a:p>
                  </a:txBody>
                  <a:tcPr marL="36000" marR="36000" marT="36000" marB="108000">
                    <a:lnL w="0">
                      <a:noFill/>
                    </a:lnL>
                    <a:lnR w="0">
                      <a:noFill/>
                    </a:lnR>
                    <a:lnT w="12700">
                      <a:solidFill>
                        <a:schemeClr val="bg1">
                          <a:lumMod val="85000"/>
                        </a:schemeClr>
                      </a:solidFill>
                    </a:lnT>
                    <a:lnB w="12700">
                      <a:solidFill>
                        <a:schemeClr val="bg1">
                          <a:lumMod val="85000"/>
                        </a:schemeClr>
                      </a:solidFill>
                    </a:lnB>
                    <a:lnTlToBr w="0">
                      <a:noFill/>
                    </a:lnTlToBr>
                    <a:lnBlToTr w="0">
                      <a:noFill/>
                    </a:lnBlToTr>
                  </a:tcPr>
                </a:tc>
                <a:extLst>
                  <a:ext uri="{0D108BD9-81ED-4DB2-BD59-A6C34878D82A}">
                    <a16:rowId xmlns:a16="http://schemas.microsoft.com/office/drawing/2014/main" val="1338586629"/>
                  </a:ext>
                </a:extLst>
              </a:tr>
              <a:tr h="283784">
                <a:tc>
                  <a:txBody>
                    <a:bodyPr/>
                    <a:lstStyle/>
                    <a:p>
                      <a:pPr marL="0" marR="0" lvl="0" indent="0" algn="l" defTabSz="914400" rtl="0" eaLnBrk="1" fontAlgn="auto" latinLnBrk="0" hangingPunct="1">
                        <a:lnSpc>
                          <a:spcPct val="120000"/>
                        </a:lnSpc>
                        <a:spcBef>
                          <a:spcPts val="0"/>
                        </a:spcBef>
                        <a:spcAft>
                          <a:spcPts val="0"/>
                        </a:spcAft>
                        <a:buClr>
                          <a:srgbClr val="000000"/>
                        </a:buClr>
                        <a:buSzTx/>
                        <a:buFont typeface="Arial"/>
                        <a:buNone/>
                        <a:tabLst/>
                        <a:defRPr/>
                      </a:pPr>
                      <a:endParaRPr lang="en-US" sz="1600" b="1" i="0" u="none" strike="noStrike" cap="none" noProof="0">
                        <a:solidFill>
                          <a:srgbClr val="852D57"/>
                        </a:solidFill>
                        <a:effectLst/>
                        <a:latin typeface="Calibri"/>
                        <a:cs typeface="Arial"/>
                        <a:sym typeface="Arial"/>
                      </a:endParaRPr>
                    </a:p>
                    <a:p>
                      <a:pPr marL="0" marR="0" lvl="0" indent="0" algn="l" defTabSz="914400" rtl="0" eaLnBrk="1" fontAlgn="auto" latinLnBrk="0" hangingPunct="1">
                        <a:lnSpc>
                          <a:spcPct val="120000"/>
                        </a:lnSpc>
                        <a:spcBef>
                          <a:spcPts val="0"/>
                        </a:spcBef>
                        <a:spcAft>
                          <a:spcPts val="0"/>
                        </a:spcAft>
                        <a:buClr>
                          <a:srgbClr val="000000"/>
                        </a:buClr>
                        <a:buSzTx/>
                        <a:buFont typeface="Arial"/>
                        <a:buNone/>
                        <a:tabLst/>
                        <a:defRPr/>
                      </a:pPr>
                      <a:r>
                        <a:rPr lang="en-US" sz="1600" b="1" i="0" u="none" strike="noStrike" cap="none" noProof="0">
                          <a:solidFill>
                            <a:srgbClr val="852D57"/>
                          </a:solidFill>
                          <a:effectLst/>
                          <a:latin typeface="Calibri"/>
                          <a:cs typeface="Arial"/>
                          <a:sym typeface="Arial"/>
                        </a:rPr>
                        <a:t>PART II: JIPS &amp; UN-Habitat Collaboration</a:t>
                      </a:r>
                    </a:p>
                  </a:txBody>
                  <a:tcPr marL="36000" marR="36000" marT="36000" marB="108000">
                    <a:lnL w="12700" cmpd="sng">
                      <a:noFill/>
                      <a:prstDash val="solid"/>
                    </a:lnL>
                    <a:lnR w="12700" cmpd="sng">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79457859"/>
                  </a:ext>
                </a:extLst>
              </a:tr>
              <a:tr h="283784">
                <a:tc>
                  <a:txBody>
                    <a:bodyPr/>
                    <a:lstStyle/>
                    <a:p>
                      <a:pPr lvl="0">
                        <a:lnSpc>
                          <a:spcPct val="120000"/>
                        </a:lnSpc>
                        <a:buNone/>
                      </a:pPr>
                      <a:r>
                        <a:rPr lang="en-US" sz="1600" b="0" i="0" u="none" strike="noStrike" cap="none" noProof="0">
                          <a:solidFill>
                            <a:srgbClr val="000000"/>
                          </a:solidFill>
                          <a:effectLst/>
                          <a:latin typeface="Calibri Light"/>
                          <a:cs typeface="Arial"/>
                        </a:rPr>
                        <a:t>JIPS partnership with UN-Habitat</a:t>
                      </a:r>
                      <a:endParaRPr lang="en-US" sz="1600"/>
                    </a:p>
                    <a:p>
                      <a:pPr lvl="0">
                        <a:lnSpc>
                          <a:spcPct val="120000"/>
                        </a:lnSpc>
                        <a:buNone/>
                      </a:pPr>
                      <a:r>
                        <a:rPr lang="en-US" sz="1600" b="0" i="0" u="none" strike="noStrike" cap="none" noProof="0">
                          <a:solidFill>
                            <a:srgbClr val="000000"/>
                          </a:solidFill>
                          <a:effectLst/>
                          <a:latin typeface="Calibri Light"/>
                          <a:cs typeface="Arial"/>
                        </a:rPr>
                        <a:t>Avenues for engagement</a:t>
                      </a:r>
                      <a:endParaRPr lang="en-US" sz="1600" b="0" i="0" u="none" strike="noStrike" cap="none" noProof="0">
                        <a:solidFill>
                          <a:srgbClr val="000000"/>
                        </a:solidFill>
                        <a:effectLst/>
                        <a:latin typeface="Calibri Light"/>
                        <a:cs typeface="Arial"/>
                        <a:sym typeface="Arial"/>
                      </a:endParaRPr>
                    </a:p>
                  </a:txBody>
                  <a:tcPr marL="36000" marR="36000" marT="36000" marB="108000">
                    <a:lnL w="12700" cmpd="sng">
                      <a:noFill/>
                      <a:prstDash val="solid"/>
                    </a:lnL>
                    <a:lnR w="12700" cmpd="sng">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15677320"/>
                  </a:ext>
                </a:extLst>
              </a:tr>
              <a:tr h="0">
                <a:tc>
                  <a:txBody>
                    <a:bodyPr/>
                    <a:lstStyle/>
                    <a:p>
                      <a:pPr lvl="0">
                        <a:lnSpc>
                          <a:spcPct val="120000"/>
                        </a:lnSpc>
                        <a:buNone/>
                      </a:pPr>
                      <a:br>
                        <a:rPr lang="en-US" sz="1600" b="1" i="0" u="none" strike="noStrike" kern="1200" cap="none" noProof="0">
                          <a:solidFill>
                            <a:srgbClr val="852D57"/>
                          </a:solidFill>
                          <a:effectLst/>
                          <a:latin typeface="Calibri"/>
                          <a:ea typeface="+mn-ea"/>
                          <a:cs typeface="Arial"/>
                        </a:rPr>
                      </a:br>
                      <a:r>
                        <a:rPr lang="en-US" sz="1600" b="1" i="0" u="none" strike="noStrike" kern="1200" cap="none" noProof="0">
                          <a:solidFill>
                            <a:srgbClr val="852D57"/>
                          </a:solidFill>
                          <a:effectLst/>
                          <a:latin typeface="Calibri"/>
                          <a:ea typeface="+mn-ea"/>
                          <a:cs typeface="Arial"/>
                        </a:rPr>
                        <a:t>ANNEX</a:t>
                      </a:r>
                      <a:r>
                        <a:rPr lang="en-US" sz="1600" b="0" i="0" noProof="0">
                          <a:effectLst/>
                          <a:latin typeface="Calibri Light"/>
                        </a:rPr>
                        <a:t>: Useful resources</a:t>
                      </a:r>
                      <a:endParaRPr lang="en-US" sz="1600" b="0" i="0" noProof="0">
                        <a:effectLst/>
                        <a:latin typeface="Calibri Light"/>
                        <a:ea typeface="Calibri"/>
                        <a:cs typeface="Calibri"/>
                      </a:endParaRPr>
                    </a:p>
                  </a:txBody>
                  <a:tcPr marL="36000" marR="36000" marT="36000" marB="108000">
                    <a:lnL w="12700" cmpd="sng">
                      <a:noFill/>
                      <a:prstDash val="solid"/>
                    </a:lnL>
                    <a:lnR w="12700" cmpd="sng">
                      <a:noFill/>
                      <a:prstDash val="solid"/>
                    </a:lnR>
                    <a:lnT w="12700" cap="flat" cmpd="sng" algn="ctr">
                      <a:solidFill>
                        <a:schemeClr val="bg1">
                          <a:lumMod val="85000"/>
                        </a:schemeClr>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405868313"/>
                  </a:ext>
                </a:extLst>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map of a city&#10;&#10;Description automatically generated">
            <a:extLst>
              <a:ext uri="{FF2B5EF4-FFF2-40B4-BE49-F238E27FC236}">
                <a16:creationId xmlns:a16="http://schemas.microsoft.com/office/drawing/2014/main" id="{6505DA11-39D9-852D-0988-30077C36D291}"/>
              </a:ext>
            </a:extLst>
          </p:cNvPr>
          <p:cNvPicPr>
            <a:picLocks noChangeAspect="1"/>
          </p:cNvPicPr>
          <p:nvPr/>
        </p:nvPicPr>
        <p:blipFill>
          <a:blip r:embed="rId2"/>
          <a:stretch>
            <a:fillRect/>
          </a:stretch>
        </p:blipFill>
        <p:spPr>
          <a:xfrm>
            <a:off x="3442447" y="-4686"/>
            <a:ext cx="8747331" cy="6863787"/>
          </a:xfrm>
          <a:prstGeom prst="rect">
            <a:avLst/>
          </a:prstGeom>
        </p:spPr>
      </p:pic>
      <p:sp>
        <p:nvSpPr>
          <p:cNvPr id="3" name="Text Placeholder 2">
            <a:extLst>
              <a:ext uri="{FF2B5EF4-FFF2-40B4-BE49-F238E27FC236}">
                <a16:creationId xmlns:a16="http://schemas.microsoft.com/office/drawing/2014/main" id="{B1B4DA28-83AE-B414-A536-B0493FA4676D}"/>
              </a:ext>
            </a:extLst>
          </p:cNvPr>
          <p:cNvSpPr>
            <a:spLocks noGrp="1"/>
          </p:cNvSpPr>
          <p:nvPr>
            <p:ph type="body" idx="1"/>
          </p:nvPr>
        </p:nvSpPr>
        <p:spPr>
          <a:xfrm>
            <a:off x="838200" y="1825625"/>
            <a:ext cx="4602867" cy="4351200"/>
          </a:xfrm>
        </p:spPr>
        <p:txBody>
          <a:bodyPr/>
          <a:lstStyle/>
          <a:p>
            <a:pPr>
              <a:lnSpc>
                <a:spcPct val="114999"/>
              </a:lnSpc>
            </a:pPr>
            <a:r>
              <a:rPr lang="en-GB" sz="2000" dirty="0">
                <a:solidFill>
                  <a:srgbClr val="000000"/>
                </a:solidFill>
                <a:latin typeface="Calibri Light"/>
                <a:ea typeface="Calibri Light"/>
                <a:cs typeface="Calibri Light"/>
              </a:rPr>
              <a:t>Estimates of the number of IDPs, migration history, situation of different population groups, resilience</a:t>
            </a:r>
            <a:endParaRPr lang="en-GB" sz="2000" dirty="0">
              <a:latin typeface="Calibri Light"/>
              <a:ea typeface="Calibri Light"/>
              <a:cs typeface="Calibri Light"/>
            </a:endParaRPr>
          </a:p>
          <a:p>
            <a:pPr>
              <a:lnSpc>
                <a:spcPct val="114999"/>
              </a:lnSpc>
              <a:buClr>
                <a:srgbClr val="000000"/>
              </a:buClr>
            </a:pPr>
            <a:r>
              <a:rPr lang="en-GB" sz="2000" dirty="0">
                <a:solidFill>
                  <a:srgbClr val="000000"/>
                </a:solidFill>
                <a:latin typeface="Calibri Light"/>
                <a:ea typeface="Calibri Light"/>
                <a:cs typeface="Calibri Light"/>
              </a:rPr>
              <a:t>Break away from a “care and maintenance” logic, to create an evidence-base for </a:t>
            </a:r>
            <a:r>
              <a:rPr lang="en-GB" sz="2000" b="1" dirty="0">
                <a:solidFill>
                  <a:srgbClr val="000000"/>
                </a:solidFill>
                <a:latin typeface="Calibri Light"/>
                <a:ea typeface="Calibri Light"/>
                <a:cs typeface="Calibri Light"/>
              </a:rPr>
              <a:t>longer-term advocacy and planning </a:t>
            </a:r>
            <a:r>
              <a:rPr lang="en-GB" sz="2000" dirty="0">
                <a:solidFill>
                  <a:srgbClr val="000000"/>
                </a:solidFill>
                <a:latin typeface="Calibri Light"/>
                <a:ea typeface="Calibri Light"/>
                <a:cs typeface="Calibri Light"/>
              </a:rPr>
              <a:t>for durable solutions</a:t>
            </a:r>
            <a:endParaRPr lang="en-GB" dirty="0">
              <a:solidFill>
                <a:srgbClr val="000000"/>
              </a:solidFill>
            </a:endParaRPr>
          </a:p>
          <a:p>
            <a:pPr>
              <a:lnSpc>
                <a:spcPct val="114999"/>
              </a:lnSpc>
              <a:buClr>
                <a:srgbClr val="000000"/>
              </a:buClr>
            </a:pPr>
            <a:r>
              <a:rPr lang="en-GB" sz="2000" b="1" dirty="0">
                <a:solidFill>
                  <a:srgbClr val="000000"/>
                </a:solidFill>
                <a:latin typeface="Calibri Light"/>
                <a:ea typeface="Calibri Light"/>
                <a:cs typeface="Calibri Light"/>
              </a:rPr>
              <a:t>Multi-stakeholder effort </a:t>
            </a:r>
            <a:r>
              <a:rPr lang="en-GB" sz="2000" dirty="0">
                <a:solidFill>
                  <a:srgbClr val="000000"/>
                </a:solidFill>
                <a:latin typeface="Calibri Light"/>
                <a:ea typeface="Calibri Light"/>
                <a:cs typeface="Calibri Light"/>
              </a:rPr>
              <a:t>including federal and local authorities,</a:t>
            </a:r>
            <a:r>
              <a:rPr lang="en-GB" sz="2000" dirty="0">
                <a:latin typeface="Calibri Light"/>
                <a:ea typeface="Calibri Light"/>
                <a:cs typeface="Calibri Light"/>
              </a:rPr>
              <a:t> Somalia Protection Cluster, NGOs and UN</a:t>
            </a:r>
            <a:endParaRPr lang="en-GB" dirty="0"/>
          </a:p>
          <a:p>
            <a:pPr>
              <a:lnSpc>
                <a:spcPct val="114999"/>
              </a:lnSpc>
              <a:buClr>
                <a:srgbClr val="000000"/>
              </a:buClr>
            </a:pPr>
            <a:r>
              <a:rPr lang="en-GB" sz="2000" dirty="0">
                <a:latin typeface="Calibri Light"/>
                <a:ea typeface="Calibri Light"/>
                <a:cs typeface="Calibri Light"/>
              </a:rPr>
              <a:t>IASC framework as the basis</a:t>
            </a:r>
            <a:endParaRPr lang="en-GB" sz="2000" dirty="0"/>
          </a:p>
        </p:txBody>
      </p:sp>
      <p:sp>
        <p:nvSpPr>
          <p:cNvPr id="6" name="TextBox 5">
            <a:extLst>
              <a:ext uri="{FF2B5EF4-FFF2-40B4-BE49-F238E27FC236}">
                <a16:creationId xmlns:a16="http://schemas.microsoft.com/office/drawing/2014/main" id="{1C445428-794B-7363-B061-46FE57DD121A}"/>
              </a:ext>
            </a:extLst>
          </p:cNvPr>
          <p:cNvSpPr txBox="1"/>
          <p:nvPr/>
        </p:nvSpPr>
        <p:spPr>
          <a:xfrm>
            <a:off x="330649" y="604772"/>
            <a:ext cx="12357294" cy="954107"/>
          </a:xfrm>
          <a:prstGeom prst="rect">
            <a:avLst/>
          </a:prstGeom>
          <a:noFill/>
        </p:spPr>
        <p:txBody>
          <a:bodyPr wrap="square" lIns="91440" tIns="45720" rIns="91440" bIns="45720" rtlCol="0" anchor="t">
            <a:spAutoFit/>
          </a:bodyPr>
          <a:lstStyle/>
          <a:p>
            <a:r>
              <a:rPr lang="en-GB" sz="2000">
                <a:latin typeface="Calibri Light"/>
                <a:ea typeface="Calibri Light"/>
                <a:cs typeface="Calibri Light"/>
              </a:rPr>
              <a:t>URBAN PROFILING IN MOGADISHU, SOMALIA (2013-2016)</a:t>
            </a:r>
            <a:endParaRPr lang="en-US">
              <a:latin typeface="Calibri" panose="020F0502020204030204"/>
              <a:ea typeface="Calibri"/>
              <a:cs typeface="Calibri"/>
            </a:endParaRPr>
          </a:p>
          <a:p>
            <a:r>
              <a:rPr lang="en-GB" sz="3600">
                <a:solidFill>
                  <a:srgbClr val="505BA1"/>
                </a:solidFill>
                <a:latin typeface="Calibri Light"/>
                <a:ea typeface="Calibri Light"/>
                <a:cs typeface="Calibri Light"/>
              </a:rPr>
              <a:t>Objectives &amp; set-up</a:t>
            </a:r>
            <a:endParaRPr lang="en-GB" sz="3600">
              <a:solidFill>
                <a:srgbClr val="505BA1"/>
              </a:solidFill>
            </a:endParaRPr>
          </a:p>
        </p:txBody>
      </p:sp>
    </p:spTree>
    <p:extLst>
      <p:ext uri="{BB962C8B-B14F-4D97-AF65-F5344CB8AC3E}">
        <p14:creationId xmlns:p14="http://schemas.microsoft.com/office/powerpoint/2010/main" val="23289633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map of a city&#10;&#10;Description automatically generated">
            <a:extLst>
              <a:ext uri="{FF2B5EF4-FFF2-40B4-BE49-F238E27FC236}">
                <a16:creationId xmlns:a16="http://schemas.microsoft.com/office/drawing/2014/main" id="{1131FE1D-2042-609F-32E6-66A651041040}"/>
              </a:ext>
            </a:extLst>
          </p:cNvPr>
          <p:cNvPicPr>
            <a:picLocks noChangeAspect="1"/>
          </p:cNvPicPr>
          <p:nvPr/>
        </p:nvPicPr>
        <p:blipFill>
          <a:blip r:embed="rId2"/>
          <a:stretch>
            <a:fillRect/>
          </a:stretch>
        </p:blipFill>
        <p:spPr>
          <a:xfrm>
            <a:off x="3442447" y="-4686"/>
            <a:ext cx="8747331" cy="6863787"/>
          </a:xfrm>
          <a:prstGeom prst="rect">
            <a:avLst/>
          </a:prstGeom>
        </p:spPr>
      </p:pic>
      <p:sp>
        <p:nvSpPr>
          <p:cNvPr id="3" name="Text Placeholder 2">
            <a:extLst>
              <a:ext uri="{FF2B5EF4-FFF2-40B4-BE49-F238E27FC236}">
                <a16:creationId xmlns:a16="http://schemas.microsoft.com/office/drawing/2014/main" id="{1881E409-326F-6141-ECCB-C4E9CA16EB75}"/>
              </a:ext>
            </a:extLst>
          </p:cNvPr>
          <p:cNvSpPr>
            <a:spLocks noGrp="1"/>
          </p:cNvSpPr>
          <p:nvPr>
            <p:ph type="body" idx="1"/>
          </p:nvPr>
        </p:nvSpPr>
        <p:spPr>
          <a:xfrm>
            <a:off x="838200" y="1825625"/>
            <a:ext cx="4631803" cy="4351200"/>
          </a:xfrm>
        </p:spPr>
        <p:txBody>
          <a:bodyPr/>
          <a:lstStyle/>
          <a:p>
            <a:r>
              <a:rPr lang="en-GB" sz="2000" dirty="0">
                <a:latin typeface="Calibri Light"/>
                <a:ea typeface="Calibri Light"/>
                <a:cs typeface="Calibri Light"/>
              </a:rPr>
              <a:t>IDP populations are </a:t>
            </a:r>
            <a:r>
              <a:rPr lang="en-GB" sz="2000" b="1" dirty="0">
                <a:latin typeface="Calibri Light"/>
                <a:ea typeface="Calibri Light"/>
                <a:cs typeface="Calibri Light"/>
              </a:rPr>
              <a:t>consistently more vulnerable</a:t>
            </a:r>
            <a:r>
              <a:rPr lang="en-GB" sz="2000" dirty="0">
                <a:latin typeface="Calibri Light"/>
                <a:ea typeface="Calibri Light"/>
                <a:cs typeface="Calibri Light"/>
              </a:rPr>
              <a:t>, experiencing lower standards of living </a:t>
            </a:r>
            <a:endParaRPr lang="en-GB" sz="2000" dirty="0"/>
          </a:p>
          <a:p>
            <a:pPr>
              <a:lnSpc>
                <a:spcPct val="114999"/>
              </a:lnSpc>
              <a:buClr>
                <a:srgbClr val="000000"/>
              </a:buClr>
            </a:pPr>
            <a:r>
              <a:rPr lang="en-GB" sz="2000" dirty="0">
                <a:latin typeface="Calibri Light"/>
                <a:ea typeface="Calibri Light"/>
                <a:cs typeface="Calibri Light"/>
              </a:rPr>
              <a:t>Districts with high numbers of IDPs have </a:t>
            </a:r>
            <a:r>
              <a:rPr lang="en-GB" sz="2000" b="1" dirty="0">
                <a:latin typeface="Calibri Light"/>
                <a:ea typeface="Calibri Light"/>
                <a:cs typeface="Calibri Light"/>
              </a:rPr>
              <a:t>less services </a:t>
            </a:r>
            <a:r>
              <a:rPr lang="en-GB" sz="2000" dirty="0">
                <a:latin typeface="Calibri Light"/>
                <a:ea typeface="Calibri Light"/>
                <a:cs typeface="Calibri Light"/>
              </a:rPr>
              <a:t>available</a:t>
            </a:r>
          </a:p>
          <a:p>
            <a:pPr>
              <a:lnSpc>
                <a:spcPct val="114999"/>
              </a:lnSpc>
              <a:buClr>
                <a:srgbClr val="000000"/>
              </a:buClr>
            </a:pPr>
            <a:r>
              <a:rPr lang="en-GB" sz="2000" dirty="0">
                <a:latin typeface="Calibri Light"/>
                <a:ea typeface="Calibri Light"/>
                <a:cs typeface="Calibri Light"/>
              </a:rPr>
              <a:t>IDPs under great threat of </a:t>
            </a:r>
            <a:r>
              <a:rPr lang="en-GB" sz="2000" b="1" dirty="0">
                <a:latin typeface="Calibri Light"/>
                <a:ea typeface="Calibri Light"/>
                <a:cs typeface="Calibri Light"/>
              </a:rPr>
              <a:t>forced evictions </a:t>
            </a:r>
            <a:r>
              <a:rPr lang="en-GB" sz="2000" dirty="0">
                <a:latin typeface="Calibri Light"/>
                <a:ea typeface="Calibri Light"/>
                <a:cs typeface="Calibri Light"/>
              </a:rPr>
              <a:t>(shifting locations)</a:t>
            </a:r>
            <a:endParaRPr lang="en-GB" sz="2000" dirty="0"/>
          </a:p>
          <a:p>
            <a:pPr>
              <a:lnSpc>
                <a:spcPct val="114999"/>
              </a:lnSpc>
              <a:buClr>
                <a:srgbClr val="000000"/>
              </a:buClr>
            </a:pPr>
            <a:endParaRPr lang="en-GB" sz="2000" dirty="0"/>
          </a:p>
        </p:txBody>
      </p:sp>
      <p:sp>
        <p:nvSpPr>
          <p:cNvPr id="5" name="TextBox 4">
            <a:extLst>
              <a:ext uri="{FF2B5EF4-FFF2-40B4-BE49-F238E27FC236}">
                <a16:creationId xmlns:a16="http://schemas.microsoft.com/office/drawing/2014/main" id="{61350E3F-302A-D837-EC51-522D60733B80}"/>
              </a:ext>
            </a:extLst>
          </p:cNvPr>
          <p:cNvSpPr txBox="1"/>
          <p:nvPr/>
        </p:nvSpPr>
        <p:spPr>
          <a:xfrm>
            <a:off x="330649" y="604772"/>
            <a:ext cx="11016560" cy="954107"/>
          </a:xfrm>
          <a:prstGeom prst="rect">
            <a:avLst/>
          </a:prstGeom>
          <a:noFill/>
        </p:spPr>
        <p:txBody>
          <a:bodyPr wrap="square" lIns="91440" tIns="45720" rIns="91440" bIns="45720" rtlCol="0" anchor="t">
            <a:spAutoFit/>
          </a:bodyPr>
          <a:lstStyle/>
          <a:p>
            <a:r>
              <a:rPr lang="en-GB" sz="2000" dirty="0">
                <a:latin typeface="Calibri Light"/>
                <a:ea typeface="Calibri Light"/>
                <a:cs typeface="Calibri Light"/>
              </a:rPr>
              <a:t>URBAN PROFILING IN MOGADISHU, SOMALIA (2013-2016)</a:t>
            </a:r>
            <a:endParaRPr lang="en-US" dirty="0">
              <a:latin typeface="Calibri" panose="020F0502020204030204"/>
              <a:ea typeface="Calibri"/>
              <a:cs typeface="Calibri"/>
            </a:endParaRPr>
          </a:p>
          <a:p>
            <a:r>
              <a:rPr lang="en-GB" sz="3600" dirty="0">
                <a:solidFill>
                  <a:srgbClr val="505BA1"/>
                </a:solidFill>
                <a:latin typeface="Calibri Light"/>
                <a:ea typeface="Calibri Light"/>
                <a:cs typeface="Calibri Light"/>
              </a:rPr>
              <a:t>Some key findings</a:t>
            </a:r>
            <a:endParaRPr lang="en-GB" sz="3600" dirty="0">
              <a:solidFill>
                <a:srgbClr val="505BA1"/>
              </a:solidFill>
            </a:endParaRPr>
          </a:p>
        </p:txBody>
      </p:sp>
    </p:spTree>
    <p:extLst>
      <p:ext uri="{BB962C8B-B14F-4D97-AF65-F5344CB8AC3E}">
        <p14:creationId xmlns:p14="http://schemas.microsoft.com/office/powerpoint/2010/main" val="28221799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AEF8170-2136-E677-54EC-F2540043B278}"/>
              </a:ext>
            </a:extLst>
          </p:cNvPr>
          <p:cNvPicPr>
            <a:picLocks noChangeAspect="1"/>
          </p:cNvPicPr>
          <p:nvPr/>
        </p:nvPicPr>
        <p:blipFill rotWithShape="1">
          <a:blip r:embed="rId2" cstate="print">
            <a:alphaModFix amt="50000"/>
            <a:extLst>
              <a:ext uri="{28A0092B-C50C-407E-A947-70E740481C1C}">
                <a14:useLocalDpi xmlns:a14="http://schemas.microsoft.com/office/drawing/2010/main"/>
              </a:ext>
            </a:extLst>
          </a:blip>
          <a:srcRect t="12811" b="2767"/>
          <a:stretch/>
        </p:blipFill>
        <p:spPr>
          <a:xfrm>
            <a:off x="0" y="0"/>
            <a:ext cx="12191999" cy="6858000"/>
          </a:xfrm>
          <a:prstGeom prst="rect">
            <a:avLst/>
          </a:prstGeom>
        </p:spPr>
      </p:pic>
      <p:sp>
        <p:nvSpPr>
          <p:cNvPr id="2" name="Title 1">
            <a:extLst>
              <a:ext uri="{FF2B5EF4-FFF2-40B4-BE49-F238E27FC236}">
                <a16:creationId xmlns:a16="http://schemas.microsoft.com/office/drawing/2014/main" id="{59C9AFFD-1F08-B3AC-8D9C-A72914A93EB9}"/>
              </a:ext>
            </a:extLst>
          </p:cNvPr>
          <p:cNvSpPr>
            <a:spLocks noGrp="1"/>
          </p:cNvSpPr>
          <p:nvPr>
            <p:ph type="title"/>
          </p:nvPr>
        </p:nvSpPr>
        <p:spPr/>
        <p:txBody>
          <a:bodyPr/>
          <a:lstStyle/>
          <a:p>
            <a:r>
              <a:rPr lang="en-GB">
                <a:latin typeface="Calibri Light"/>
                <a:ea typeface="Calibri Light"/>
                <a:cs typeface="Calibri Light"/>
              </a:rPr>
              <a:t>Case study: SUDAN</a:t>
            </a:r>
          </a:p>
        </p:txBody>
      </p:sp>
      <p:sp>
        <p:nvSpPr>
          <p:cNvPr id="3" name="TextBox 2">
            <a:extLst>
              <a:ext uri="{FF2B5EF4-FFF2-40B4-BE49-F238E27FC236}">
                <a16:creationId xmlns:a16="http://schemas.microsoft.com/office/drawing/2014/main" id="{CF0979AC-96BF-BAB5-0FF5-DDAD62B350EB}"/>
              </a:ext>
            </a:extLst>
          </p:cNvPr>
          <p:cNvSpPr txBox="1"/>
          <p:nvPr/>
        </p:nvSpPr>
        <p:spPr>
          <a:xfrm>
            <a:off x="10024109" y="6560820"/>
            <a:ext cx="2167889" cy="20683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marR="0" lvl="0" indent="0" algn="l" defTabSz="533400" rtl="0" eaLnBrk="1" fontAlgn="auto" latinLnBrk="0" hangingPunct="1">
              <a:lnSpc>
                <a:spcPct val="90000"/>
              </a:lnSpc>
              <a:spcBef>
                <a:spcPct val="0"/>
              </a:spcBef>
              <a:spcAft>
                <a:spcPct val="35000"/>
              </a:spcAft>
              <a:buClrTx/>
              <a:buSzTx/>
              <a:buFontTx/>
              <a:buNone/>
              <a:tabLst/>
              <a:defRPr/>
            </a:pPr>
            <a:r>
              <a:rPr kumimoji="0" lang="en-US" sz="1050" u="none" strike="noStrike" kern="1200" cap="none" spc="0" normalizeH="0" baseline="0" noProof="0">
                <a:ln>
                  <a:noFill/>
                </a:ln>
                <a:solidFill>
                  <a:schemeClr val="tx1"/>
                </a:solidFill>
                <a:effectLst/>
                <a:uLnTx/>
                <a:uFillTx/>
                <a:latin typeface="Calibri Light" panose="020F0302020204030204" pitchFamily="34" charset="0"/>
                <a:ea typeface="+mn-ea"/>
                <a:cs typeface="+mn-cs"/>
                <a:sym typeface="Arial"/>
              </a:rPr>
              <a:t>El Fasher, Sudan. 2018. @ JIPS</a:t>
            </a:r>
          </a:p>
        </p:txBody>
      </p:sp>
    </p:spTree>
    <p:extLst>
      <p:ext uri="{BB962C8B-B14F-4D97-AF65-F5344CB8AC3E}">
        <p14:creationId xmlns:p14="http://schemas.microsoft.com/office/powerpoint/2010/main" val="27276694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01FAC14-1D21-9844-ADBC-B36EC47078DC}"/>
              </a:ext>
            </a:extLst>
          </p:cNvPr>
          <p:cNvPicPr>
            <a:picLocks noChangeAspect="1"/>
          </p:cNvPicPr>
          <p:nvPr/>
        </p:nvPicPr>
        <p:blipFill>
          <a:blip r:embed="rId2"/>
          <a:stretch>
            <a:fillRect/>
          </a:stretch>
        </p:blipFill>
        <p:spPr>
          <a:xfrm>
            <a:off x="5958579" y="-5268"/>
            <a:ext cx="6285538" cy="6862012"/>
          </a:xfrm>
          <a:prstGeom prst="rect">
            <a:avLst/>
          </a:prstGeom>
        </p:spPr>
      </p:pic>
      <p:pic>
        <p:nvPicPr>
          <p:cNvPr id="5" name="Picture 4">
            <a:extLst>
              <a:ext uri="{FF2B5EF4-FFF2-40B4-BE49-F238E27FC236}">
                <a16:creationId xmlns:a16="http://schemas.microsoft.com/office/drawing/2014/main" id="{50F41763-230F-C048-BE16-E4705D21589C}"/>
              </a:ext>
            </a:extLst>
          </p:cNvPr>
          <p:cNvPicPr>
            <a:picLocks noChangeAspect="1"/>
          </p:cNvPicPr>
          <p:nvPr/>
        </p:nvPicPr>
        <p:blipFill>
          <a:blip r:embed="rId3"/>
          <a:stretch>
            <a:fillRect/>
          </a:stretch>
        </p:blipFill>
        <p:spPr>
          <a:xfrm>
            <a:off x="9665359" y="4327716"/>
            <a:ext cx="2466285" cy="2367237"/>
          </a:xfrm>
          <a:prstGeom prst="rect">
            <a:avLst/>
          </a:prstGeom>
          <a:ln>
            <a:solidFill>
              <a:schemeClr val="bg1">
                <a:lumMod val="65000"/>
              </a:schemeClr>
            </a:solidFill>
          </a:ln>
        </p:spPr>
      </p:pic>
      <p:sp>
        <p:nvSpPr>
          <p:cNvPr id="6" name="TextBox 5">
            <a:extLst>
              <a:ext uri="{FF2B5EF4-FFF2-40B4-BE49-F238E27FC236}">
                <a16:creationId xmlns:a16="http://schemas.microsoft.com/office/drawing/2014/main" id="{EA3613DF-28A8-CA43-919B-AED801CCDE35}"/>
              </a:ext>
            </a:extLst>
          </p:cNvPr>
          <p:cNvSpPr txBox="1"/>
          <p:nvPr/>
        </p:nvSpPr>
        <p:spPr>
          <a:xfrm>
            <a:off x="330649" y="604772"/>
            <a:ext cx="6261294" cy="954107"/>
          </a:xfrm>
          <a:prstGeom prst="rect">
            <a:avLst/>
          </a:prstGeom>
          <a:noFill/>
        </p:spPr>
        <p:txBody>
          <a:bodyPr wrap="square" lIns="91440" tIns="45720" rIns="91440" bIns="45720" rtlCol="0" anchor="t">
            <a:spAutoFit/>
          </a:bodyPr>
          <a:lstStyle/>
          <a:p>
            <a:r>
              <a:rPr lang="en-GB" sz="2000">
                <a:latin typeface="Calibri Light"/>
                <a:ea typeface="Calibri Light"/>
                <a:cs typeface="Calibri Light"/>
              </a:rPr>
              <a:t>URBAN PROFILING IN EL FASHER, SUDAN</a:t>
            </a:r>
          </a:p>
          <a:p>
            <a:r>
              <a:rPr lang="en-GB" sz="3600">
                <a:solidFill>
                  <a:srgbClr val="505BA1"/>
                </a:solidFill>
                <a:latin typeface="Calibri Light"/>
                <a:ea typeface="Calibri Light"/>
                <a:cs typeface="Calibri Light"/>
              </a:rPr>
              <a:t>Objectives &amp; set-up</a:t>
            </a:r>
          </a:p>
        </p:txBody>
      </p:sp>
      <p:sp>
        <p:nvSpPr>
          <p:cNvPr id="7" name="TextBox 6">
            <a:extLst>
              <a:ext uri="{FF2B5EF4-FFF2-40B4-BE49-F238E27FC236}">
                <a16:creationId xmlns:a16="http://schemas.microsoft.com/office/drawing/2014/main" id="{93BAEE2A-4B9C-D530-1A72-263A674275C3}"/>
              </a:ext>
            </a:extLst>
          </p:cNvPr>
          <p:cNvSpPr txBox="1"/>
          <p:nvPr/>
        </p:nvSpPr>
        <p:spPr>
          <a:xfrm>
            <a:off x="333469" y="1812202"/>
            <a:ext cx="5172545" cy="4445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nSpc>
                <a:spcPct val="110000"/>
              </a:lnSpc>
              <a:spcAft>
                <a:spcPts val="1200"/>
              </a:spcAft>
              <a:buFont typeface="Calibri"/>
              <a:buChar char="-"/>
            </a:pPr>
            <a:r>
              <a:rPr lang="en-GB" sz="2000" b="1">
                <a:solidFill>
                  <a:srgbClr val="505BA1"/>
                </a:solidFill>
                <a:latin typeface="Calibri Light"/>
                <a:ea typeface="Calibri Light"/>
                <a:cs typeface="Calibri Light"/>
              </a:rPr>
              <a:t>Obstacles to durable solutions and local integration </a:t>
            </a:r>
            <a:r>
              <a:rPr lang="en-GB" sz="2000">
                <a:latin typeface="Calibri Light"/>
                <a:ea typeface="Calibri Light"/>
                <a:cs typeface="Calibri Light"/>
              </a:rPr>
              <a:t>for IDPs residing in the peri-urban sites​; </a:t>
            </a:r>
            <a:r>
              <a:rPr lang="en-GB" sz="2000" b="1">
                <a:solidFill>
                  <a:srgbClr val="505BA1"/>
                </a:solidFill>
                <a:latin typeface="Calibri Light"/>
                <a:ea typeface="Calibri Light"/>
                <a:cs typeface="Calibri Light"/>
              </a:rPr>
              <a:t>gaps in urban services and infrastructure </a:t>
            </a:r>
            <a:r>
              <a:rPr lang="en-GB" sz="2000">
                <a:latin typeface="Calibri Light"/>
                <a:ea typeface="Calibri Light"/>
                <a:cs typeface="Calibri Light"/>
              </a:rPr>
              <a:t>to integrate IDP sites into the metropolitan municipality​</a:t>
            </a:r>
            <a:endParaRPr lang="en-US">
              <a:latin typeface="Calibri" panose="020F0502020204030204"/>
              <a:ea typeface="Calibri" panose="020F0502020204030204"/>
              <a:cs typeface="Calibri" panose="020F0502020204030204"/>
            </a:endParaRPr>
          </a:p>
          <a:p>
            <a:pPr marL="342900" indent="-342900">
              <a:lnSpc>
                <a:spcPct val="110000"/>
              </a:lnSpc>
              <a:spcAft>
                <a:spcPts val="1200"/>
              </a:spcAft>
              <a:buFont typeface="Calibri"/>
              <a:buChar char="-"/>
            </a:pPr>
            <a:r>
              <a:rPr lang="en-GB" sz="2000" b="1">
                <a:solidFill>
                  <a:srgbClr val="505BA1"/>
                </a:solidFill>
                <a:latin typeface="Calibri Light"/>
                <a:ea typeface="Calibri Light"/>
                <a:cs typeface="Calibri Light"/>
              </a:rPr>
              <a:t>Multi-stakeholder effort </a:t>
            </a:r>
            <a:r>
              <a:rPr lang="en-GB" sz="2000">
                <a:latin typeface="Calibri Light"/>
                <a:ea typeface="Calibri Light"/>
                <a:cs typeface="Calibri Light"/>
              </a:rPr>
              <a:t>with UNCT, federal and local authorities, and engagement of displacement-affected communities throughout </a:t>
            </a:r>
          </a:p>
          <a:p>
            <a:pPr marL="342900" indent="-342900">
              <a:lnSpc>
                <a:spcPct val="110000"/>
              </a:lnSpc>
              <a:spcAft>
                <a:spcPts val="1200"/>
              </a:spcAft>
              <a:buFont typeface="Calibri"/>
              <a:buChar char="-"/>
            </a:pPr>
            <a:r>
              <a:rPr lang="en-GB" sz="2000">
                <a:latin typeface="Calibri Light"/>
                <a:ea typeface="Calibri Light"/>
                <a:cs typeface="Calibri Light"/>
              </a:rPr>
              <a:t>IDPs' demographic profile, progress across the 8 IASC criteria, perspectives, context (incl. analysis of </a:t>
            </a:r>
            <a:r>
              <a:rPr lang="en-GB" sz="2000" b="1">
                <a:solidFill>
                  <a:srgbClr val="505BA1"/>
                </a:solidFill>
                <a:latin typeface="Calibri Light"/>
                <a:ea typeface="Calibri Light"/>
                <a:cs typeface="Calibri Light"/>
              </a:rPr>
              <a:t>service provision and land use</a:t>
            </a:r>
            <a:r>
              <a:rPr lang="en-GB" sz="2000">
                <a:latin typeface="Calibri Light"/>
                <a:ea typeface="Calibri Light"/>
                <a:cs typeface="Calibri Light"/>
              </a:rPr>
              <a:t>)</a:t>
            </a:r>
          </a:p>
        </p:txBody>
      </p:sp>
    </p:spTree>
    <p:extLst>
      <p:ext uri="{BB962C8B-B14F-4D97-AF65-F5344CB8AC3E}">
        <p14:creationId xmlns:p14="http://schemas.microsoft.com/office/powerpoint/2010/main" val="25454257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623C02-7BAF-154E-8561-E19513716D24}"/>
              </a:ext>
            </a:extLst>
          </p:cNvPr>
          <p:cNvSpPr>
            <a:spLocks noGrp="1"/>
          </p:cNvSpPr>
          <p:nvPr>
            <p:ph type="title"/>
          </p:nvPr>
        </p:nvSpPr>
        <p:spPr>
          <a:xfrm>
            <a:off x="406648" y="1854699"/>
            <a:ext cx="3375070" cy="3110840"/>
          </a:xfrm>
        </p:spPr>
        <p:txBody>
          <a:bodyPr vert="horz" lIns="91440" tIns="45720" rIns="91440" bIns="45720" rtlCol="0" anchor="t">
            <a:noAutofit/>
          </a:bodyPr>
          <a:lstStyle/>
          <a:p>
            <a:r>
              <a:rPr lang="en-GB" sz="2400"/>
              <a:t>UNCT, federal and local authorities in the coordination structure</a:t>
            </a:r>
            <a:br>
              <a:rPr lang="en-GB" sz="2400"/>
            </a:br>
            <a:br>
              <a:rPr lang="en-GB" sz="2400"/>
            </a:br>
            <a:r>
              <a:rPr lang="en-GB" sz="2400"/>
              <a:t>+ engagement of displacement-affected communities throughout</a:t>
            </a:r>
          </a:p>
        </p:txBody>
      </p:sp>
      <p:pic>
        <p:nvPicPr>
          <p:cNvPr id="4" name="Picture 3">
            <a:extLst>
              <a:ext uri="{FF2B5EF4-FFF2-40B4-BE49-F238E27FC236}">
                <a16:creationId xmlns:a16="http://schemas.microsoft.com/office/drawing/2014/main" id="{64396C96-78C6-044D-B975-F6C2A6D08092}"/>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007841" y="-2844"/>
            <a:ext cx="7184159" cy="6859809"/>
          </a:xfrm>
          <a:prstGeom prst="rect">
            <a:avLst/>
          </a:prstGeom>
        </p:spPr>
      </p:pic>
      <p:sp>
        <p:nvSpPr>
          <p:cNvPr id="5" name="TextBox 4">
            <a:extLst>
              <a:ext uri="{FF2B5EF4-FFF2-40B4-BE49-F238E27FC236}">
                <a16:creationId xmlns:a16="http://schemas.microsoft.com/office/drawing/2014/main" id="{3D048883-8603-D610-2DF1-E14C78195E20}"/>
              </a:ext>
            </a:extLst>
          </p:cNvPr>
          <p:cNvSpPr txBox="1"/>
          <p:nvPr/>
        </p:nvSpPr>
        <p:spPr>
          <a:xfrm>
            <a:off x="330649" y="604772"/>
            <a:ext cx="6261294" cy="954107"/>
          </a:xfrm>
          <a:prstGeom prst="rect">
            <a:avLst/>
          </a:prstGeom>
          <a:noFill/>
        </p:spPr>
        <p:txBody>
          <a:bodyPr wrap="square" lIns="91440" tIns="45720" rIns="91440" bIns="45720" rtlCol="0" anchor="t">
            <a:spAutoFit/>
          </a:bodyPr>
          <a:lstStyle/>
          <a:p>
            <a:r>
              <a:rPr lang="en-GB" sz="2000">
                <a:latin typeface="Calibri Light"/>
                <a:ea typeface="Calibri Light"/>
                <a:cs typeface="Calibri Light"/>
              </a:rPr>
              <a:t>URBAN PROFILING IN EL FASHER, SUDAN</a:t>
            </a:r>
          </a:p>
          <a:p>
            <a:r>
              <a:rPr lang="en-GB" sz="3600">
                <a:solidFill>
                  <a:srgbClr val="505BA1"/>
                </a:solidFill>
                <a:latin typeface="Calibri Light"/>
                <a:ea typeface="Calibri Light"/>
                <a:cs typeface="Calibri Light"/>
              </a:rPr>
              <a:t>Collaborative set-up</a:t>
            </a:r>
            <a:endParaRPr lang="en-US">
              <a:ea typeface="Calibri"/>
              <a:cs typeface="Calibri"/>
            </a:endParaRPr>
          </a:p>
        </p:txBody>
      </p:sp>
    </p:spTree>
    <p:extLst>
      <p:ext uri="{BB962C8B-B14F-4D97-AF65-F5344CB8AC3E}">
        <p14:creationId xmlns:p14="http://schemas.microsoft.com/office/powerpoint/2010/main" val="2464459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6BB9A3A-FF0E-D340-9D0E-05262D0BC99A}"/>
              </a:ext>
            </a:extLst>
          </p:cNvPr>
          <p:cNvPicPr>
            <a:picLocks noChangeAspect="1"/>
          </p:cNvPicPr>
          <p:nvPr/>
        </p:nvPicPr>
        <p:blipFill>
          <a:blip r:embed="rId2"/>
          <a:stretch>
            <a:fillRect/>
          </a:stretch>
        </p:blipFill>
        <p:spPr>
          <a:xfrm>
            <a:off x="5701376" y="2410102"/>
            <a:ext cx="6390051" cy="2312717"/>
          </a:xfrm>
          <a:prstGeom prst="rect">
            <a:avLst/>
          </a:prstGeom>
        </p:spPr>
      </p:pic>
      <p:sp>
        <p:nvSpPr>
          <p:cNvPr id="7" name="TextBox 6">
            <a:extLst>
              <a:ext uri="{FF2B5EF4-FFF2-40B4-BE49-F238E27FC236}">
                <a16:creationId xmlns:a16="http://schemas.microsoft.com/office/drawing/2014/main" id="{709B6120-8723-234B-842B-3EE597F3C17F}"/>
              </a:ext>
            </a:extLst>
          </p:cNvPr>
          <p:cNvSpPr txBox="1"/>
          <p:nvPr/>
        </p:nvSpPr>
        <p:spPr>
          <a:xfrm>
            <a:off x="589067" y="1874728"/>
            <a:ext cx="3728249" cy="3245504"/>
          </a:xfrm>
          <a:prstGeom prst="rect">
            <a:avLst/>
          </a:prstGeom>
          <a:noFill/>
        </p:spPr>
        <p:txBody>
          <a:bodyPr wrap="square" lIns="91440" tIns="45720" rIns="91440" bIns="45720" rtlCol="0" anchor="t">
            <a:spAutoFit/>
          </a:bodyPr>
          <a:lstStyle/>
          <a:p>
            <a:pPr>
              <a:lnSpc>
                <a:spcPct val="110000"/>
              </a:lnSpc>
              <a:spcAft>
                <a:spcPts val="1200"/>
              </a:spcAft>
            </a:pPr>
            <a:r>
              <a:rPr lang="en-GB" sz="2000">
                <a:solidFill>
                  <a:srgbClr val="000000"/>
                </a:solidFill>
                <a:latin typeface="Calibri Light"/>
                <a:ea typeface="Calibri Light"/>
                <a:cs typeface="Calibri Light"/>
              </a:rPr>
              <a:t>Findings: IDPs' decision</a:t>
            </a:r>
            <a:r>
              <a:rPr lang="en-GB" sz="2000">
                <a:latin typeface="Calibri Light"/>
                <a:ea typeface="Calibri Light"/>
                <a:cs typeface="Calibri Light"/>
              </a:rPr>
              <a:t> on future settlement mainly depends on: </a:t>
            </a:r>
            <a:endParaRPr lang="en-GB">
              <a:solidFill>
                <a:srgbClr val="000000"/>
              </a:solidFill>
              <a:latin typeface="Calibri" panose="020F0502020204030204"/>
              <a:ea typeface="Calibri" panose="020F0502020204030204"/>
              <a:cs typeface="Calibri" panose="020F0502020204030204"/>
            </a:endParaRPr>
          </a:p>
          <a:p>
            <a:pPr marL="342900" indent="-342900">
              <a:lnSpc>
                <a:spcPct val="110000"/>
              </a:lnSpc>
              <a:spcAft>
                <a:spcPts val="1200"/>
              </a:spcAft>
              <a:buFont typeface="Calibri"/>
              <a:buChar char="-"/>
            </a:pPr>
            <a:r>
              <a:rPr lang="en-GB" sz="2000" b="1">
                <a:solidFill>
                  <a:srgbClr val="C99A50"/>
                </a:solidFill>
                <a:latin typeface="Calibri Light"/>
                <a:ea typeface="Calibri Light"/>
                <a:cs typeface="Calibri Light"/>
              </a:rPr>
              <a:t>Access to tenure secure land </a:t>
            </a:r>
            <a:r>
              <a:rPr lang="en-GB" sz="2000">
                <a:latin typeface="Calibri Light"/>
                <a:ea typeface="Calibri Light"/>
                <a:cs typeface="Calibri Light"/>
              </a:rPr>
              <a:t>in current sites,</a:t>
            </a:r>
            <a:endParaRPr lang="en-GB">
              <a:latin typeface="Calibri" panose="020F0502020204030204"/>
              <a:ea typeface="Calibri" panose="020F0502020204030204"/>
              <a:cs typeface="Calibri" panose="020F0502020204030204"/>
            </a:endParaRPr>
          </a:p>
          <a:p>
            <a:pPr marL="342900" indent="-342900">
              <a:lnSpc>
                <a:spcPct val="110000"/>
              </a:lnSpc>
              <a:spcAft>
                <a:spcPts val="1200"/>
              </a:spcAft>
              <a:buFont typeface="Calibri"/>
              <a:buChar char="-"/>
            </a:pPr>
            <a:r>
              <a:rPr lang="en-GB" sz="2000">
                <a:latin typeface="Calibri Light"/>
                <a:ea typeface="Calibri Light"/>
                <a:cs typeface="Calibri Light"/>
              </a:rPr>
              <a:t>Ability to retrieve </a:t>
            </a:r>
            <a:r>
              <a:rPr lang="en-GB" sz="2000" b="1">
                <a:solidFill>
                  <a:srgbClr val="C99A50"/>
                </a:solidFill>
                <a:latin typeface="Calibri Light"/>
                <a:ea typeface="Calibri Light"/>
                <a:cs typeface="Calibri Light"/>
              </a:rPr>
              <a:t>lost land </a:t>
            </a:r>
            <a:r>
              <a:rPr lang="en-GB" sz="2000">
                <a:latin typeface="Calibri Light"/>
                <a:ea typeface="Calibri Light"/>
                <a:cs typeface="Calibri Light"/>
              </a:rPr>
              <a:t>in places of origin,</a:t>
            </a:r>
            <a:endParaRPr lang="en-GB">
              <a:solidFill>
                <a:srgbClr val="000000"/>
              </a:solidFill>
              <a:latin typeface="Calibri" panose="020F0502020204030204"/>
              <a:ea typeface="Calibri" panose="020F0502020204030204"/>
              <a:cs typeface="Calibri" panose="020F0502020204030204"/>
            </a:endParaRPr>
          </a:p>
          <a:p>
            <a:pPr marL="342900" indent="-342900">
              <a:lnSpc>
                <a:spcPct val="110000"/>
              </a:lnSpc>
              <a:spcAft>
                <a:spcPts val="1200"/>
              </a:spcAft>
              <a:buFont typeface="Calibri"/>
              <a:buChar char="-"/>
            </a:pPr>
            <a:r>
              <a:rPr lang="en-GB" sz="2000" b="1">
                <a:solidFill>
                  <a:srgbClr val="C99A50"/>
                </a:solidFill>
                <a:latin typeface="Calibri Light"/>
                <a:ea typeface="Calibri Light"/>
                <a:cs typeface="Calibri Light"/>
              </a:rPr>
              <a:t>Security </a:t>
            </a:r>
            <a:r>
              <a:rPr lang="en-GB" sz="2000">
                <a:latin typeface="Calibri Light"/>
                <a:ea typeface="Calibri Light"/>
                <a:cs typeface="Calibri Light"/>
              </a:rPr>
              <a:t>situation and services in places of origin. </a:t>
            </a:r>
            <a:endParaRPr lang="en-GB">
              <a:latin typeface="Calibri" panose="020F0502020204030204"/>
              <a:ea typeface="Calibri" panose="020F0502020204030204"/>
              <a:cs typeface="Calibri" panose="020F0502020204030204"/>
            </a:endParaRPr>
          </a:p>
        </p:txBody>
      </p:sp>
      <p:sp>
        <p:nvSpPr>
          <p:cNvPr id="6" name="TextBox 5">
            <a:extLst>
              <a:ext uri="{FF2B5EF4-FFF2-40B4-BE49-F238E27FC236}">
                <a16:creationId xmlns:a16="http://schemas.microsoft.com/office/drawing/2014/main" id="{E3E03203-B83E-1F75-066C-C29A5CC6C4FE}"/>
              </a:ext>
            </a:extLst>
          </p:cNvPr>
          <p:cNvSpPr txBox="1"/>
          <p:nvPr/>
        </p:nvSpPr>
        <p:spPr>
          <a:xfrm>
            <a:off x="5867356" y="2239841"/>
            <a:ext cx="5451212" cy="653875"/>
          </a:xfrm>
          <a:prstGeom prst="rect">
            <a:avLst/>
          </a:prstGeom>
          <a:solidFill>
            <a:schemeClr val="bg1"/>
          </a:solidFill>
        </p:spPr>
        <p:txBody>
          <a:bodyPr wrap="square" lIns="91440" tIns="45720" rIns="91440" bIns="45720" rtlCol="0" anchor="t">
            <a:spAutoFit/>
          </a:bodyPr>
          <a:lstStyle/>
          <a:p>
            <a:r>
              <a:rPr lang="en-GB" b="1">
                <a:solidFill>
                  <a:srgbClr val="C99950"/>
                </a:solidFill>
                <a:latin typeface="Montserrat"/>
              </a:rPr>
              <a:t>Intentions of IDP households in Abu </a:t>
            </a:r>
            <a:r>
              <a:rPr lang="en-GB" b="1" err="1">
                <a:solidFill>
                  <a:srgbClr val="C99950"/>
                </a:solidFill>
                <a:latin typeface="Montserrat"/>
              </a:rPr>
              <a:t>Shouk</a:t>
            </a:r>
            <a:r>
              <a:rPr lang="en-GB" b="1">
                <a:solidFill>
                  <a:srgbClr val="C99950"/>
                </a:solidFill>
                <a:latin typeface="Montserrat"/>
              </a:rPr>
              <a:t> and El Salam Camps</a:t>
            </a:r>
          </a:p>
        </p:txBody>
      </p:sp>
      <p:sp>
        <p:nvSpPr>
          <p:cNvPr id="11" name="TextBox 10">
            <a:extLst>
              <a:ext uri="{FF2B5EF4-FFF2-40B4-BE49-F238E27FC236}">
                <a16:creationId xmlns:a16="http://schemas.microsoft.com/office/drawing/2014/main" id="{D1284B8E-A495-F120-9DB4-ADFDB6B18911}"/>
              </a:ext>
            </a:extLst>
          </p:cNvPr>
          <p:cNvSpPr txBox="1"/>
          <p:nvPr/>
        </p:nvSpPr>
        <p:spPr>
          <a:xfrm>
            <a:off x="330649" y="604772"/>
            <a:ext cx="12357294" cy="954107"/>
          </a:xfrm>
          <a:prstGeom prst="rect">
            <a:avLst/>
          </a:prstGeom>
          <a:noFill/>
        </p:spPr>
        <p:txBody>
          <a:bodyPr wrap="square" lIns="91440" tIns="45720" rIns="91440" bIns="45720" rtlCol="0" anchor="t">
            <a:spAutoFit/>
          </a:bodyPr>
          <a:lstStyle/>
          <a:p>
            <a:r>
              <a:rPr lang="en-GB" sz="2000">
                <a:latin typeface="Calibri Light"/>
                <a:ea typeface="Calibri Light"/>
                <a:cs typeface="Calibri Light"/>
              </a:rPr>
              <a:t>URBAN PROFILING IN EL FASHER, SUDAN</a:t>
            </a:r>
          </a:p>
          <a:p>
            <a:r>
              <a:rPr lang="en-GB" sz="3600">
                <a:solidFill>
                  <a:srgbClr val="505BA1"/>
                </a:solidFill>
                <a:latin typeface="Calibri Light"/>
                <a:ea typeface="Calibri Light"/>
                <a:cs typeface="Calibri Light"/>
              </a:rPr>
              <a:t>Intentions are shaped by many factors – and can change</a:t>
            </a:r>
            <a:endParaRPr lang="en-US"/>
          </a:p>
        </p:txBody>
      </p:sp>
    </p:spTree>
    <p:extLst>
      <p:ext uri="{BB962C8B-B14F-4D97-AF65-F5344CB8AC3E}">
        <p14:creationId xmlns:p14="http://schemas.microsoft.com/office/powerpoint/2010/main" val="13618196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E18C59-E2EC-AA98-8402-D18B256F605F}"/>
              </a:ext>
            </a:extLst>
          </p:cNvPr>
          <p:cNvPicPr>
            <a:picLocks noChangeAspect="1"/>
          </p:cNvPicPr>
          <p:nvPr/>
        </p:nvPicPr>
        <p:blipFill>
          <a:blip r:embed="rId2"/>
          <a:stretch>
            <a:fillRect/>
          </a:stretch>
        </p:blipFill>
        <p:spPr>
          <a:xfrm>
            <a:off x="6460214" y="-278233"/>
            <a:ext cx="5734238" cy="7139317"/>
          </a:xfrm>
          <a:prstGeom prst="rect">
            <a:avLst/>
          </a:prstGeom>
        </p:spPr>
      </p:pic>
      <p:sp>
        <p:nvSpPr>
          <p:cNvPr id="6" name="TextBox 5">
            <a:extLst>
              <a:ext uri="{FF2B5EF4-FFF2-40B4-BE49-F238E27FC236}">
                <a16:creationId xmlns:a16="http://schemas.microsoft.com/office/drawing/2014/main" id="{7680F0D8-EC60-0ECE-94FF-1677329B7DD6}"/>
              </a:ext>
            </a:extLst>
          </p:cNvPr>
          <p:cNvSpPr txBox="1"/>
          <p:nvPr/>
        </p:nvSpPr>
        <p:spPr>
          <a:xfrm>
            <a:off x="308063" y="2210168"/>
            <a:ext cx="5089311" cy="2414507"/>
          </a:xfrm>
          <a:prstGeom prst="rect">
            <a:avLst/>
          </a:prstGeom>
          <a:noFill/>
        </p:spPr>
        <p:txBody>
          <a:bodyPr wrap="square" lIns="91440" tIns="45720" rIns="91440" bIns="45720" rtlCol="0" anchor="t">
            <a:spAutoFit/>
          </a:bodyPr>
          <a:lstStyle/>
          <a:p>
            <a:pPr>
              <a:lnSpc>
                <a:spcPct val="110000"/>
              </a:lnSpc>
              <a:spcAft>
                <a:spcPts val="1200"/>
              </a:spcAft>
            </a:pPr>
            <a:r>
              <a:rPr lang="en-GB" sz="2000">
                <a:latin typeface="Calibri Light"/>
                <a:ea typeface="Calibri Light"/>
                <a:cs typeface="Calibri Light"/>
              </a:rPr>
              <a:t>Findings:</a:t>
            </a:r>
          </a:p>
          <a:p>
            <a:pPr marL="342900" indent="-342900">
              <a:lnSpc>
                <a:spcPct val="110000"/>
              </a:lnSpc>
              <a:spcAft>
                <a:spcPts val="1200"/>
              </a:spcAft>
              <a:buFont typeface="Calibri"/>
              <a:buChar char="-"/>
            </a:pPr>
            <a:r>
              <a:rPr lang="en-GB" sz="2000">
                <a:latin typeface="Calibri Light"/>
                <a:ea typeface="Calibri Light"/>
                <a:cs typeface="Calibri Light"/>
              </a:rPr>
              <a:t>The majority of services are concentrated in the centre of the city</a:t>
            </a:r>
            <a:endParaRPr lang="en-GB">
              <a:latin typeface="Calibri" panose="020F0502020204030204"/>
              <a:ea typeface="Calibri" panose="020F0502020204030204"/>
              <a:cs typeface="Calibri" panose="020F0502020204030204"/>
            </a:endParaRPr>
          </a:p>
          <a:p>
            <a:pPr marL="342900" indent="-342900">
              <a:lnSpc>
                <a:spcPct val="110000"/>
              </a:lnSpc>
              <a:spcAft>
                <a:spcPts val="1200"/>
              </a:spcAft>
              <a:buFont typeface="Calibri"/>
              <a:buChar char="-"/>
            </a:pPr>
            <a:r>
              <a:rPr lang="en-GB" sz="2000">
                <a:latin typeface="Calibri Light"/>
                <a:ea typeface="Calibri Light"/>
                <a:cs typeface="Calibri Light"/>
              </a:rPr>
              <a:t>IDPs are located on the outskirts of the city – </a:t>
            </a:r>
            <a:r>
              <a:rPr lang="en-GB" sz="2000">
                <a:solidFill>
                  <a:srgbClr val="000000"/>
                </a:solidFill>
                <a:latin typeface="Calibri Light"/>
                <a:ea typeface="Calibri Light"/>
                <a:cs typeface="Calibri Light"/>
              </a:rPr>
              <a:t>as a result, they </a:t>
            </a:r>
            <a:r>
              <a:rPr lang="en-GB" sz="2000">
                <a:latin typeface="Calibri Light"/>
                <a:ea typeface="Calibri Light"/>
                <a:cs typeface="Calibri Light"/>
              </a:rPr>
              <a:t>have </a:t>
            </a:r>
            <a:r>
              <a:rPr lang="en-GB" sz="2000" b="1">
                <a:solidFill>
                  <a:srgbClr val="DE8C72"/>
                </a:solidFill>
                <a:latin typeface="Calibri Light"/>
                <a:ea typeface="Calibri Light"/>
                <a:cs typeface="Calibri Light"/>
              </a:rPr>
              <a:t>lower enrolment rates </a:t>
            </a:r>
            <a:r>
              <a:rPr lang="en-GB" sz="2000">
                <a:latin typeface="Calibri Light"/>
                <a:ea typeface="Calibri Light"/>
                <a:cs typeface="Calibri Light"/>
              </a:rPr>
              <a:t>in primary education.</a:t>
            </a:r>
            <a:endParaRPr lang="en-GB">
              <a:latin typeface="Calibri" panose="020F0502020204030204"/>
              <a:ea typeface="Calibri" panose="020F0502020204030204"/>
              <a:cs typeface="Calibri" panose="020F0502020204030204"/>
            </a:endParaRPr>
          </a:p>
        </p:txBody>
      </p:sp>
      <p:grpSp>
        <p:nvGrpSpPr>
          <p:cNvPr id="7" name="Group 6">
            <a:extLst>
              <a:ext uri="{FF2B5EF4-FFF2-40B4-BE49-F238E27FC236}">
                <a16:creationId xmlns:a16="http://schemas.microsoft.com/office/drawing/2014/main" id="{EC62A02D-6D9F-E26F-D37A-0F6D371C5D92}"/>
              </a:ext>
            </a:extLst>
          </p:cNvPr>
          <p:cNvGrpSpPr/>
          <p:nvPr/>
        </p:nvGrpSpPr>
        <p:grpSpPr>
          <a:xfrm>
            <a:off x="723625" y="5214598"/>
            <a:ext cx="5574287" cy="1419447"/>
            <a:chOff x="2179724" y="5093885"/>
            <a:chExt cx="5574287" cy="1419447"/>
          </a:xfrm>
        </p:grpSpPr>
        <p:pic>
          <p:nvPicPr>
            <p:cNvPr id="8" name="Picture 7">
              <a:extLst>
                <a:ext uri="{FF2B5EF4-FFF2-40B4-BE49-F238E27FC236}">
                  <a16:creationId xmlns:a16="http://schemas.microsoft.com/office/drawing/2014/main" id="{31CF22C8-1193-EAB8-F99B-B1AE5749EA52}"/>
                </a:ext>
              </a:extLst>
            </p:cNvPr>
            <p:cNvPicPr>
              <a:picLocks noChangeAspect="1"/>
            </p:cNvPicPr>
            <p:nvPr/>
          </p:nvPicPr>
          <p:blipFill>
            <a:blip r:embed="rId3"/>
            <a:stretch>
              <a:fillRect/>
            </a:stretch>
          </p:blipFill>
          <p:spPr>
            <a:xfrm>
              <a:off x="2179724" y="5093885"/>
              <a:ext cx="5574287" cy="1419447"/>
            </a:xfrm>
            <a:prstGeom prst="rect">
              <a:avLst/>
            </a:prstGeom>
          </p:spPr>
        </p:pic>
        <p:sp>
          <p:nvSpPr>
            <p:cNvPr id="9" name="TextBox 8">
              <a:extLst>
                <a:ext uri="{FF2B5EF4-FFF2-40B4-BE49-F238E27FC236}">
                  <a16:creationId xmlns:a16="http://schemas.microsoft.com/office/drawing/2014/main" id="{B4E64974-558E-72A7-B84D-B7C80B03A66C}"/>
                </a:ext>
              </a:extLst>
            </p:cNvPr>
            <p:cNvSpPr txBox="1"/>
            <p:nvPr/>
          </p:nvSpPr>
          <p:spPr>
            <a:xfrm>
              <a:off x="2378009" y="5511220"/>
              <a:ext cx="5018568" cy="584775"/>
            </a:xfrm>
            <a:prstGeom prst="rect">
              <a:avLst/>
            </a:prstGeom>
            <a:solidFill>
              <a:srgbClr val="DE8B72"/>
            </a:solidFill>
          </p:spPr>
          <p:txBody>
            <a:bodyPr wrap="square" rtlCol="0">
              <a:spAutoFit/>
            </a:bodyPr>
            <a:lstStyle/>
            <a:p>
              <a:r>
                <a:rPr lang="en-GB" sz="1600">
                  <a:solidFill>
                    <a:schemeClr val="bg1"/>
                  </a:solidFill>
                  <a:latin typeface="Montserrat" panose="00000500000000000000" pitchFamily="2" charset="0"/>
                </a:rPr>
                <a:t>Primary school attendance and availability of primary education facilities</a:t>
              </a:r>
            </a:p>
          </p:txBody>
        </p:sp>
      </p:grpSp>
      <p:sp>
        <p:nvSpPr>
          <p:cNvPr id="4" name="TextBox 3">
            <a:extLst>
              <a:ext uri="{FF2B5EF4-FFF2-40B4-BE49-F238E27FC236}">
                <a16:creationId xmlns:a16="http://schemas.microsoft.com/office/drawing/2014/main" id="{0E777380-56C6-ECF8-046D-ADC55F084E2D}"/>
              </a:ext>
            </a:extLst>
          </p:cNvPr>
          <p:cNvSpPr txBox="1"/>
          <p:nvPr/>
        </p:nvSpPr>
        <p:spPr>
          <a:xfrm>
            <a:off x="330649" y="604772"/>
            <a:ext cx="11270879" cy="954107"/>
          </a:xfrm>
          <a:prstGeom prst="rect">
            <a:avLst/>
          </a:prstGeom>
          <a:noFill/>
        </p:spPr>
        <p:txBody>
          <a:bodyPr wrap="square" lIns="91440" tIns="45720" rIns="91440" bIns="45720" rtlCol="0" anchor="t">
            <a:spAutoFit/>
          </a:bodyPr>
          <a:lstStyle/>
          <a:p>
            <a:r>
              <a:rPr lang="en-GB" sz="2000">
                <a:latin typeface="Calibri Light"/>
                <a:ea typeface="Calibri Light"/>
                <a:cs typeface="Calibri Light"/>
              </a:rPr>
              <a:t>URBAN PROFILING IN EL FASHER, SUDAN</a:t>
            </a:r>
          </a:p>
          <a:p>
            <a:r>
              <a:rPr lang="en-GB" sz="3600">
                <a:solidFill>
                  <a:srgbClr val="505BA1"/>
                </a:solidFill>
                <a:latin typeface="Calibri Light"/>
                <a:ea typeface="Calibri Light"/>
                <a:cs typeface="Calibri Light"/>
              </a:rPr>
              <a:t>Location matters</a:t>
            </a:r>
            <a:endParaRPr lang="en-US"/>
          </a:p>
        </p:txBody>
      </p:sp>
    </p:spTree>
    <p:extLst>
      <p:ext uri="{BB962C8B-B14F-4D97-AF65-F5344CB8AC3E}">
        <p14:creationId xmlns:p14="http://schemas.microsoft.com/office/powerpoint/2010/main" val="9284479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57EFCC3-4C82-36BB-95D7-782A6DD62AE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29"/>
          <a:stretch/>
        </p:blipFill>
        <p:spPr>
          <a:xfrm>
            <a:off x="6511295" y="-2467"/>
            <a:ext cx="5687770" cy="6863600"/>
          </a:xfrm>
          <a:prstGeom prst="rect">
            <a:avLst/>
          </a:prstGeom>
        </p:spPr>
      </p:pic>
      <p:sp>
        <p:nvSpPr>
          <p:cNvPr id="6" name="TextBox 5">
            <a:extLst>
              <a:ext uri="{FF2B5EF4-FFF2-40B4-BE49-F238E27FC236}">
                <a16:creationId xmlns:a16="http://schemas.microsoft.com/office/drawing/2014/main" id="{20E6219C-27EC-8F08-8239-1E7E1A7D1E9C}"/>
              </a:ext>
            </a:extLst>
          </p:cNvPr>
          <p:cNvSpPr txBox="1"/>
          <p:nvPr/>
        </p:nvSpPr>
        <p:spPr>
          <a:xfrm>
            <a:off x="332732" y="2066746"/>
            <a:ext cx="5039832" cy="2599173"/>
          </a:xfrm>
          <a:prstGeom prst="rect">
            <a:avLst/>
          </a:prstGeom>
          <a:noFill/>
        </p:spPr>
        <p:txBody>
          <a:bodyPr wrap="square" lIns="91440" tIns="45720" rIns="91440" bIns="45720" rtlCol="0" anchor="t">
            <a:spAutoFit/>
          </a:bodyPr>
          <a:lstStyle/>
          <a:p>
            <a:pPr>
              <a:lnSpc>
                <a:spcPct val="110000"/>
              </a:lnSpc>
              <a:spcAft>
                <a:spcPts val="1200"/>
              </a:spcAft>
            </a:pPr>
            <a:r>
              <a:rPr lang="en-GB" sz="2000">
                <a:latin typeface="Calibri Light"/>
                <a:ea typeface="Calibri Light"/>
                <a:cs typeface="Calibri Light"/>
              </a:rPr>
              <a:t>The </a:t>
            </a:r>
            <a:r>
              <a:rPr lang="en-GB" sz="2000" b="1">
                <a:solidFill>
                  <a:srgbClr val="5793BD"/>
                </a:solidFill>
                <a:latin typeface="Calibri Light"/>
                <a:ea typeface="Calibri Light"/>
                <a:cs typeface="Calibri Light"/>
              </a:rPr>
              <a:t>entire population</a:t>
            </a:r>
            <a:r>
              <a:rPr lang="en-GB" sz="2000" b="1">
                <a:solidFill>
                  <a:srgbClr val="2F5597"/>
                </a:solidFill>
                <a:latin typeface="Calibri Light"/>
                <a:ea typeface="Calibri Light"/>
                <a:cs typeface="Calibri Light"/>
              </a:rPr>
              <a:t> </a:t>
            </a:r>
            <a:r>
              <a:rPr lang="en-GB" sz="2000">
                <a:latin typeface="Calibri Light"/>
                <a:ea typeface="Calibri Light"/>
                <a:cs typeface="Calibri Light"/>
              </a:rPr>
              <a:t>of El Fasher faces challenges linked to poverty.</a:t>
            </a:r>
            <a:endParaRPr lang="en-US"/>
          </a:p>
          <a:p>
            <a:pPr>
              <a:lnSpc>
                <a:spcPct val="110000"/>
              </a:lnSpc>
              <a:spcAft>
                <a:spcPts val="1200"/>
              </a:spcAft>
            </a:pPr>
            <a:r>
              <a:rPr lang="en-GB" sz="2000" b="1">
                <a:solidFill>
                  <a:srgbClr val="5793BD"/>
                </a:solidFill>
                <a:latin typeface="Calibri Light"/>
                <a:ea typeface="Calibri Light"/>
                <a:cs typeface="Calibri Light"/>
              </a:rPr>
              <a:t>But</a:t>
            </a:r>
            <a:r>
              <a:rPr lang="en-GB" sz="2000" b="1">
                <a:solidFill>
                  <a:srgbClr val="2F5597"/>
                </a:solidFill>
                <a:latin typeface="Calibri Light"/>
                <a:ea typeface="Calibri Light"/>
                <a:cs typeface="Calibri Light"/>
              </a:rPr>
              <a:t>:</a:t>
            </a:r>
            <a:r>
              <a:rPr lang="en-GB" sz="2000">
                <a:latin typeface="Calibri Light"/>
                <a:ea typeface="Calibri Light"/>
                <a:cs typeface="Calibri Light"/>
              </a:rPr>
              <a:t> IDP sites on the outskirts of the city are hit the hardest by poverty: A larger proportion of IDP households face poverty or extreme poverty, and many households face food insecurity.</a:t>
            </a:r>
          </a:p>
        </p:txBody>
      </p:sp>
      <p:sp>
        <p:nvSpPr>
          <p:cNvPr id="7" name="TextBox 6">
            <a:extLst>
              <a:ext uri="{FF2B5EF4-FFF2-40B4-BE49-F238E27FC236}">
                <a16:creationId xmlns:a16="http://schemas.microsoft.com/office/drawing/2014/main" id="{1CFB2527-B7F6-0AA5-8906-0116D93DCEBF}"/>
              </a:ext>
            </a:extLst>
          </p:cNvPr>
          <p:cNvSpPr txBox="1"/>
          <p:nvPr/>
        </p:nvSpPr>
        <p:spPr>
          <a:xfrm>
            <a:off x="8267989" y="6103780"/>
            <a:ext cx="3673076" cy="584775"/>
          </a:xfrm>
          <a:prstGeom prst="rect">
            <a:avLst/>
          </a:prstGeom>
          <a:solidFill>
            <a:srgbClr val="5793BD"/>
          </a:solidFill>
        </p:spPr>
        <p:txBody>
          <a:bodyPr wrap="square" rtlCol="0">
            <a:spAutoFit/>
          </a:bodyPr>
          <a:lstStyle/>
          <a:p>
            <a:r>
              <a:rPr lang="en-GB" sz="1600">
                <a:solidFill>
                  <a:schemeClr val="bg1"/>
                </a:solidFill>
                <a:latin typeface="Calibri Light"/>
                <a:ea typeface="Calibri Light"/>
                <a:cs typeface="Calibri Light"/>
              </a:rPr>
              <a:t>Proportion of persons living on less than 1,90 USD per day</a:t>
            </a:r>
          </a:p>
        </p:txBody>
      </p:sp>
      <p:sp>
        <p:nvSpPr>
          <p:cNvPr id="4" name="TextBox 3">
            <a:extLst>
              <a:ext uri="{FF2B5EF4-FFF2-40B4-BE49-F238E27FC236}">
                <a16:creationId xmlns:a16="http://schemas.microsoft.com/office/drawing/2014/main" id="{027733C2-0D53-44D9-E865-F3F723ACCBC0}"/>
              </a:ext>
            </a:extLst>
          </p:cNvPr>
          <p:cNvSpPr txBox="1"/>
          <p:nvPr/>
        </p:nvSpPr>
        <p:spPr>
          <a:xfrm>
            <a:off x="330649" y="604772"/>
            <a:ext cx="11512304" cy="954107"/>
          </a:xfrm>
          <a:prstGeom prst="rect">
            <a:avLst/>
          </a:prstGeom>
          <a:noFill/>
        </p:spPr>
        <p:txBody>
          <a:bodyPr wrap="square" lIns="91440" tIns="45720" rIns="91440" bIns="45720" rtlCol="0" anchor="t">
            <a:spAutoFit/>
          </a:bodyPr>
          <a:lstStyle/>
          <a:p>
            <a:r>
              <a:rPr lang="en-GB" sz="2000">
                <a:latin typeface="Calibri Light"/>
                <a:ea typeface="Calibri Light"/>
                <a:cs typeface="Calibri Light"/>
              </a:rPr>
              <a:t>URBAN PROFILING IN EL FASHER, SUDAN</a:t>
            </a:r>
          </a:p>
          <a:p>
            <a:r>
              <a:rPr lang="en-GB" sz="3600">
                <a:solidFill>
                  <a:srgbClr val="505BA1"/>
                </a:solidFill>
                <a:latin typeface="Calibri Light"/>
                <a:ea typeface="Calibri Light"/>
                <a:cs typeface="Calibri Light"/>
              </a:rPr>
              <a:t>Poverty hits IDPs more</a:t>
            </a:r>
            <a:endParaRPr lang="en-US"/>
          </a:p>
        </p:txBody>
      </p:sp>
    </p:spTree>
    <p:extLst>
      <p:ext uri="{BB962C8B-B14F-4D97-AF65-F5344CB8AC3E}">
        <p14:creationId xmlns:p14="http://schemas.microsoft.com/office/powerpoint/2010/main" val="14658262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5A49FE4-9584-184E-B2C6-2B465B7D5360}"/>
              </a:ext>
            </a:extLst>
          </p:cNvPr>
          <p:cNvSpPr/>
          <p:nvPr/>
        </p:nvSpPr>
        <p:spPr>
          <a:xfrm>
            <a:off x="331816" y="2152092"/>
            <a:ext cx="4128247" cy="3338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lang="en-GB" sz="2000">
                <a:solidFill>
                  <a:schemeClr val="tx1"/>
                </a:solidFill>
                <a:latin typeface="Calibri Light"/>
                <a:ea typeface="Calibri Light"/>
                <a:cs typeface="Calibri Light"/>
              </a:rPr>
              <a:t>High levels of poverty among IDPs present an </a:t>
            </a:r>
            <a:r>
              <a:rPr lang="en-GB" sz="2000" b="1">
                <a:solidFill>
                  <a:srgbClr val="5793BD"/>
                </a:solidFill>
                <a:latin typeface="Calibri Light"/>
                <a:ea typeface="Calibri Light"/>
                <a:cs typeface="Calibri Light"/>
              </a:rPr>
              <a:t>obstacle to reaching durable solutions</a:t>
            </a:r>
            <a:r>
              <a:rPr lang="en-GB" sz="2000">
                <a:solidFill>
                  <a:schemeClr val="tx1"/>
                </a:solidFill>
                <a:latin typeface="Calibri Light"/>
                <a:ea typeface="Calibri Light"/>
                <a:cs typeface="Calibri Light"/>
              </a:rPr>
              <a:t>.</a:t>
            </a:r>
          </a:p>
          <a:p>
            <a:endParaRPr lang="en-GB" sz="2000">
              <a:solidFill>
                <a:schemeClr val="tx1"/>
              </a:solidFill>
              <a:latin typeface="Calibri Light"/>
              <a:ea typeface="Calibri Light"/>
              <a:cs typeface="Calibri Light"/>
            </a:endParaRPr>
          </a:p>
          <a:p>
            <a:r>
              <a:rPr lang="en-GB" sz="2000">
                <a:solidFill>
                  <a:schemeClr val="tx1"/>
                </a:solidFill>
                <a:latin typeface="Calibri Light"/>
                <a:ea typeface="Calibri Light"/>
                <a:cs typeface="Calibri Light"/>
              </a:rPr>
              <a:t>Findings: a key barrier to access services (such as education, health) is the </a:t>
            </a:r>
            <a:r>
              <a:rPr lang="en-GB" sz="2000" b="1">
                <a:solidFill>
                  <a:srgbClr val="5793BD"/>
                </a:solidFill>
                <a:latin typeface="Calibri Light"/>
                <a:ea typeface="Calibri Light"/>
                <a:cs typeface="Calibri Light"/>
              </a:rPr>
              <a:t>inability to pay</a:t>
            </a:r>
            <a:r>
              <a:rPr lang="en-GB" sz="2000">
                <a:solidFill>
                  <a:schemeClr val="tx1"/>
                </a:solidFill>
                <a:latin typeface="Calibri Light"/>
                <a:ea typeface="Calibri Light"/>
                <a:cs typeface="Calibri Light"/>
              </a:rPr>
              <a:t> for these services.</a:t>
            </a:r>
          </a:p>
        </p:txBody>
      </p:sp>
      <p:pic>
        <p:nvPicPr>
          <p:cNvPr id="6" name="Picture 5">
            <a:extLst>
              <a:ext uri="{FF2B5EF4-FFF2-40B4-BE49-F238E27FC236}">
                <a16:creationId xmlns:a16="http://schemas.microsoft.com/office/drawing/2014/main" id="{5AB4F3ED-7857-83F6-5011-516E91A91F4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110"/>
          <a:stretch/>
        </p:blipFill>
        <p:spPr>
          <a:xfrm>
            <a:off x="5849345" y="-2704"/>
            <a:ext cx="6351748" cy="6866906"/>
          </a:xfrm>
          <a:prstGeom prst="rect">
            <a:avLst/>
          </a:prstGeom>
        </p:spPr>
      </p:pic>
      <p:sp>
        <p:nvSpPr>
          <p:cNvPr id="7" name="Rectangle 6">
            <a:extLst>
              <a:ext uri="{FF2B5EF4-FFF2-40B4-BE49-F238E27FC236}">
                <a16:creationId xmlns:a16="http://schemas.microsoft.com/office/drawing/2014/main" id="{FB53FB6E-35C5-2A85-C24D-72BEC516AD33}"/>
              </a:ext>
            </a:extLst>
          </p:cNvPr>
          <p:cNvSpPr/>
          <p:nvPr/>
        </p:nvSpPr>
        <p:spPr>
          <a:xfrm>
            <a:off x="7182564" y="6076756"/>
            <a:ext cx="4943578" cy="630600"/>
          </a:xfrm>
          <a:prstGeom prst="rect">
            <a:avLst/>
          </a:prstGeom>
          <a:solidFill>
            <a:srgbClr val="5793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solidFill>
                  <a:schemeClr val="bg1"/>
                </a:solidFill>
              </a:rPr>
              <a:t>Proportion of children who report financial constraints as the main obstacles to access schools</a:t>
            </a:r>
          </a:p>
        </p:txBody>
      </p:sp>
      <p:sp>
        <p:nvSpPr>
          <p:cNvPr id="5" name="TextBox 4">
            <a:extLst>
              <a:ext uri="{FF2B5EF4-FFF2-40B4-BE49-F238E27FC236}">
                <a16:creationId xmlns:a16="http://schemas.microsoft.com/office/drawing/2014/main" id="{C5B84F44-43EF-8B28-62B4-3B566037078D}"/>
              </a:ext>
            </a:extLst>
          </p:cNvPr>
          <p:cNvSpPr txBox="1"/>
          <p:nvPr/>
        </p:nvSpPr>
        <p:spPr>
          <a:xfrm>
            <a:off x="330649" y="604772"/>
            <a:ext cx="11512304" cy="954107"/>
          </a:xfrm>
          <a:prstGeom prst="rect">
            <a:avLst/>
          </a:prstGeom>
          <a:noFill/>
        </p:spPr>
        <p:txBody>
          <a:bodyPr wrap="square" lIns="91440" tIns="45720" rIns="91440" bIns="45720" rtlCol="0" anchor="t">
            <a:spAutoFit/>
          </a:bodyPr>
          <a:lstStyle/>
          <a:p>
            <a:r>
              <a:rPr lang="en-GB" sz="2000">
                <a:latin typeface="Calibri Light"/>
                <a:ea typeface="Calibri Light"/>
                <a:cs typeface="Calibri Light"/>
              </a:rPr>
              <a:t>URBAN PROFILING IN EL FASHER, SUDAN</a:t>
            </a:r>
          </a:p>
          <a:p>
            <a:r>
              <a:rPr lang="en-GB" sz="3600">
                <a:solidFill>
                  <a:srgbClr val="505BA1"/>
                </a:solidFill>
                <a:latin typeface="Calibri Light"/>
                <a:ea typeface="Calibri Light"/>
                <a:cs typeface="Calibri Light"/>
              </a:rPr>
              <a:t>Economic obstacles to access services</a:t>
            </a:r>
            <a:endParaRPr lang="en-US"/>
          </a:p>
        </p:txBody>
      </p:sp>
    </p:spTree>
    <p:extLst>
      <p:ext uri="{BB962C8B-B14F-4D97-AF65-F5344CB8AC3E}">
        <p14:creationId xmlns:p14="http://schemas.microsoft.com/office/powerpoint/2010/main" val="2809710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47C38-E63A-F1D6-C7F9-73026FF17DD4}"/>
              </a:ext>
            </a:extLst>
          </p:cNvPr>
          <p:cNvSpPr>
            <a:spLocks noGrp="1"/>
          </p:cNvSpPr>
          <p:nvPr>
            <p:ph type="title"/>
          </p:nvPr>
        </p:nvSpPr>
        <p:spPr>
          <a:xfrm>
            <a:off x="3084162" y="645875"/>
            <a:ext cx="8269638" cy="1044900"/>
          </a:xfrm>
        </p:spPr>
        <p:txBody>
          <a:bodyPr/>
          <a:lstStyle/>
          <a:p>
            <a:r>
              <a:rPr lang="en-GB"/>
              <a:t>Dimensions of impact</a:t>
            </a:r>
            <a:br>
              <a:rPr lang="en-GB"/>
            </a:br>
            <a:r>
              <a:rPr lang="en-GB" sz="2000">
                <a:solidFill>
                  <a:schemeClr val="tx1"/>
                </a:solidFill>
              </a:rPr>
              <a:t>The difference urban profiling makes</a:t>
            </a:r>
          </a:p>
        </p:txBody>
      </p:sp>
      <p:sp>
        <p:nvSpPr>
          <p:cNvPr id="3" name="Text Placeholder 2">
            <a:extLst>
              <a:ext uri="{FF2B5EF4-FFF2-40B4-BE49-F238E27FC236}">
                <a16:creationId xmlns:a16="http://schemas.microsoft.com/office/drawing/2014/main" id="{3113A18E-6FDA-7656-B3F9-037592725066}"/>
              </a:ext>
            </a:extLst>
          </p:cNvPr>
          <p:cNvSpPr>
            <a:spLocks noGrp="1"/>
          </p:cNvSpPr>
          <p:nvPr>
            <p:ph type="body" idx="1"/>
          </p:nvPr>
        </p:nvSpPr>
        <p:spPr>
          <a:xfrm>
            <a:off x="3084162" y="1825625"/>
            <a:ext cx="8973519" cy="4745656"/>
          </a:xfrm>
        </p:spPr>
        <p:txBody>
          <a:bodyPr/>
          <a:lstStyle/>
          <a:p>
            <a:pPr marL="50800" indent="0">
              <a:buNone/>
            </a:pPr>
            <a:r>
              <a:rPr lang="en-GB" sz="2000"/>
              <a:t>FINDINGS (SELECTION)</a:t>
            </a:r>
          </a:p>
          <a:p>
            <a:r>
              <a:rPr lang="en-GB" sz="2000"/>
              <a:t>Informed </a:t>
            </a:r>
            <a:r>
              <a:rPr lang="en-GB" sz="2000" b="1">
                <a:solidFill>
                  <a:srgbClr val="852D57"/>
                </a:solidFill>
              </a:rPr>
              <a:t>national-level normative frameworks </a:t>
            </a:r>
            <a:r>
              <a:rPr lang="en-GB" sz="2000"/>
              <a:t>as well as national/local durable solutions strategies, mainstreaming internal displacement into development planning (Mogadishu)</a:t>
            </a:r>
          </a:p>
          <a:p>
            <a:r>
              <a:rPr lang="en-GB" sz="2000"/>
              <a:t>Informed </a:t>
            </a:r>
            <a:r>
              <a:rPr lang="en-GB" sz="2000" b="1">
                <a:solidFill>
                  <a:srgbClr val="852D57"/>
                </a:solidFill>
              </a:rPr>
              <a:t>systemic change </a:t>
            </a:r>
            <a:r>
              <a:rPr lang="en-GB" sz="2000"/>
              <a:t>in federal and state-level institutions (Mogadishu) as well as direct participation of IDPs (Luhansk)</a:t>
            </a:r>
          </a:p>
          <a:p>
            <a:r>
              <a:rPr lang="en-GB" sz="2000"/>
              <a:t>Enabled operational planning that is better grounded in the context (Syria, Yemen) as well as </a:t>
            </a:r>
            <a:r>
              <a:rPr lang="en-GB" sz="2000" b="1">
                <a:solidFill>
                  <a:srgbClr val="852D57"/>
                </a:solidFill>
              </a:rPr>
              <a:t>collective action, more equitable programmes, and improved social cohesion </a:t>
            </a:r>
            <a:r>
              <a:rPr lang="en-GB" sz="2000"/>
              <a:t>(Erbil, Mogadishu) including improved local employment support programmes following evidence-based advocacy (Luhansk)</a:t>
            </a:r>
          </a:p>
          <a:p>
            <a:r>
              <a:rPr lang="en-GB" sz="2000"/>
              <a:t>Replicable tools and methods (Syria, Yemen)</a:t>
            </a:r>
          </a:p>
        </p:txBody>
      </p:sp>
      <p:pic>
        <p:nvPicPr>
          <p:cNvPr id="4" name="Picture 3">
            <a:extLst>
              <a:ext uri="{FF2B5EF4-FFF2-40B4-BE49-F238E27FC236}">
                <a16:creationId xmlns:a16="http://schemas.microsoft.com/office/drawing/2014/main" id="{2540B32C-4CE6-58B9-2C4F-46F240C516B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3162"/>
            <a:ext cx="2828235" cy="6854838"/>
          </a:xfrm>
          <a:prstGeom prst="rect">
            <a:avLst/>
          </a:prstGeom>
        </p:spPr>
      </p:pic>
      <p:sp>
        <p:nvSpPr>
          <p:cNvPr id="6" name="Rounded Rectangle 1">
            <a:extLst>
              <a:ext uri="{FF2B5EF4-FFF2-40B4-BE49-F238E27FC236}">
                <a16:creationId xmlns:a16="http://schemas.microsoft.com/office/drawing/2014/main" id="{0FE6B0AE-B9D3-0E7F-9638-899184D4AFDB}"/>
              </a:ext>
            </a:extLst>
          </p:cNvPr>
          <p:cNvSpPr/>
          <p:nvPr/>
        </p:nvSpPr>
        <p:spPr>
          <a:xfrm>
            <a:off x="253634" y="5752860"/>
            <a:ext cx="2319806" cy="973700"/>
          </a:xfrm>
          <a:prstGeom prst="roundRect">
            <a:avLst/>
          </a:prstGeom>
          <a:solidFill>
            <a:schemeClr val="bg1">
              <a:lumMod val="9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50800" marR="0" lvl="0" indent="0" algn="ctr" defTabSz="914400" rtl="0" eaLnBrk="1" fontAlgn="auto" latinLnBrk="0" hangingPunct="1">
              <a:lnSpc>
                <a:spcPct val="100000"/>
              </a:lnSpc>
              <a:spcAft>
                <a:spcPts val="0"/>
              </a:spcAft>
              <a:buClr>
                <a:srgbClr val="000000"/>
              </a:buClr>
              <a:buSzTx/>
              <a:buFont typeface="Overpass ExtraLight"/>
              <a:buNone/>
              <a:tabLst/>
              <a:defRPr/>
            </a:pPr>
            <a:r>
              <a:rPr kumimoji="0" lang="de-CH" sz="1200" b="0" i="0" u="none" strike="noStrike" kern="100" cap="none" spc="0" normalizeH="0" baseline="0" noProof="0">
                <a:ln>
                  <a:noFill/>
                </a:ln>
                <a:solidFill>
                  <a:srgbClr val="505BA1"/>
                </a:solidFill>
                <a:effectLst/>
                <a:uLnTx/>
                <a:uFillTx/>
                <a:latin typeface="Calibri Light"/>
                <a:ea typeface="Calibri Light"/>
                <a:cs typeface="Calibri Light"/>
                <a:sym typeface="Arial"/>
              </a:rPr>
              <a:t>🔗 </a:t>
            </a:r>
            <a:r>
              <a:rPr kumimoji="0" lang="de-CH" sz="1200" b="0" i="0" u="none" strike="noStrike" kern="100" cap="none" spc="0" normalizeH="0" baseline="0" noProof="0" err="1">
                <a:ln>
                  <a:noFill/>
                </a:ln>
                <a:solidFill>
                  <a:srgbClr val="505BA1"/>
                </a:solidFill>
                <a:effectLst/>
                <a:uLnTx/>
                <a:uFillTx/>
                <a:latin typeface="Calibri Light"/>
                <a:ea typeface="Calibri Light"/>
                <a:cs typeface="Calibri Light"/>
                <a:sym typeface="Arial"/>
              </a:rPr>
              <a:t>For</a:t>
            </a:r>
            <a:r>
              <a:rPr kumimoji="0" lang="de-CH" sz="1200" b="0" i="0" u="none" strike="noStrike" kern="100" cap="none" spc="0" normalizeH="0" baseline="0" noProof="0">
                <a:ln>
                  <a:noFill/>
                </a:ln>
                <a:solidFill>
                  <a:srgbClr val="505BA1"/>
                </a:solidFill>
                <a:effectLst/>
                <a:uLnTx/>
                <a:uFillTx/>
                <a:latin typeface="Calibri Light"/>
                <a:ea typeface="Calibri Light"/>
                <a:cs typeface="Calibri Light"/>
                <a:sym typeface="Arial"/>
              </a:rPr>
              <a:t> </a:t>
            </a:r>
            <a:r>
              <a:rPr kumimoji="0" lang="de-CH" sz="1200" b="0" i="0" u="none" strike="noStrike" kern="100" cap="none" spc="0" normalizeH="0" baseline="0" noProof="0" err="1">
                <a:ln>
                  <a:noFill/>
                </a:ln>
                <a:solidFill>
                  <a:srgbClr val="505BA1"/>
                </a:solidFill>
                <a:effectLst/>
                <a:uLnTx/>
                <a:uFillTx/>
                <a:latin typeface="Calibri Light"/>
                <a:ea typeface="Calibri Light"/>
                <a:cs typeface="Calibri Light"/>
                <a:sym typeface="Arial"/>
              </a:rPr>
              <a:t>more</a:t>
            </a:r>
            <a:r>
              <a:rPr kumimoji="0" lang="de-CH" sz="1200" b="0" i="0" u="none" strike="noStrike" kern="100" cap="none" spc="0" normalizeH="0" baseline="0" noProof="0">
                <a:ln>
                  <a:noFill/>
                </a:ln>
                <a:solidFill>
                  <a:srgbClr val="505BA1"/>
                </a:solidFill>
                <a:effectLst/>
                <a:uLnTx/>
                <a:uFillTx/>
                <a:latin typeface="Calibri Light"/>
                <a:ea typeface="Calibri Light"/>
                <a:cs typeface="Calibri Light"/>
                <a:sym typeface="Arial"/>
              </a:rPr>
              <a:t>: </a:t>
            </a:r>
          </a:p>
          <a:p>
            <a:pPr marL="50800" marR="0" lvl="0" indent="0" algn="ctr" defTabSz="914400" rtl="0" eaLnBrk="1" fontAlgn="auto" latinLnBrk="0" hangingPunct="1">
              <a:lnSpc>
                <a:spcPct val="100000"/>
              </a:lnSpc>
              <a:spcAft>
                <a:spcPts val="0"/>
              </a:spcAft>
              <a:buClr>
                <a:srgbClr val="000000"/>
              </a:buClr>
              <a:buSzTx/>
              <a:buFont typeface="Overpass ExtraLight"/>
              <a:buNone/>
              <a:tabLst/>
              <a:defRPr/>
            </a:pPr>
            <a:r>
              <a:rPr kumimoji="0" lang="de-CH" sz="1200" b="0" i="0" u="none" strike="noStrike" kern="100" cap="none" spc="0" normalizeH="0" baseline="0" noProof="0">
                <a:ln>
                  <a:noFill/>
                </a:ln>
                <a:solidFill>
                  <a:srgbClr val="505BA1"/>
                </a:solidFill>
                <a:effectLst/>
                <a:uLnTx/>
                <a:uFillTx/>
                <a:latin typeface="Calibri Light"/>
                <a:ea typeface="Calibri Light"/>
                <a:cs typeface="Calibri Light"/>
                <a:sym typeface="Arial"/>
                <a:hlinkClick r:id="rId3"/>
              </a:rPr>
              <a:t>https://www.jips.org/learning-from-urban-profiling-practice-in-internal-displacement/#top</a:t>
            </a:r>
            <a:r>
              <a:rPr kumimoji="0" lang="de-CH" sz="1200" b="0" i="0" u="none" strike="noStrike" kern="100" cap="none" spc="0" normalizeH="0" baseline="0" noProof="0">
                <a:ln>
                  <a:noFill/>
                </a:ln>
                <a:solidFill>
                  <a:srgbClr val="505BA1"/>
                </a:solidFill>
                <a:effectLst/>
                <a:uLnTx/>
                <a:uFillTx/>
                <a:latin typeface="Calibri Light"/>
                <a:ea typeface="Calibri Light"/>
                <a:cs typeface="Calibri Light"/>
                <a:sym typeface="Arial"/>
              </a:rPr>
              <a:t> </a:t>
            </a:r>
            <a:endParaRPr kumimoji="0" lang="en-GB" sz="1200" b="0" i="0" u="none" strike="noStrike" kern="100" cap="none" spc="0" normalizeH="0" baseline="0" noProof="0">
              <a:ln>
                <a:noFill/>
              </a:ln>
              <a:solidFill>
                <a:srgbClr val="505BA1"/>
              </a:solidFill>
              <a:effectLst/>
              <a:uLnTx/>
              <a:uFillTx/>
              <a:latin typeface="Calibri Light"/>
              <a:cs typeface="Calibri Light"/>
              <a:sym typeface="Arial"/>
            </a:endParaRPr>
          </a:p>
        </p:txBody>
      </p:sp>
    </p:spTree>
    <p:extLst>
      <p:ext uri="{BB962C8B-B14F-4D97-AF65-F5344CB8AC3E}">
        <p14:creationId xmlns:p14="http://schemas.microsoft.com/office/powerpoint/2010/main" val="27253556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pic>
        <p:nvPicPr>
          <p:cNvPr id="3" name="Picture 2" descr="A building with a satellite dish&#10;&#10;Description automatically generated">
            <a:extLst>
              <a:ext uri="{FF2B5EF4-FFF2-40B4-BE49-F238E27FC236}">
                <a16:creationId xmlns:a16="http://schemas.microsoft.com/office/drawing/2014/main" id="{5B70F445-EFDE-0CE8-DF5F-095D45F6FDE6}"/>
              </a:ext>
            </a:extLst>
          </p:cNvPr>
          <p:cNvPicPr>
            <a:picLocks noChangeAspect="1"/>
          </p:cNvPicPr>
          <p:nvPr/>
        </p:nvPicPr>
        <p:blipFill rotWithShape="1">
          <a:blip r:embed="rId3" cstate="screen">
            <a:alphaModFix amt="70000"/>
            <a:extLst>
              <a:ext uri="{28A0092B-C50C-407E-A947-70E740481C1C}">
                <a14:useLocalDpi xmlns:a14="http://schemas.microsoft.com/office/drawing/2010/main"/>
              </a:ext>
            </a:extLst>
          </a:blip>
          <a:srcRect/>
          <a:stretch/>
        </p:blipFill>
        <p:spPr>
          <a:xfrm>
            <a:off x="0" y="-1"/>
            <a:ext cx="12191998" cy="6858001"/>
          </a:xfrm>
          <a:prstGeom prst="rect">
            <a:avLst/>
          </a:prstGeom>
        </p:spPr>
      </p:pic>
      <p:sp>
        <p:nvSpPr>
          <p:cNvPr id="65" name="Google Shape;65;p4"/>
          <p:cNvSpPr txBox="1">
            <a:spLocks noGrp="1"/>
          </p:cNvSpPr>
          <p:nvPr>
            <p:ph type="title"/>
          </p:nvPr>
        </p:nvSpPr>
        <p:spPr>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dk1"/>
              </a:buClr>
              <a:buSzPts val="6000"/>
              <a:buFont typeface="Calibri"/>
              <a:buNone/>
            </a:pPr>
            <a:r>
              <a:rPr lang="en-US" sz="1800"/>
              <a:t>INTRODUCTION. </a:t>
            </a:r>
            <a:br>
              <a:rPr lang="en-US" sz="1800"/>
            </a:br>
            <a:r>
              <a:rPr lang="en-US"/>
              <a:t>About JIPS</a:t>
            </a:r>
          </a:p>
        </p:txBody>
      </p:sp>
      <p:pic>
        <p:nvPicPr>
          <p:cNvPr id="66" name="Google Shape;66;p4"/>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962550" y="-3"/>
            <a:ext cx="2229448" cy="645875"/>
          </a:xfrm>
          <a:prstGeom prst="rect">
            <a:avLst/>
          </a:prstGeom>
          <a:noFill/>
          <a:ln>
            <a:noFill/>
          </a:ln>
        </p:spPr>
      </p:pic>
      <p:sp>
        <p:nvSpPr>
          <p:cNvPr id="4" name="TextBox 3">
            <a:extLst>
              <a:ext uri="{FF2B5EF4-FFF2-40B4-BE49-F238E27FC236}">
                <a16:creationId xmlns:a16="http://schemas.microsoft.com/office/drawing/2014/main" id="{2E722CDD-25D7-5605-D1E5-C62C9944E57C}"/>
              </a:ext>
            </a:extLst>
          </p:cNvPr>
          <p:cNvSpPr txBox="1"/>
          <p:nvPr/>
        </p:nvSpPr>
        <p:spPr>
          <a:xfrm>
            <a:off x="8892541" y="6583680"/>
            <a:ext cx="3299458" cy="18397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marR="0" lvl="0" indent="0" algn="l" defTabSz="533400" rtl="0" eaLnBrk="1" fontAlgn="auto" latinLnBrk="0" hangingPunct="1">
              <a:lnSpc>
                <a:spcPct val="90000"/>
              </a:lnSpc>
              <a:spcBef>
                <a:spcPct val="0"/>
              </a:spcBef>
              <a:spcAft>
                <a:spcPct val="35000"/>
              </a:spcAft>
              <a:buClrTx/>
              <a:buSzTx/>
              <a:buFontTx/>
              <a:buNone/>
              <a:tabLst/>
              <a:defRPr/>
            </a:pPr>
            <a:r>
              <a:rPr kumimoji="0" lang="en-US" sz="1050" u="none" strike="noStrike" kern="1200" cap="none" spc="0" normalizeH="0" baseline="0" noProof="0">
                <a:ln>
                  <a:noFill/>
                </a:ln>
                <a:solidFill>
                  <a:srgbClr val="FFFFFF"/>
                </a:solidFill>
                <a:effectLst/>
                <a:uLnTx/>
                <a:uFillTx/>
                <a:latin typeface="Calibri Light" panose="020F0302020204030204" pitchFamily="34" charset="0"/>
                <a:ea typeface="+mn-ea"/>
                <a:cs typeface="+mn-cs"/>
                <a:sym typeface="Arial"/>
              </a:rPr>
              <a:t>Baku, Azerbaijan. Sept 2023. @ JIPS / Pedro Mendes</a:t>
            </a:r>
          </a:p>
        </p:txBody>
      </p:sp>
    </p:spTree>
    <p:extLst>
      <p:ext uri="{BB962C8B-B14F-4D97-AF65-F5344CB8AC3E}">
        <p14:creationId xmlns:p14="http://schemas.microsoft.com/office/powerpoint/2010/main" val="6591197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47C38-E63A-F1D6-C7F9-73026FF17DD4}"/>
              </a:ext>
            </a:extLst>
          </p:cNvPr>
          <p:cNvSpPr>
            <a:spLocks noGrp="1"/>
          </p:cNvSpPr>
          <p:nvPr>
            <p:ph type="title"/>
          </p:nvPr>
        </p:nvSpPr>
        <p:spPr>
          <a:xfrm>
            <a:off x="3084162" y="645875"/>
            <a:ext cx="8269638" cy="1044900"/>
          </a:xfrm>
        </p:spPr>
        <p:txBody>
          <a:bodyPr/>
          <a:lstStyle/>
          <a:p>
            <a:r>
              <a:rPr lang="en-GB"/>
              <a:t>Dimensions of impact</a:t>
            </a:r>
            <a:br>
              <a:rPr lang="en-GB"/>
            </a:br>
            <a:r>
              <a:rPr lang="en-GB" sz="2000">
                <a:solidFill>
                  <a:schemeClr val="tx1"/>
                </a:solidFill>
              </a:rPr>
              <a:t>The difference urban profiling makes</a:t>
            </a:r>
          </a:p>
        </p:txBody>
      </p:sp>
      <p:sp>
        <p:nvSpPr>
          <p:cNvPr id="5" name="TextBox 4">
            <a:extLst>
              <a:ext uri="{FF2B5EF4-FFF2-40B4-BE49-F238E27FC236}">
                <a16:creationId xmlns:a16="http://schemas.microsoft.com/office/drawing/2014/main" id="{FD84A613-3B1C-1B9E-4366-7E4271F5C884}"/>
              </a:ext>
            </a:extLst>
          </p:cNvPr>
          <p:cNvSpPr txBox="1"/>
          <p:nvPr/>
        </p:nvSpPr>
        <p:spPr>
          <a:xfrm>
            <a:off x="3084162" y="1876455"/>
            <a:ext cx="7979088" cy="2119555"/>
          </a:xfrm>
          <a:prstGeom prst="rect">
            <a:avLst/>
          </a:prstGeom>
          <a:noFill/>
        </p:spPr>
        <p:txBody>
          <a:bodyPr wrap="square" rtlCol="0">
            <a:spAutoFit/>
          </a:bodyPr>
          <a:lstStyle/>
          <a:p>
            <a:pPr>
              <a:lnSpc>
                <a:spcPct val="120000"/>
              </a:lnSpc>
              <a:spcAft>
                <a:spcPts val="800"/>
              </a:spcAft>
            </a:pPr>
            <a:r>
              <a:rPr lang="en-US" sz="2000">
                <a:latin typeface="Calibri Light" panose="020F0302020204030204" pitchFamily="34" charset="0"/>
                <a:cs typeface="Calibri Light" panose="020F0302020204030204" pitchFamily="34" charset="0"/>
              </a:rPr>
              <a:t>KEY TAKEAWAYS</a:t>
            </a:r>
          </a:p>
          <a:p>
            <a:pPr marL="342900" indent="-342900">
              <a:lnSpc>
                <a:spcPct val="120000"/>
              </a:lnSpc>
              <a:spcAft>
                <a:spcPts val="800"/>
              </a:spcAft>
              <a:buFont typeface="Arial" panose="020B0604020202020204" pitchFamily="34" charset="0"/>
              <a:buChar char="•"/>
            </a:pPr>
            <a:r>
              <a:rPr lang="en-US" sz="2000">
                <a:latin typeface="Calibri Light" panose="020F0302020204030204" pitchFamily="34" charset="0"/>
                <a:cs typeface="Calibri Light" panose="020F0302020204030204" pitchFamily="34" charset="0"/>
              </a:rPr>
              <a:t>Better local institutional leadership and coordination through local government inclusion</a:t>
            </a:r>
          </a:p>
          <a:p>
            <a:pPr marL="342900" indent="-342900">
              <a:lnSpc>
                <a:spcPct val="120000"/>
              </a:lnSpc>
              <a:spcAft>
                <a:spcPts val="800"/>
              </a:spcAft>
              <a:buFont typeface="Arial" panose="020B0604020202020204" pitchFamily="34" charset="0"/>
              <a:buChar char="•"/>
            </a:pPr>
            <a:r>
              <a:rPr lang="en-US" sz="2000">
                <a:latin typeface="Calibri Light" panose="020F0302020204030204" pitchFamily="34" charset="0"/>
                <a:cs typeface="Calibri Light" panose="020F0302020204030204" pitchFamily="34" charset="0"/>
              </a:rPr>
              <a:t>Enhanced uptake when the data collection exercise aligns with policy and strategy design and/or planning processes</a:t>
            </a:r>
          </a:p>
        </p:txBody>
      </p:sp>
      <p:pic>
        <p:nvPicPr>
          <p:cNvPr id="8" name="Picture 7">
            <a:extLst>
              <a:ext uri="{FF2B5EF4-FFF2-40B4-BE49-F238E27FC236}">
                <a16:creationId xmlns:a16="http://schemas.microsoft.com/office/drawing/2014/main" id="{4A10751A-D652-AA10-D7E8-0C083BF9588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0"/>
            <a:ext cx="2827799" cy="6858000"/>
          </a:xfrm>
          <a:prstGeom prst="rect">
            <a:avLst/>
          </a:prstGeom>
        </p:spPr>
      </p:pic>
    </p:spTree>
    <p:extLst>
      <p:ext uri="{BB962C8B-B14F-4D97-AF65-F5344CB8AC3E}">
        <p14:creationId xmlns:p14="http://schemas.microsoft.com/office/powerpoint/2010/main" val="36644996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3">
          <a:extLst>
            <a:ext uri="{FF2B5EF4-FFF2-40B4-BE49-F238E27FC236}">
              <a16:creationId xmlns:a16="http://schemas.microsoft.com/office/drawing/2014/main" id="{96CA4945-76AB-521D-2DF1-42D5BA4F5283}"/>
            </a:ext>
          </a:extLst>
        </p:cNvPr>
        <p:cNvGrpSpPr/>
        <p:nvPr/>
      </p:nvGrpSpPr>
      <p:grpSpPr>
        <a:xfrm>
          <a:off x="0" y="0"/>
          <a:ext cx="0" cy="0"/>
          <a:chOff x="0" y="0"/>
          <a:chExt cx="0" cy="0"/>
        </a:xfrm>
      </p:grpSpPr>
      <p:pic>
        <p:nvPicPr>
          <p:cNvPr id="5" name="Picture 4" descr="A group of people under a tree&#10;&#10;Description automatically generated">
            <a:extLst>
              <a:ext uri="{FF2B5EF4-FFF2-40B4-BE49-F238E27FC236}">
                <a16:creationId xmlns:a16="http://schemas.microsoft.com/office/drawing/2014/main" id="{8334D2FE-6BCC-E3AD-7F43-04B74D26668B}"/>
              </a:ext>
            </a:extLst>
          </p:cNvPr>
          <p:cNvPicPr>
            <a:picLocks noChangeAspect="1"/>
          </p:cNvPicPr>
          <p:nvPr/>
        </p:nvPicPr>
        <p:blipFill rotWithShape="1">
          <a:blip r:embed="rId3" cstate="print">
            <a:alphaModFix amt="70000"/>
            <a:extLst>
              <a:ext uri="{28A0092B-C50C-407E-A947-70E740481C1C}">
                <a14:useLocalDpi xmlns:a14="http://schemas.microsoft.com/office/drawing/2010/main"/>
              </a:ext>
            </a:extLst>
          </a:blip>
          <a:srcRect/>
          <a:stretch/>
        </p:blipFill>
        <p:spPr>
          <a:xfrm>
            <a:off x="-2" y="0"/>
            <a:ext cx="12192000" cy="6858000"/>
          </a:xfrm>
          <a:prstGeom prst="rect">
            <a:avLst/>
          </a:prstGeom>
        </p:spPr>
      </p:pic>
      <p:sp>
        <p:nvSpPr>
          <p:cNvPr id="65" name="Google Shape;65;p4">
            <a:extLst>
              <a:ext uri="{FF2B5EF4-FFF2-40B4-BE49-F238E27FC236}">
                <a16:creationId xmlns:a16="http://schemas.microsoft.com/office/drawing/2014/main" id="{96B74DCE-F071-04BB-5DC7-3A0B6346013E}"/>
              </a:ext>
            </a:extLst>
          </p:cNvPr>
          <p:cNvSpPr txBox="1">
            <a:spLocks noGrp="1"/>
          </p:cNvSpPr>
          <p:nvPr>
            <p:ph type="title"/>
          </p:nvPr>
        </p:nvSpPr>
        <p:spPr>
          <a:xfrm>
            <a:off x="1464398" y="1390576"/>
            <a:ext cx="9889402" cy="653499"/>
          </a:xfrm>
          <a:prstGeom prst="rect">
            <a:avLst/>
          </a:prstGeom>
          <a:noFill/>
          <a:ln>
            <a:noFill/>
          </a:ln>
        </p:spPr>
        <p:txBody>
          <a:bodyPr spcFirstLastPara="1" wrap="square" lIns="91425" tIns="45700" rIns="91425" bIns="45700" anchor="t" anchorCtr="0">
            <a:noAutofit/>
          </a:bodyPr>
          <a:lstStyle/>
          <a:p>
            <a:pPr>
              <a:buClr>
                <a:schemeClr val="dk1"/>
              </a:buClr>
              <a:buSzPts val="6000"/>
            </a:pPr>
            <a:r>
              <a:rPr lang="en-US" sz="1800">
                <a:latin typeface="Calibri Light"/>
                <a:cs typeface="Calibri Light"/>
              </a:rPr>
              <a:t>PART II. </a:t>
            </a:r>
            <a:br>
              <a:rPr lang="en-US" sz="1800"/>
            </a:br>
            <a:r>
              <a:rPr lang="en-US">
                <a:latin typeface="Calibri Light"/>
                <a:cs typeface="Calibri Light"/>
              </a:rPr>
              <a:t>JIPS &amp; UN-Habitat Collaboration</a:t>
            </a:r>
          </a:p>
        </p:txBody>
      </p:sp>
      <p:pic>
        <p:nvPicPr>
          <p:cNvPr id="66" name="Google Shape;66;p4">
            <a:extLst>
              <a:ext uri="{FF2B5EF4-FFF2-40B4-BE49-F238E27FC236}">
                <a16:creationId xmlns:a16="http://schemas.microsoft.com/office/drawing/2014/main" id="{F3E0809D-C44A-43E0-6AE8-099053221261}"/>
              </a:ext>
            </a:extLst>
          </p:cNvPr>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962550" y="-3"/>
            <a:ext cx="2229448" cy="645875"/>
          </a:xfrm>
          <a:prstGeom prst="rect">
            <a:avLst/>
          </a:prstGeom>
          <a:noFill/>
          <a:ln>
            <a:noFill/>
          </a:ln>
        </p:spPr>
      </p:pic>
      <p:sp>
        <p:nvSpPr>
          <p:cNvPr id="4" name="TextBox 3">
            <a:extLst>
              <a:ext uri="{FF2B5EF4-FFF2-40B4-BE49-F238E27FC236}">
                <a16:creationId xmlns:a16="http://schemas.microsoft.com/office/drawing/2014/main" id="{6B2FCAAE-5731-9271-66B1-EDB3349342DC}"/>
              </a:ext>
            </a:extLst>
          </p:cNvPr>
          <p:cNvSpPr txBox="1"/>
          <p:nvPr/>
        </p:nvSpPr>
        <p:spPr>
          <a:xfrm>
            <a:off x="8826439" y="6593825"/>
            <a:ext cx="3299458" cy="17382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algn="r" defTabSz="533400">
              <a:lnSpc>
                <a:spcPct val="90000"/>
              </a:lnSpc>
              <a:spcBef>
                <a:spcPct val="0"/>
              </a:spcBef>
              <a:spcAft>
                <a:spcPct val="35000"/>
              </a:spcAft>
              <a:buClrTx/>
              <a:defRPr/>
            </a:pPr>
            <a:r>
              <a:rPr kumimoji="0" lang="en-US" sz="1050" u="none" strike="noStrike" kern="1200" cap="none" spc="0" normalizeH="0" baseline="0" noProof="0" err="1">
                <a:ln>
                  <a:noFill/>
                </a:ln>
                <a:solidFill>
                  <a:srgbClr val="FFFFFF"/>
                </a:solidFill>
                <a:effectLst/>
                <a:uLnTx/>
                <a:uFillTx/>
                <a:latin typeface="Calibri Light"/>
                <a:cs typeface="Calibri Light"/>
                <a:sym typeface="Arial"/>
              </a:rPr>
              <a:t>Gaalkacyo</a:t>
            </a:r>
            <a:r>
              <a:rPr kumimoji="0" lang="en-US" sz="1050" u="none" strike="noStrike" kern="1200" cap="none" spc="0" normalizeH="0" baseline="0" noProof="0">
                <a:ln>
                  <a:noFill/>
                </a:ln>
                <a:solidFill>
                  <a:srgbClr val="FFFFFF"/>
                </a:solidFill>
                <a:effectLst/>
                <a:uLnTx/>
                <a:uFillTx/>
                <a:latin typeface="Calibri Light"/>
                <a:cs typeface="Calibri Light"/>
                <a:sym typeface="Arial"/>
              </a:rPr>
              <a:t>, Somalia. March 2022.</a:t>
            </a:r>
            <a:r>
              <a:rPr lang="en-US" sz="1050" kern="1200">
                <a:solidFill>
                  <a:srgbClr val="FFFFFF"/>
                </a:solidFill>
                <a:latin typeface="Calibri Light"/>
                <a:cs typeface="Calibri Light"/>
              </a:rPr>
              <a:t> </a:t>
            </a:r>
            <a:r>
              <a:rPr kumimoji="0" lang="en-US" sz="1050" u="none" strike="noStrike" kern="1200" cap="none" spc="0" normalizeH="0" baseline="0" noProof="0">
                <a:ln>
                  <a:noFill/>
                </a:ln>
                <a:solidFill>
                  <a:srgbClr val="FFFFFF"/>
                </a:solidFill>
                <a:effectLst/>
                <a:uLnTx/>
                <a:uFillTx/>
                <a:latin typeface="Calibri Light"/>
                <a:cs typeface="Calibri Light"/>
                <a:sym typeface="Arial"/>
              </a:rPr>
              <a:t>@ UN / Fardosa Hussein</a:t>
            </a:r>
            <a:endParaRPr lang="en-US">
              <a:latin typeface="Calibri Light"/>
              <a:cs typeface="Calibri Light"/>
            </a:endParaRPr>
          </a:p>
        </p:txBody>
      </p:sp>
    </p:spTree>
    <p:extLst>
      <p:ext uri="{BB962C8B-B14F-4D97-AF65-F5344CB8AC3E}">
        <p14:creationId xmlns:p14="http://schemas.microsoft.com/office/powerpoint/2010/main" val="39629691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76">
          <a:extLst>
            <a:ext uri="{FF2B5EF4-FFF2-40B4-BE49-F238E27FC236}">
              <a16:creationId xmlns:a16="http://schemas.microsoft.com/office/drawing/2014/main" id="{C89A3400-2507-B450-D929-91C67070B7E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1EBB479-A952-97F4-110A-6AFBCBBF2480}"/>
              </a:ext>
            </a:extLst>
          </p:cNvPr>
          <p:cNvSpPr>
            <a:spLocks noGrp="1"/>
          </p:cNvSpPr>
          <p:nvPr>
            <p:ph type="title"/>
          </p:nvPr>
        </p:nvSpPr>
        <p:spPr/>
        <p:txBody>
          <a:bodyPr/>
          <a:lstStyle/>
          <a:p>
            <a:r>
              <a:rPr lang="en-GB">
                <a:latin typeface="Calibri Light"/>
                <a:ea typeface="Calibri Light"/>
                <a:cs typeface="Calibri Light"/>
              </a:rPr>
              <a:t>JIPS &amp; UN-Habitat: strengthened collaboration</a:t>
            </a:r>
            <a:endParaRPr lang="en-GB"/>
          </a:p>
        </p:txBody>
      </p:sp>
      <p:sp>
        <p:nvSpPr>
          <p:cNvPr id="4" name="Text Placeholder 3">
            <a:extLst>
              <a:ext uri="{FF2B5EF4-FFF2-40B4-BE49-F238E27FC236}">
                <a16:creationId xmlns:a16="http://schemas.microsoft.com/office/drawing/2014/main" id="{E053ACF7-3874-A6B7-B99C-5FC3122EEBF6}"/>
              </a:ext>
            </a:extLst>
          </p:cNvPr>
          <p:cNvSpPr>
            <a:spLocks noGrp="1"/>
          </p:cNvSpPr>
          <p:nvPr>
            <p:ph type="body" idx="1"/>
          </p:nvPr>
        </p:nvSpPr>
        <p:spPr>
          <a:xfrm>
            <a:off x="838200" y="1540204"/>
            <a:ext cx="9669651" cy="4636621"/>
          </a:xfrm>
        </p:spPr>
        <p:txBody>
          <a:bodyPr/>
          <a:lstStyle/>
          <a:p>
            <a:pPr marL="50800" indent="0">
              <a:buNone/>
            </a:pPr>
            <a:r>
              <a:rPr lang="en-GB" sz="2000" b="1" kern="100">
                <a:solidFill>
                  <a:srgbClr val="505BA1"/>
                </a:solidFill>
                <a:latin typeface="Calibri Light"/>
                <a:ea typeface="Calibri Light"/>
                <a:cs typeface="Calibri Light"/>
              </a:rPr>
              <a:t>Global</a:t>
            </a:r>
          </a:p>
          <a:p>
            <a:pPr>
              <a:buSzPct val="100000"/>
            </a:pPr>
            <a:r>
              <a:rPr lang="en-GB" sz="2000" b="1">
                <a:solidFill>
                  <a:srgbClr val="852D57"/>
                </a:solidFill>
                <a:latin typeface="Calibri"/>
                <a:ea typeface="Calibri Light"/>
                <a:cs typeface="Calibri Light"/>
              </a:rPr>
              <a:t>Long-standing partnership on urban displacement</a:t>
            </a:r>
            <a:r>
              <a:rPr lang="en-GB" sz="2000">
                <a:solidFill>
                  <a:srgbClr val="000000"/>
                </a:solidFill>
                <a:latin typeface="Calibri Light"/>
                <a:ea typeface="Calibri Light"/>
                <a:cs typeface="Calibri Light"/>
              </a:rPr>
              <a:t> (Global Alliance for Urban Crises, country exercises in Syria and Yemen, joint efforts/advocacy that informed the outcomes of the UN Secretary-General’s High-Level Panel on Internal Displacement and his subsequent Action Agenda)</a:t>
            </a:r>
            <a:endParaRPr lang="en-GB" sz="2000">
              <a:solidFill>
                <a:srgbClr val="000000"/>
              </a:solidFill>
              <a:latin typeface="Calibri"/>
              <a:ea typeface="Calibri"/>
              <a:cs typeface="Calibri"/>
            </a:endParaRPr>
          </a:p>
          <a:p>
            <a:pPr>
              <a:lnSpc>
                <a:spcPct val="114999"/>
              </a:lnSpc>
              <a:buClr>
                <a:srgbClr val="000000"/>
              </a:buClr>
              <a:buSzPct val="100000"/>
            </a:pPr>
            <a:r>
              <a:rPr lang="en-GB" sz="2000">
                <a:solidFill>
                  <a:srgbClr val="000000"/>
                </a:solidFill>
                <a:latin typeface="Calibri Light"/>
                <a:ea typeface="Calibri Light"/>
                <a:cs typeface="Calibri Light"/>
              </a:rPr>
              <a:t>UN-Habitat member of </a:t>
            </a:r>
            <a:r>
              <a:rPr lang="en-GB" sz="2000" b="1">
                <a:solidFill>
                  <a:srgbClr val="852D57"/>
                </a:solidFill>
                <a:latin typeface="Calibri"/>
                <a:ea typeface="Calibri"/>
                <a:cs typeface="Calibri"/>
              </a:rPr>
              <a:t>JIPS’ ExCom</a:t>
            </a:r>
            <a:r>
              <a:rPr lang="en-GB" sz="2000">
                <a:solidFill>
                  <a:srgbClr val="000000"/>
                </a:solidFill>
                <a:latin typeface="Calibri Light"/>
                <a:ea typeface="Calibri Light"/>
                <a:cs typeface="Calibri Light"/>
              </a:rPr>
              <a:t> since 2023</a:t>
            </a:r>
          </a:p>
          <a:p>
            <a:pPr>
              <a:lnSpc>
                <a:spcPct val="114999"/>
              </a:lnSpc>
              <a:buClr>
                <a:srgbClr val="000000"/>
              </a:buClr>
              <a:buSzPct val="100000"/>
            </a:pPr>
            <a:r>
              <a:rPr lang="en-GB" sz="2000" b="1">
                <a:solidFill>
                  <a:srgbClr val="852D57"/>
                </a:solidFill>
                <a:latin typeface="Calibri"/>
                <a:ea typeface="Calibri Light"/>
                <a:cs typeface="Calibri Light"/>
              </a:rPr>
              <a:t>MOU</a:t>
            </a:r>
            <a:r>
              <a:rPr lang="en-GB" sz="2000">
                <a:solidFill>
                  <a:srgbClr val="000000"/>
                </a:solidFill>
                <a:latin typeface="Calibri Light"/>
                <a:ea typeface="Calibri Light"/>
                <a:cs typeface="Calibri Light"/>
              </a:rPr>
              <a:t> on key areas of collaboration, in support of UN-Habitat’s institutional plan on internal displacement</a:t>
            </a:r>
            <a:endParaRPr lang="en-GB"/>
          </a:p>
          <a:p>
            <a:pPr>
              <a:buSzPct val="100000"/>
            </a:pPr>
            <a:r>
              <a:rPr lang="en-GB" sz="2000">
                <a:solidFill>
                  <a:srgbClr val="000000"/>
                </a:solidFill>
                <a:latin typeface="Calibri Light"/>
                <a:ea typeface="Calibri Light"/>
                <a:cs typeface="Calibri Light"/>
              </a:rPr>
              <a:t>Joint engagement in global efforts for the </a:t>
            </a:r>
            <a:r>
              <a:rPr lang="en-GB" sz="2000" b="1">
                <a:solidFill>
                  <a:srgbClr val="852D57"/>
                </a:solidFill>
                <a:latin typeface="Calibri"/>
                <a:ea typeface="Calibri Light"/>
                <a:cs typeface="Calibri Light"/>
              </a:rPr>
              <a:t>Action Agenda implementation</a:t>
            </a:r>
          </a:p>
          <a:p>
            <a:pPr marL="50800" indent="0">
              <a:lnSpc>
                <a:spcPct val="114999"/>
              </a:lnSpc>
              <a:buNone/>
            </a:pPr>
            <a:r>
              <a:rPr lang="en-GB" sz="2000" b="1" kern="100">
                <a:solidFill>
                  <a:srgbClr val="505BA1"/>
                </a:solidFill>
                <a:latin typeface="Calibri Light"/>
                <a:ea typeface="Calibri Light"/>
                <a:cs typeface="Calibri Light"/>
              </a:rPr>
              <a:t>Countries</a:t>
            </a:r>
            <a:endParaRPr lang="en-US" sz="2000" b="1" kern="100">
              <a:solidFill>
                <a:srgbClr val="505BA1"/>
              </a:solidFill>
              <a:latin typeface="Calibri Light"/>
              <a:ea typeface="Calibri Light"/>
              <a:cs typeface="Calibri Light"/>
            </a:endParaRPr>
          </a:p>
          <a:p>
            <a:pPr lvl="1">
              <a:lnSpc>
                <a:spcPct val="114999"/>
              </a:lnSpc>
            </a:pPr>
            <a:r>
              <a:rPr lang="en-GB" sz="2000" b="1">
                <a:solidFill>
                  <a:srgbClr val="852D57"/>
                </a:solidFill>
                <a:latin typeface="Calibri"/>
                <a:ea typeface="Calibri Light"/>
                <a:cs typeface="Calibri Light"/>
              </a:rPr>
              <a:t>Mozambique</a:t>
            </a:r>
          </a:p>
          <a:p>
            <a:pPr lvl="1">
              <a:lnSpc>
                <a:spcPct val="114999"/>
              </a:lnSpc>
            </a:pPr>
            <a:r>
              <a:rPr lang="en-GB" sz="2000">
                <a:solidFill>
                  <a:srgbClr val="000000"/>
                </a:solidFill>
                <a:latin typeface="Calibri Light"/>
                <a:ea typeface="Calibri Light"/>
                <a:cs typeface="Calibri Light"/>
              </a:rPr>
              <a:t>Other opportunities to explore: Colombia, Somalia, Ukraine, etc.</a:t>
            </a:r>
            <a:endParaRPr lang="en-GB" sz="2000">
              <a:solidFill>
                <a:srgbClr val="000000"/>
              </a:solidFill>
              <a:latin typeface="Calibri Light"/>
              <a:ea typeface="Calibri Light"/>
              <a:cs typeface="Calibri Light" panose="020F0302020204030204" pitchFamily="34" charset="0"/>
            </a:endParaRPr>
          </a:p>
        </p:txBody>
      </p:sp>
    </p:spTree>
    <p:extLst>
      <p:ext uri="{BB962C8B-B14F-4D97-AF65-F5344CB8AC3E}">
        <p14:creationId xmlns:p14="http://schemas.microsoft.com/office/powerpoint/2010/main" val="13870854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0206A-6905-4B80-E3E0-1C19AA062EDE}"/>
              </a:ext>
            </a:extLst>
          </p:cNvPr>
          <p:cNvSpPr>
            <a:spLocks noGrp="1"/>
          </p:cNvSpPr>
          <p:nvPr>
            <p:ph type="title"/>
          </p:nvPr>
        </p:nvSpPr>
        <p:spPr/>
        <p:txBody>
          <a:bodyPr/>
          <a:lstStyle/>
          <a:p>
            <a:r>
              <a:rPr lang="en-GB">
                <a:latin typeface="Calibri Light"/>
                <a:ea typeface="Calibri Light"/>
                <a:cs typeface="Calibri Light"/>
              </a:rPr>
              <a:t>JIPS &amp; UN-Habitat: opportunities to engage</a:t>
            </a:r>
          </a:p>
        </p:txBody>
      </p:sp>
      <p:sp>
        <p:nvSpPr>
          <p:cNvPr id="3" name="Text Placeholder 2">
            <a:extLst>
              <a:ext uri="{FF2B5EF4-FFF2-40B4-BE49-F238E27FC236}">
                <a16:creationId xmlns:a16="http://schemas.microsoft.com/office/drawing/2014/main" id="{45BFB5E2-BF48-4520-B892-210BA01BBEEB}"/>
              </a:ext>
            </a:extLst>
          </p:cNvPr>
          <p:cNvSpPr>
            <a:spLocks noGrp="1"/>
          </p:cNvSpPr>
          <p:nvPr>
            <p:ph type="body" idx="1"/>
          </p:nvPr>
        </p:nvSpPr>
        <p:spPr>
          <a:xfrm>
            <a:off x="838200" y="1825625"/>
            <a:ext cx="7878963" cy="4351200"/>
          </a:xfrm>
        </p:spPr>
        <p:txBody>
          <a:bodyPr/>
          <a:lstStyle/>
          <a:p>
            <a:pPr>
              <a:buSzPct val="100000"/>
            </a:pPr>
            <a:r>
              <a:rPr lang="en-GB" sz="2000" b="1">
                <a:solidFill>
                  <a:srgbClr val="852D57"/>
                </a:solidFill>
                <a:latin typeface="Calibri"/>
                <a:ea typeface="Calibri Light"/>
                <a:cs typeface="Calibri Light"/>
                <a:hlinkClick r:id="rId3">
                  <a:extLst>
                    <a:ext uri="{A12FA001-AC4F-418D-AE19-62706E023703}">
                      <ahyp:hlinkClr xmlns:ahyp="http://schemas.microsoft.com/office/drawing/2018/hyperlinkcolor" val="tx"/>
                    </a:ext>
                  </a:extLst>
                </a:hlinkClick>
              </a:rPr>
              <a:t>Contact JIPS directly for support</a:t>
            </a:r>
            <a:r>
              <a:rPr lang="en-GB" sz="2000">
                <a:solidFill>
                  <a:srgbClr val="852D57"/>
                </a:solidFill>
                <a:latin typeface="Calibri Light"/>
                <a:ea typeface="Calibri Light"/>
                <a:cs typeface="Calibri Light"/>
              </a:rPr>
              <a:t> </a:t>
            </a:r>
            <a:r>
              <a:rPr lang="en-GB" sz="2000">
                <a:latin typeface="Calibri Light"/>
                <a:ea typeface="Calibri Light"/>
                <a:cs typeface="Calibri Light"/>
              </a:rPr>
              <a:t>(e.g. for a scoping mission, </a:t>
            </a:r>
            <a:br>
              <a:rPr lang="en-GB" sz="2000">
                <a:latin typeface="Calibri Light"/>
                <a:ea typeface="Calibri Light"/>
                <a:cs typeface="Calibri Light"/>
              </a:rPr>
            </a:br>
            <a:r>
              <a:rPr lang="en-GB" sz="2000">
                <a:latin typeface="Calibri Light"/>
                <a:ea typeface="Calibri Light"/>
                <a:cs typeface="Calibri Light"/>
              </a:rPr>
              <a:t>fully-fledged exercise such as in Mozambique)*</a:t>
            </a:r>
            <a:endParaRPr lang="en-US"/>
          </a:p>
          <a:p>
            <a:pPr>
              <a:lnSpc>
                <a:spcPct val="114999"/>
              </a:lnSpc>
              <a:buClr>
                <a:srgbClr val="000000"/>
              </a:buClr>
              <a:buSzPct val="100000"/>
            </a:pPr>
            <a:r>
              <a:rPr lang="en-GB" sz="2000" b="1">
                <a:solidFill>
                  <a:srgbClr val="852D57"/>
                </a:solidFill>
                <a:latin typeface="Calibri"/>
                <a:ea typeface="Calibri Light"/>
                <a:cs typeface="Calibri Light"/>
              </a:rPr>
              <a:t>Respond to JIPS' outreach</a:t>
            </a:r>
            <a:r>
              <a:rPr lang="en-GB" sz="2000">
                <a:solidFill>
                  <a:srgbClr val="852D57"/>
                </a:solidFill>
                <a:latin typeface="Calibri Light"/>
                <a:ea typeface="Calibri Light"/>
                <a:cs typeface="Calibri Light"/>
              </a:rPr>
              <a:t> </a:t>
            </a:r>
            <a:r>
              <a:rPr lang="en-GB" sz="2000">
                <a:latin typeface="Calibri Light"/>
                <a:ea typeface="Calibri Light"/>
                <a:cs typeface="Calibri Light"/>
              </a:rPr>
              <a:t>to partner in a JIPS-supported collaborative exercise (e.g. Somalia)</a:t>
            </a:r>
          </a:p>
          <a:p>
            <a:pPr>
              <a:buSzPct val="100000"/>
            </a:pPr>
            <a:r>
              <a:rPr lang="en-GB" sz="2000">
                <a:latin typeface="Calibri Light"/>
                <a:ea typeface="Calibri Light"/>
                <a:cs typeface="Calibri Light"/>
              </a:rPr>
              <a:t>Work together to </a:t>
            </a:r>
            <a:r>
              <a:rPr lang="en-GB" sz="2000" b="1">
                <a:solidFill>
                  <a:srgbClr val="852D57"/>
                </a:solidFill>
                <a:latin typeface="Calibri"/>
                <a:ea typeface="Calibri Light"/>
                <a:cs typeface="Calibri Light"/>
              </a:rPr>
              <a:t>enhance capacities</a:t>
            </a:r>
            <a:r>
              <a:rPr lang="en-GB" sz="2000">
                <a:latin typeface="Calibri Light"/>
                <a:ea typeface="Calibri Light"/>
                <a:cs typeface="Calibri Light"/>
              </a:rPr>
              <a:t> at the country or regional levels e.g. on the Action Agenda, durable solutions, IRIS (</a:t>
            </a:r>
            <a:r>
              <a:rPr lang="en-GB" sz="2000">
                <a:solidFill>
                  <a:srgbClr val="000000"/>
                </a:solidFill>
                <a:latin typeface="Calibri Light"/>
                <a:ea typeface="Calibri Light"/>
                <a:cs typeface="Calibri Light"/>
              </a:rPr>
              <a:t>standalone training or as part of JIPS' </a:t>
            </a:r>
            <a:r>
              <a:rPr lang="en-GB" sz="2000">
                <a:solidFill>
                  <a:srgbClr val="852D57"/>
                </a:solidFill>
                <a:latin typeface="Calibri Light"/>
                <a:ea typeface="Calibri Light"/>
                <a:cs typeface="Calibri Light"/>
                <a:hlinkClick r:id="rId4">
                  <a:extLst>
                    <a:ext uri="{A12FA001-AC4F-418D-AE19-62706E023703}">
                      <ahyp:hlinkClr xmlns:ahyp="http://schemas.microsoft.com/office/drawing/2018/hyperlinkcolor" val="tx"/>
                    </a:ext>
                  </a:extLst>
                </a:hlinkClick>
              </a:rPr>
              <a:t>Collaborative Leadership Programme</a:t>
            </a:r>
            <a:r>
              <a:rPr lang="en-GB" sz="2000">
                <a:latin typeface="Calibri Light"/>
                <a:ea typeface="Calibri Light"/>
                <a:cs typeface="Calibri Light"/>
              </a:rPr>
              <a:t>)</a:t>
            </a:r>
          </a:p>
          <a:p>
            <a:pPr>
              <a:buSzPct val="100000"/>
            </a:pPr>
            <a:r>
              <a:rPr lang="en-GB" sz="2000" b="1">
                <a:solidFill>
                  <a:srgbClr val="852D57"/>
                </a:solidFill>
                <a:latin typeface="Calibri"/>
                <a:ea typeface="Calibri Light"/>
                <a:cs typeface="Calibri Light"/>
              </a:rPr>
              <a:t>Work together</a:t>
            </a:r>
            <a:r>
              <a:rPr lang="en-GB" sz="2000">
                <a:latin typeface="Calibri Light"/>
                <a:ea typeface="Calibri Light"/>
                <a:cs typeface="Calibri Light"/>
              </a:rPr>
              <a:t> when engaging in relevant global-level initiatives/workstreams and events/advocacy</a:t>
            </a:r>
            <a:endParaRPr lang="en-GB" sz="2000"/>
          </a:p>
        </p:txBody>
      </p:sp>
      <p:sp>
        <p:nvSpPr>
          <p:cNvPr id="5" name="TextBox 4">
            <a:extLst>
              <a:ext uri="{FF2B5EF4-FFF2-40B4-BE49-F238E27FC236}">
                <a16:creationId xmlns:a16="http://schemas.microsoft.com/office/drawing/2014/main" id="{4EFFBACA-54AF-D8A4-D312-F55D209C767D}"/>
              </a:ext>
            </a:extLst>
          </p:cNvPr>
          <p:cNvSpPr txBox="1"/>
          <p:nvPr/>
        </p:nvSpPr>
        <p:spPr>
          <a:xfrm>
            <a:off x="9326579" y="5758004"/>
            <a:ext cx="2743200"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114300" indent="-114300"/>
            <a:r>
              <a:rPr lang="en-US" sz="1400" i="1">
                <a:solidFill>
                  <a:schemeClr val="dk1"/>
                </a:solidFill>
                <a:latin typeface="Calibri Light"/>
                <a:ea typeface="Calibri Light"/>
                <a:cs typeface="Calibri Light"/>
                <a:sym typeface="Overpass ExtraLight"/>
              </a:rPr>
              <a:t>* JIPS' not-for-profit work is funded from a combination of </a:t>
            </a:r>
            <a:r>
              <a:rPr lang="en-US" sz="1400" b="1" i="1">
                <a:solidFill>
                  <a:schemeClr val="dk1"/>
                </a:solidFill>
                <a:latin typeface="Calibri Light"/>
                <a:ea typeface="Calibri Light"/>
                <a:cs typeface="Calibri Light"/>
                <a:sym typeface="Overpass ExtraLight"/>
              </a:rPr>
              <a:t>global multi-country grants </a:t>
            </a:r>
            <a:r>
              <a:rPr lang="en-US" sz="1400" i="1">
                <a:solidFill>
                  <a:schemeClr val="dk1"/>
                </a:solidFill>
                <a:latin typeface="Calibri Light"/>
                <a:ea typeface="Calibri Light"/>
                <a:cs typeface="Calibri Light"/>
                <a:sym typeface="Overpass ExtraLight"/>
              </a:rPr>
              <a:t>and </a:t>
            </a:r>
            <a:r>
              <a:rPr lang="en-US" sz="1400" b="1" i="1">
                <a:solidFill>
                  <a:schemeClr val="dk1"/>
                </a:solidFill>
                <a:latin typeface="Calibri Light"/>
                <a:ea typeface="Calibri Light"/>
                <a:cs typeface="Calibri Light"/>
                <a:sym typeface="Overpass ExtraLight"/>
              </a:rPr>
              <a:t>direct in-country project funding.</a:t>
            </a:r>
            <a:endParaRPr lang="en-US" sz="1400" i="1">
              <a:solidFill>
                <a:schemeClr val="dk1"/>
              </a:solidFill>
              <a:latin typeface="Calibri Light"/>
              <a:ea typeface="Calibri Light"/>
              <a:cs typeface="Calibri Light"/>
            </a:endParaRPr>
          </a:p>
        </p:txBody>
      </p:sp>
    </p:spTree>
    <p:extLst>
      <p:ext uri="{BB962C8B-B14F-4D97-AF65-F5344CB8AC3E}">
        <p14:creationId xmlns:p14="http://schemas.microsoft.com/office/powerpoint/2010/main" val="17196078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35DA1B1-F7B7-1344-8248-A1DCFCD31FE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5402" y="4019755"/>
            <a:ext cx="3529412" cy="1920000"/>
          </a:xfrm>
          <a:prstGeom prst="rect">
            <a:avLst/>
          </a:prstGeom>
        </p:spPr>
      </p:pic>
      <p:pic>
        <p:nvPicPr>
          <p:cNvPr id="12" name="Picture 11">
            <a:extLst>
              <a:ext uri="{FF2B5EF4-FFF2-40B4-BE49-F238E27FC236}">
                <a16:creationId xmlns:a16="http://schemas.microsoft.com/office/drawing/2014/main" id="{74AB3A00-FD9D-A448-8937-8C9599C7462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2657" y="284411"/>
            <a:ext cx="1943940" cy="2715399"/>
          </a:xfrm>
          <a:prstGeom prst="rect">
            <a:avLst/>
          </a:prstGeom>
          <a:ln w="3175">
            <a:solidFill>
              <a:schemeClr val="tx2">
                <a:lumMod val="90000"/>
              </a:schemeClr>
            </a:solidFill>
          </a:ln>
        </p:spPr>
      </p:pic>
      <p:pic>
        <p:nvPicPr>
          <p:cNvPr id="13" name="Picture 12">
            <a:extLst>
              <a:ext uri="{FF2B5EF4-FFF2-40B4-BE49-F238E27FC236}">
                <a16:creationId xmlns:a16="http://schemas.microsoft.com/office/drawing/2014/main" id="{620F93B3-85F1-FB45-925C-57CCF9FFBB6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89871" y="176517"/>
            <a:ext cx="1927340" cy="2715399"/>
          </a:xfrm>
          <a:prstGeom prst="rect">
            <a:avLst/>
          </a:prstGeom>
        </p:spPr>
      </p:pic>
      <p:pic>
        <p:nvPicPr>
          <p:cNvPr id="14" name="Picture 13">
            <a:extLst>
              <a:ext uri="{FF2B5EF4-FFF2-40B4-BE49-F238E27FC236}">
                <a16:creationId xmlns:a16="http://schemas.microsoft.com/office/drawing/2014/main" id="{2AC1B27E-3180-4246-A3CD-59DF1237B3C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95777" y="284411"/>
            <a:ext cx="2204755" cy="3120000"/>
          </a:xfrm>
          <a:prstGeom prst="rect">
            <a:avLst/>
          </a:prstGeom>
          <a:solidFill>
            <a:schemeClr val="bg1"/>
          </a:solidFill>
          <a:ln w="3175">
            <a:solidFill>
              <a:schemeClr val="tx2">
                <a:lumMod val="90000"/>
              </a:schemeClr>
            </a:solidFill>
          </a:ln>
        </p:spPr>
      </p:pic>
      <p:pic>
        <p:nvPicPr>
          <p:cNvPr id="15" name="Picture 14">
            <a:extLst>
              <a:ext uri="{FF2B5EF4-FFF2-40B4-BE49-F238E27FC236}">
                <a16:creationId xmlns:a16="http://schemas.microsoft.com/office/drawing/2014/main" id="{1BFC9128-BE92-A344-8CB0-DA2A59F8D70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35403" y="3518552"/>
            <a:ext cx="2410909" cy="3120000"/>
          </a:xfrm>
          <a:prstGeom prst="rect">
            <a:avLst/>
          </a:prstGeom>
          <a:solidFill>
            <a:schemeClr val="bg1"/>
          </a:solidFill>
          <a:ln w="3175">
            <a:solidFill>
              <a:schemeClr val="tx2">
                <a:lumMod val="90000"/>
              </a:schemeClr>
            </a:solidFill>
          </a:ln>
        </p:spPr>
      </p:pic>
      <p:pic>
        <p:nvPicPr>
          <p:cNvPr id="16" name="Picture 15">
            <a:extLst>
              <a:ext uri="{FF2B5EF4-FFF2-40B4-BE49-F238E27FC236}">
                <a16:creationId xmlns:a16="http://schemas.microsoft.com/office/drawing/2014/main" id="{707CF126-BB10-1548-BA24-63789720AB6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278627" y="285565"/>
            <a:ext cx="2066495" cy="3120000"/>
          </a:xfrm>
          <a:prstGeom prst="rect">
            <a:avLst/>
          </a:prstGeom>
        </p:spPr>
      </p:pic>
      <p:pic>
        <p:nvPicPr>
          <p:cNvPr id="18" name="Picture 17">
            <a:extLst>
              <a:ext uri="{FF2B5EF4-FFF2-40B4-BE49-F238E27FC236}">
                <a16:creationId xmlns:a16="http://schemas.microsoft.com/office/drawing/2014/main" id="{2A45B7F7-701D-BC4E-BD4F-FFD0926357E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173707" y="3511748"/>
            <a:ext cx="2206057" cy="3120000"/>
          </a:xfrm>
          <a:prstGeom prst="rect">
            <a:avLst/>
          </a:prstGeom>
          <a:ln w="3175">
            <a:solidFill>
              <a:schemeClr val="tx2">
                <a:lumMod val="90000"/>
              </a:schemeClr>
            </a:solidFill>
          </a:ln>
        </p:spPr>
      </p:pic>
      <p:pic>
        <p:nvPicPr>
          <p:cNvPr id="3" name="Picture 2">
            <a:extLst>
              <a:ext uri="{FF2B5EF4-FFF2-40B4-BE49-F238E27FC236}">
                <a16:creationId xmlns:a16="http://schemas.microsoft.com/office/drawing/2014/main" id="{DFCCC93C-6659-614F-AB53-B72AE5F0E03C}"/>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798856" y="756165"/>
            <a:ext cx="2718176" cy="1920000"/>
          </a:xfrm>
          <a:prstGeom prst="rect">
            <a:avLst/>
          </a:prstGeom>
          <a:ln w="3175">
            <a:solidFill>
              <a:schemeClr val="bg1">
                <a:lumMod val="85000"/>
              </a:schemeClr>
            </a:solidFill>
          </a:ln>
        </p:spPr>
      </p:pic>
    </p:spTree>
    <p:extLst>
      <p:ext uri="{BB962C8B-B14F-4D97-AF65-F5344CB8AC3E}">
        <p14:creationId xmlns:p14="http://schemas.microsoft.com/office/powerpoint/2010/main" val="26143548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F2849-C6C1-E39B-E571-91115D8648B8}"/>
              </a:ext>
            </a:extLst>
          </p:cNvPr>
          <p:cNvSpPr>
            <a:spLocks noGrp="1"/>
          </p:cNvSpPr>
          <p:nvPr>
            <p:ph type="title"/>
          </p:nvPr>
        </p:nvSpPr>
        <p:spPr/>
        <p:txBody>
          <a:bodyPr/>
          <a:lstStyle/>
          <a:p>
            <a:r>
              <a:rPr lang="en-GB"/>
              <a:t>Useful resources </a:t>
            </a:r>
          </a:p>
        </p:txBody>
      </p:sp>
      <p:sp>
        <p:nvSpPr>
          <p:cNvPr id="3" name="Text Placeholder 2">
            <a:extLst>
              <a:ext uri="{FF2B5EF4-FFF2-40B4-BE49-F238E27FC236}">
                <a16:creationId xmlns:a16="http://schemas.microsoft.com/office/drawing/2014/main" id="{6D9B73E2-D7FB-97C0-EE7A-9DE0BE96BAE6}"/>
              </a:ext>
            </a:extLst>
          </p:cNvPr>
          <p:cNvSpPr>
            <a:spLocks noGrp="1"/>
          </p:cNvSpPr>
          <p:nvPr>
            <p:ph type="body" idx="1"/>
          </p:nvPr>
        </p:nvSpPr>
        <p:spPr>
          <a:xfrm>
            <a:off x="838200" y="1443210"/>
            <a:ext cx="10515600" cy="4733615"/>
          </a:xfrm>
        </p:spPr>
        <p:txBody>
          <a:bodyPr/>
          <a:lstStyle/>
          <a:p>
            <a:pPr marL="177800" indent="-184150">
              <a:lnSpc>
                <a:spcPct val="120000"/>
              </a:lnSpc>
              <a:spcBef>
                <a:spcPts val="1200"/>
              </a:spcBef>
              <a:buSzPts val="1100"/>
            </a:pPr>
            <a:r>
              <a:rPr lang="en-US" sz="1800"/>
              <a:t>Global Alliance for Urban Crises (2019), </a:t>
            </a:r>
            <a:r>
              <a:rPr lang="en-US" sz="1800" b="1"/>
              <a:t>Urban Profiling for Better Responses to Humanitarian Crises, </a:t>
            </a:r>
            <a:r>
              <a:rPr lang="en-US" sz="1800">
                <a:hlinkClick r:id="rId2"/>
              </a:rPr>
              <a:t>https://www.jips.org/jips-publication/urban-profiling-alliance-for-urban-crises-feb2019/</a:t>
            </a:r>
            <a:r>
              <a:rPr lang="en-US" sz="1800"/>
              <a:t> </a:t>
            </a:r>
          </a:p>
          <a:p>
            <a:pPr marL="177800" lvl="0" indent="-184150" algn="l" rtl="0">
              <a:lnSpc>
                <a:spcPct val="120000"/>
              </a:lnSpc>
              <a:spcBef>
                <a:spcPts val="1200"/>
              </a:spcBef>
              <a:spcAft>
                <a:spcPts val="0"/>
              </a:spcAft>
              <a:buClr>
                <a:schemeClr val="dk1"/>
              </a:buClr>
              <a:buSzPts val="1100"/>
              <a:buChar char="•"/>
            </a:pPr>
            <a:r>
              <a:rPr lang="en-US" sz="1800"/>
              <a:t>UN-Habitat (2020), </a:t>
            </a:r>
            <a:r>
              <a:rPr lang="en-US" sz="1800" b="1"/>
              <a:t>Urban Profiling Toolkit </a:t>
            </a:r>
            <a:r>
              <a:rPr lang="en-US" sz="1800"/>
              <a:t>(2020), </a:t>
            </a:r>
            <a:r>
              <a:rPr lang="en-US" sz="1800">
                <a:hlinkClick r:id="rId3"/>
              </a:rPr>
              <a:t>https://unhabitat.org/urban-profiling-toolbox</a:t>
            </a:r>
            <a:endParaRPr lang="en-US" sz="1800"/>
          </a:p>
          <a:p>
            <a:pPr marL="177800" indent="-184150">
              <a:lnSpc>
                <a:spcPct val="120000"/>
              </a:lnSpc>
              <a:spcBef>
                <a:spcPts val="1200"/>
              </a:spcBef>
              <a:buSzPts val="1100"/>
            </a:pPr>
            <a:r>
              <a:rPr lang="en-US" sz="1800">
                <a:latin typeface="Calibri Light"/>
                <a:ea typeface="Calibri Light"/>
                <a:cs typeface="Calibri Light"/>
              </a:rPr>
              <a:t>JIPS’ </a:t>
            </a:r>
            <a:r>
              <a:rPr lang="en-US" sz="1800" b="1">
                <a:latin typeface="Calibri Light"/>
                <a:ea typeface="Calibri Light"/>
                <a:cs typeface="Calibri Light"/>
              </a:rPr>
              <a:t>Guidance on Urban Profiling</a:t>
            </a:r>
            <a:r>
              <a:rPr lang="en-US" sz="1800">
                <a:latin typeface="Calibri Light"/>
                <a:ea typeface="Calibri Light"/>
                <a:cs typeface="Calibri Light"/>
              </a:rPr>
              <a:t>, </a:t>
            </a:r>
            <a:r>
              <a:rPr lang="en-US" sz="1800" u="sng">
                <a:solidFill>
                  <a:srgbClr val="852D57"/>
                </a:solidFill>
                <a:latin typeface="Calibri Light"/>
                <a:ea typeface="Calibri Light"/>
                <a:cs typeface="Calibri Light"/>
                <a:hlinkClick r:id="rId4">
                  <a:extLst>
                    <a:ext uri="{A12FA001-AC4F-418D-AE19-62706E023703}">
                      <ahyp:hlinkClr xmlns:ahyp="http://schemas.microsoft.com/office/drawing/2018/hyperlinkcolor" val="tx"/>
                    </a:ext>
                  </a:extLst>
                </a:hlinkClick>
              </a:rPr>
              <a:t>https://www.jips.org/jips-publication/jips-guidance-profiling-urban-displacement-2014/</a:t>
            </a:r>
            <a:r>
              <a:rPr lang="en-US" sz="1800" u="sng">
                <a:solidFill>
                  <a:srgbClr val="852D57"/>
                </a:solidFill>
                <a:latin typeface="Calibri Light"/>
                <a:ea typeface="Calibri Light"/>
                <a:cs typeface="Calibri Light"/>
              </a:rPr>
              <a:t> </a:t>
            </a:r>
            <a:endParaRPr lang="en-US" sz="1800"/>
          </a:p>
          <a:p>
            <a:pPr marL="177800" lvl="0" indent="-184150" algn="l" rtl="0">
              <a:lnSpc>
                <a:spcPct val="120000"/>
              </a:lnSpc>
              <a:spcBef>
                <a:spcPts val="1200"/>
              </a:spcBef>
              <a:spcAft>
                <a:spcPts val="0"/>
              </a:spcAft>
              <a:buClr>
                <a:schemeClr val="dk1"/>
              </a:buClr>
              <a:buSzPts val="1100"/>
              <a:buChar char="•"/>
            </a:pPr>
            <a:r>
              <a:rPr lang="en-US" sz="1800"/>
              <a:t>IASC Framework for Durable Solutions for IDPs, </a:t>
            </a:r>
            <a:r>
              <a:rPr lang="en-US" sz="1800" u="sng">
                <a:solidFill>
                  <a:srgbClr val="852D57"/>
                </a:solidFill>
                <a:hlinkClick r:id="rId5">
                  <a:extLst>
                    <a:ext uri="{A12FA001-AC4F-418D-AE19-62706E023703}">
                      <ahyp:hlinkClr xmlns:ahyp="http://schemas.microsoft.com/office/drawing/2018/hyperlinkcolor" val="tx"/>
                    </a:ext>
                  </a:extLst>
                </a:hlinkClick>
              </a:rPr>
              <a:t>https://www.jips.org/jips-publication/iasc-framework-on-durable-solutions-for-internally-displaced-persons/</a:t>
            </a:r>
            <a:r>
              <a:rPr lang="en-US" sz="1800"/>
              <a:t> </a:t>
            </a:r>
          </a:p>
          <a:p>
            <a:pPr marL="177800" lvl="0" indent="-184150" algn="l" rtl="0">
              <a:lnSpc>
                <a:spcPct val="120000"/>
              </a:lnSpc>
              <a:spcBef>
                <a:spcPts val="1200"/>
              </a:spcBef>
              <a:spcAft>
                <a:spcPts val="0"/>
              </a:spcAft>
              <a:buClr>
                <a:schemeClr val="dk1"/>
              </a:buClr>
              <a:buSzPts val="1100"/>
              <a:buChar char="•"/>
            </a:pPr>
            <a:r>
              <a:rPr lang="en-US" sz="1800"/>
              <a:t>Interagency Durable Solutions Analysis Guide and Indicator Library, </a:t>
            </a:r>
            <a:r>
              <a:rPr lang="en-US" sz="1800" u="sng">
                <a:solidFill>
                  <a:srgbClr val="852D57"/>
                </a:solidFill>
                <a:hlinkClick r:id="rId6">
                  <a:extLst>
                    <a:ext uri="{A12FA001-AC4F-418D-AE19-62706E023703}">
                      <ahyp:hlinkClr xmlns:ahyp="http://schemas.microsoft.com/office/drawing/2018/hyperlinkcolor" val="tx"/>
                    </a:ext>
                  </a:extLst>
                </a:hlinkClick>
              </a:rPr>
              <a:t>https://inform-durablesolutions-idp.org/</a:t>
            </a:r>
            <a:r>
              <a:rPr lang="en-US" sz="1800" u="sng">
                <a:solidFill>
                  <a:srgbClr val="852D57"/>
                </a:solidFill>
              </a:rPr>
              <a:t> </a:t>
            </a:r>
            <a:endParaRPr lang="en-US" sz="1800"/>
          </a:p>
          <a:p>
            <a:pPr marL="177800" indent="-184150">
              <a:lnSpc>
                <a:spcPct val="120000"/>
              </a:lnSpc>
              <a:spcBef>
                <a:spcPts val="1200"/>
              </a:spcBef>
              <a:buSzPts val="1100"/>
            </a:pPr>
            <a:r>
              <a:rPr lang="en-US" sz="1800">
                <a:latin typeface="Calibri Light"/>
                <a:ea typeface="Calibri Light"/>
                <a:cs typeface="Calibri Light"/>
              </a:rPr>
              <a:t>JIPS (2020), </a:t>
            </a:r>
            <a:r>
              <a:rPr lang="en-US" sz="1800" b="1">
                <a:latin typeface="Calibri Light"/>
                <a:ea typeface="Calibri Light"/>
                <a:cs typeface="Calibri Light"/>
              </a:rPr>
              <a:t>Working with Cities to Deliver Solutions to Internal Displacement: What We Can Learn from Urban Profiling Practice</a:t>
            </a:r>
            <a:r>
              <a:rPr lang="en-US" sz="1800">
                <a:latin typeface="Calibri Light"/>
                <a:ea typeface="Calibri Light"/>
                <a:cs typeface="Calibri Light"/>
              </a:rPr>
              <a:t>, </a:t>
            </a:r>
            <a:r>
              <a:rPr lang="en-US" sz="1800">
                <a:solidFill>
                  <a:srgbClr val="852D57"/>
                </a:solidFill>
                <a:latin typeface="Calibri Light"/>
                <a:ea typeface="Calibri Light"/>
                <a:cs typeface="Calibri Light"/>
                <a:hlinkClick r:id="rId7">
                  <a:extLst>
                    <a:ext uri="{A12FA001-AC4F-418D-AE19-62706E023703}">
                      <ahyp:hlinkClr xmlns:ahyp="http://schemas.microsoft.com/office/drawing/2018/hyperlinkcolor" val="tx"/>
                    </a:ext>
                  </a:extLst>
                </a:hlinkClick>
              </a:rPr>
              <a:t>https://www.jips.org/learning-from-urban-profiling-practice-in-internal-displacement/#top</a:t>
            </a:r>
            <a:r>
              <a:rPr lang="en-US" sz="1800">
                <a:latin typeface="Calibri Light"/>
                <a:ea typeface="Calibri Light"/>
                <a:cs typeface="Calibri Light"/>
              </a:rPr>
              <a:t> </a:t>
            </a:r>
          </a:p>
          <a:p>
            <a:pPr marL="177800" lvl="0" indent="-184150" algn="l" rtl="0">
              <a:lnSpc>
                <a:spcPct val="120000"/>
              </a:lnSpc>
              <a:spcBef>
                <a:spcPts val="1200"/>
              </a:spcBef>
              <a:spcAft>
                <a:spcPts val="0"/>
              </a:spcAft>
              <a:buClr>
                <a:schemeClr val="dk1"/>
              </a:buClr>
              <a:buSzPts val="1100"/>
              <a:buChar char="•"/>
            </a:pPr>
            <a:r>
              <a:rPr lang="en-US" sz="1800" u="sng">
                <a:solidFill>
                  <a:srgbClr val="852D57"/>
                </a:solidFill>
                <a:hlinkClick r:id="rId8">
                  <a:extLst>
                    <a:ext uri="{A12FA001-AC4F-418D-AE19-62706E023703}">
                      <ahyp:hlinkClr xmlns:ahyp="http://schemas.microsoft.com/office/drawing/2018/hyperlinkcolor" val="tx"/>
                    </a:ext>
                  </a:extLst>
                </a:hlinkClick>
              </a:rPr>
              <a:t>https://www.jips.org/uploads/2020/05/IIED_JIPS_UNH_urban-submission.pdf</a:t>
            </a:r>
            <a:endParaRPr lang="en-US" sz="1800" u="sng">
              <a:solidFill>
                <a:srgbClr val="852D57"/>
              </a:solidFill>
            </a:endParaRPr>
          </a:p>
        </p:txBody>
      </p:sp>
    </p:spTree>
    <p:extLst>
      <p:ext uri="{BB962C8B-B14F-4D97-AF65-F5344CB8AC3E}">
        <p14:creationId xmlns:p14="http://schemas.microsoft.com/office/powerpoint/2010/main" val="3046339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3">
          <a:extLst>
            <a:ext uri="{FF2B5EF4-FFF2-40B4-BE49-F238E27FC236}">
              <a16:creationId xmlns:a16="http://schemas.microsoft.com/office/drawing/2014/main" id="{4B327F6C-82B0-14F4-E17C-96827E7F9B27}"/>
            </a:ext>
          </a:extLst>
        </p:cNvPr>
        <p:cNvGrpSpPr/>
        <p:nvPr/>
      </p:nvGrpSpPr>
      <p:grpSpPr>
        <a:xfrm>
          <a:off x="0" y="0"/>
          <a:ext cx="0" cy="0"/>
          <a:chOff x="0" y="0"/>
          <a:chExt cx="0" cy="0"/>
        </a:xfrm>
      </p:grpSpPr>
      <p:pic>
        <p:nvPicPr>
          <p:cNvPr id="5" name="Picture 4" descr="A group of people under a tree&#10;&#10;Description automatically generated">
            <a:extLst>
              <a:ext uri="{FF2B5EF4-FFF2-40B4-BE49-F238E27FC236}">
                <a16:creationId xmlns:a16="http://schemas.microsoft.com/office/drawing/2014/main" id="{251236BF-8F8D-1D5A-9C94-DAEF7EB7F9DE}"/>
              </a:ext>
            </a:extLst>
          </p:cNvPr>
          <p:cNvPicPr>
            <a:picLocks noChangeAspect="1"/>
          </p:cNvPicPr>
          <p:nvPr/>
        </p:nvPicPr>
        <p:blipFill rotWithShape="1">
          <a:blip r:embed="rId3" cstate="print">
            <a:alphaModFix amt="70000"/>
            <a:extLst>
              <a:ext uri="{28A0092B-C50C-407E-A947-70E740481C1C}">
                <a14:useLocalDpi xmlns:a14="http://schemas.microsoft.com/office/drawing/2010/main"/>
              </a:ext>
            </a:extLst>
          </a:blip>
          <a:srcRect/>
          <a:stretch/>
        </p:blipFill>
        <p:spPr>
          <a:xfrm>
            <a:off x="-2" y="0"/>
            <a:ext cx="12192000" cy="6858000"/>
          </a:xfrm>
          <a:prstGeom prst="rect">
            <a:avLst/>
          </a:prstGeom>
        </p:spPr>
      </p:pic>
      <p:sp>
        <p:nvSpPr>
          <p:cNvPr id="3" name="Text Placeholder 3">
            <a:extLst>
              <a:ext uri="{FF2B5EF4-FFF2-40B4-BE49-F238E27FC236}">
                <a16:creationId xmlns:a16="http://schemas.microsoft.com/office/drawing/2014/main" id="{CEC267A4-618F-2631-3104-87F2B159FA4F}"/>
              </a:ext>
            </a:extLst>
          </p:cNvPr>
          <p:cNvSpPr txBox="1">
            <a:spLocks/>
          </p:cNvSpPr>
          <p:nvPr/>
        </p:nvSpPr>
        <p:spPr>
          <a:xfrm>
            <a:off x="1341120" y="5404792"/>
            <a:ext cx="9166731" cy="768683"/>
          </a:xfrm>
          <a:prstGeom prst="rect">
            <a:avLst/>
          </a:prstGeom>
          <a:solidFill>
            <a:srgbClr val="FFFFFF">
              <a:alpha val="69804"/>
            </a:srgbClr>
          </a:solidFill>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alibri Light" panose="020F0302020204030204" pitchFamily="34" charset="0"/>
                <a:ea typeface="Calibri Light" panose="020F0302020204030204" pitchFamily="34" charset="0"/>
                <a:cs typeface="Calibri Light" panose="020F030202020403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0800"/>
            <a:endParaRPr lang="en-GB" sz="2000">
              <a:solidFill>
                <a:schemeClr val="bg1"/>
              </a:solidFill>
              <a:latin typeface="Calibri Light" panose="020F0302020204030204" pitchFamily="34" charset="0"/>
              <a:ea typeface="Calibri Light" panose="020F0302020204030204" pitchFamily="34" charset="0"/>
              <a:cs typeface="Calibri Light" panose="020F0302020204030204" pitchFamily="34" charset="0"/>
            </a:endParaRPr>
          </a:p>
        </p:txBody>
      </p:sp>
      <p:sp>
        <p:nvSpPr>
          <p:cNvPr id="65" name="Google Shape;65;p4">
            <a:extLst>
              <a:ext uri="{FF2B5EF4-FFF2-40B4-BE49-F238E27FC236}">
                <a16:creationId xmlns:a16="http://schemas.microsoft.com/office/drawing/2014/main" id="{5C6A69ED-E11A-5D83-1710-E304B4A95FAA}"/>
              </a:ext>
            </a:extLst>
          </p:cNvPr>
          <p:cNvSpPr txBox="1">
            <a:spLocks noGrp="1"/>
          </p:cNvSpPr>
          <p:nvPr>
            <p:ph type="title"/>
          </p:nvPr>
        </p:nvSpPr>
        <p:spPr>
          <a:xfrm>
            <a:off x="1341120" y="1449858"/>
            <a:ext cx="10012680" cy="1044900"/>
          </a:xfrm>
          <a:prstGeom prst="rect">
            <a:avLst/>
          </a:prstGeom>
          <a:noFill/>
          <a:ln>
            <a:noFill/>
          </a:ln>
        </p:spPr>
        <p:txBody>
          <a:bodyPr spcFirstLastPara="1" wrap="square" lIns="91425" tIns="45700" rIns="91425" bIns="45700" anchor="t" anchorCtr="0">
            <a:noAutofit/>
          </a:bodyPr>
          <a:lstStyle/>
          <a:p>
            <a:pPr>
              <a:buClr>
                <a:schemeClr val="dk1"/>
              </a:buClr>
              <a:buSzPts val="6000"/>
            </a:pPr>
            <a:r>
              <a:rPr lang="en-US" sz="1800">
                <a:latin typeface="Calibri Light"/>
                <a:ea typeface="Calibri Light"/>
                <a:cs typeface="Calibri Light"/>
              </a:rPr>
              <a:t>UN-Habitat Community of Practice: Urban Profiling | 14</a:t>
            </a:r>
            <a:r>
              <a:rPr lang="en-US" sz="1800" baseline="30000">
                <a:latin typeface="Calibri Light"/>
                <a:ea typeface="Calibri Light"/>
                <a:cs typeface="Calibri Light"/>
              </a:rPr>
              <a:t>th</a:t>
            </a:r>
            <a:r>
              <a:rPr lang="en-US" sz="1800">
                <a:latin typeface="Calibri Light"/>
                <a:ea typeface="Calibri Light"/>
                <a:cs typeface="Calibri Light"/>
              </a:rPr>
              <a:t> March 2024</a:t>
            </a:r>
            <a:br>
              <a:rPr lang="en-US" sz="1800">
                <a:latin typeface="Calibri Light"/>
                <a:ea typeface="Calibri Light"/>
                <a:cs typeface="Calibri Light"/>
              </a:rPr>
            </a:br>
            <a:r>
              <a:rPr lang="en-US">
                <a:latin typeface="Calibri Light"/>
                <a:ea typeface="Calibri Light"/>
                <a:cs typeface="Calibri Light"/>
              </a:rPr>
              <a:t>Closing</a:t>
            </a:r>
          </a:p>
        </p:txBody>
      </p:sp>
      <p:pic>
        <p:nvPicPr>
          <p:cNvPr id="66" name="Google Shape;66;p4">
            <a:extLst>
              <a:ext uri="{FF2B5EF4-FFF2-40B4-BE49-F238E27FC236}">
                <a16:creationId xmlns:a16="http://schemas.microsoft.com/office/drawing/2014/main" id="{73E04B06-A7CE-D0D8-5355-FD2880A79D5D}"/>
              </a:ext>
            </a:extLst>
          </p:cNvPr>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9962550" y="-3"/>
            <a:ext cx="2229448" cy="645875"/>
          </a:xfrm>
          <a:prstGeom prst="rect">
            <a:avLst/>
          </a:prstGeom>
          <a:noFill/>
          <a:ln>
            <a:noFill/>
          </a:ln>
        </p:spPr>
      </p:pic>
      <p:sp>
        <p:nvSpPr>
          <p:cNvPr id="4" name="TextBox 3">
            <a:extLst>
              <a:ext uri="{FF2B5EF4-FFF2-40B4-BE49-F238E27FC236}">
                <a16:creationId xmlns:a16="http://schemas.microsoft.com/office/drawing/2014/main" id="{7179FE6B-6033-2009-7291-231801FDA565}"/>
              </a:ext>
            </a:extLst>
          </p:cNvPr>
          <p:cNvSpPr txBox="1"/>
          <p:nvPr/>
        </p:nvSpPr>
        <p:spPr>
          <a:xfrm>
            <a:off x="8826439" y="6593825"/>
            <a:ext cx="3299458" cy="17382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algn="r" defTabSz="533400">
              <a:lnSpc>
                <a:spcPct val="90000"/>
              </a:lnSpc>
              <a:spcBef>
                <a:spcPct val="0"/>
              </a:spcBef>
              <a:spcAft>
                <a:spcPct val="35000"/>
              </a:spcAft>
              <a:buClrTx/>
              <a:defRPr/>
            </a:pPr>
            <a:r>
              <a:rPr kumimoji="0" lang="en-US" sz="1050" u="none" strike="noStrike" kern="1200" cap="none" spc="0" normalizeH="0" baseline="0" noProof="0" err="1">
                <a:ln>
                  <a:noFill/>
                </a:ln>
                <a:solidFill>
                  <a:srgbClr val="FFFFFF"/>
                </a:solidFill>
                <a:effectLst/>
                <a:uLnTx/>
                <a:uFillTx/>
                <a:latin typeface="Calibri Light"/>
                <a:cs typeface="Calibri Light"/>
                <a:sym typeface="Arial"/>
              </a:rPr>
              <a:t>Gaalkacyo</a:t>
            </a:r>
            <a:r>
              <a:rPr kumimoji="0" lang="en-US" sz="1050" u="none" strike="noStrike" kern="1200" cap="none" spc="0" normalizeH="0" baseline="0" noProof="0">
                <a:ln>
                  <a:noFill/>
                </a:ln>
                <a:solidFill>
                  <a:srgbClr val="FFFFFF"/>
                </a:solidFill>
                <a:effectLst/>
                <a:uLnTx/>
                <a:uFillTx/>
                <a:latin typeface="Calibri Light"/>
                <a:cs typeface="Calibri Light"/>
                <a:sym typeface="Arial"/>
              </a:rPr>
              <a:t>, Somalia. March 2022.</a:t>
            </a:r>
            <a:r>
              <a:rPr lang="en-US" sz="1050" kern="1200">
                <a:solidFill>
                  <a:srgbClr val="FFFFFF"/>
                </a:solidFill>
                <a:latin typeface="Calibri Light"/>
                <a:cs typeface="Calibri Light"/>
              </a:rPr>
              <a:t> </a:t>
            </a:r>
            <a:r>
              <a:rPr kumimoji="0" lang="en-US" sz="1050" u="none" strike="noStrike" kern="1200" cap="none" spc="0" normalizeH="0" baseline="0" noProof="0">
                <a:ln>
                  <a:noFill/>
                </a:ln>
                <a:solidFill>
                  <a:srgbClr val="FFFFFF"/>
                </a:solidFill>
                <a:effectLst/>
                <a:uLnTx/>
                <a:uFillTx/>
                <a:latin typeface="Calibri Light"/>
                <a:cs typeface="Calibri Light"/>
                <a:sym typeface="Arial"/>
              </a:rPr>
              <a:t>@ UN / Fardosa Hussein</a:t>
            </a:r>
            <a:endParaRPr lang="en-US">
              <a:latin typeface="Calibri Light"/>
              <a:cs typeface="Calibri Light"/>
            </a:endParaRPr>
          </a:p>
        </p:txBody>
      </p:sp>
      <p:sp>
        <p:nvSpPr>
          <p:cNvPr id="2" name="Text Placeholder 3">
            <a:extLst>
              <a:ext uri="{FF2B5EF4-FFF2-40B4-BE49-F238E27FC236}">
                <a16:creationId xmlns:a16="http://schemas.microsoft.com/office/drawing/2014/main" id="{F974B38E-73C2-7028-78DA-526FA94F4435}"/>
              </a:ext>
            </a:extLst>
          </p:cNvPr>
          <p:cNvSpPr txBox="1">
            <a:spLocks/>
          </p:cNvSpPr>
          <p:nvPr/>
        </p:nvSpPr>
        <p:spPr>
          <a:xfrm>
            <a:off x="1341120" y="5440799"/>
            <a:ext cx="9166731" cy="7686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alibri Light" panose="020F0302020204030204" pitchFamily="34" charset="0"/>
                <a:ea typeface="Calibri Light" panose="020F0302020204030204" pitchFamily="34" charset="0"/>
                <a:cs typeface="Calibri Light" panose="020F030202020403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0800"/>
            <a:r>
              <a:rPr lang="en-GB" sz="2000" b="1" kern="100">
                <a:solidFill>
                  <a:schemeClr val="tx1"/>
                </a:solidFill>
                <a:latin typeface="Calibri Light"/>
                <a:ea typeface="Calibri Light"/>
                <a:cs typeface="Calibri Light"/>
              </a:rPr>
              <a:t>Corina Demottaz</a:t>
            </a:r>
            <a:r>
              <a:rPr lang="en-GB" sz="2000" kern="100">
                <a:solidFill>
                  <a:schemeClr val="tx1"/>
                </a:solidFill>
                <a:latin typeface="Calibri Light"/>
                <a:ea typeface="Calibri Light"/>
                <a:cs typeface="Calibri Light"/>
              </a:rPr>
              <a:t>, Deputy Head a.i., </a:t>
            </a:r>
            <a:r>
              <a:rPr lang="en-GB" sz="2000" kern="100">
                <a:solidFill>
                  <a:schemeClr val="tx1"/>
                </a:solidFill>
                <a:latin typeface="Calibri Light"/>
                <a:ea typeface="Calibri Light"/>
                <a:cs typeface="Calibri Light"/>
                <a:hlinkClick r:id="rId5">
                  <a:extLst>
                    <a:ext uri="{A12FA001-AC4F-418D-AE19-62706E023703}">
                      <ahyp:hlinkClr xmlns:ahyp="http://schemas.microsoft.com/office/drawing/2018/hyperlinkcolor" val="tx"/>
                    </a:ext>
                  </a:extLst>
                </a:hlinkClick>
              </a:rPr>
              <a:t>corina.demottaz@jips.org</a:t>
            </a:r>
            <a:r>
              <a:rPr lang="en-GB" sz="2000" kern="100">
                <a:solidFill>
                  <a:schemeClr val="tx1"/>
                </a:solidFill>
                <a:latin typeface="Calibri Light"/>
                <a:ea typeface="Calibri Light"/>
                <a:cs typeface="Calibri Light"/>
              </a:rPr>
              <a:t> </a:t>
            </a:r>
          </a:p>
          <a:p>
            <a:pPr marL="50800"/>
            <a:r>
              <a:rPr lang="en-GB" sz="2000" b="1" kern="100">
                <a:solidFill>
                  <a:schemeClr val="tx1"/>
                </a:solidFill>
                <a:latin typeface="Calibri Light"/>
                <a:cs typeface="Calibri Light"/>
              </a:rPr>
              <a:t>Mirjam Kuschnitzki</a:t>
            </a:r>
            <a:r>
              <a:rPr lang="en-GB" sz="2000" kern="100">
                <a:solidFill>
                  <a:schemeClr val="tx1"/>
                </a:solidFill>
                <a:latin typeface="Calibri Light"/>
                <a:cs typeface="Calibri Light"/>
              </a:rPr>
              <a:t>, Profiling Advisor, </a:t>
            </a:r>
            <a:r>
              <a:rPr lang="en-GB" sz="2000" kern="100">
                <a:solidFill>
                  <a:schemeClr val="tx1"/>
                </a:solidFill>
                <a:latin typeface="Calibri Light"/>
                <a:cs typeface="Calibri Light"/>
                <a:hlinkClick r:id="rId6">
                  <a:extLst>
                    <a:ext uri="{A12FA001-AC4F-418D-AE19-62706E023703}">
                      <ahyp:hlinkClr xmlns:ahyp="http://schemas.microsoft.com/office/drawing/2018/hyperlinkcolor" val="tx"/>
                    </a:ext>
                  </a:extLst>
                </a:hlinkClick>
              </a:rPr>
              <a:t>mirjam.kuschnitzki@jips.org</a:t>
            </a:r>
            <a:endParaRPr lang="en-GB" sz="2000">
              <a:solidFill>
                <a:schemeClr val="tx1"/>
              </a:solidFill>
              <a:latin typeface="Calibri Light" panose="020F0302020204030204" pitchFamily="34" charset="0"/>
              <a:ea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15426867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3B055-465F-6F55-6CBF-23F9B66E7E23}"/>
              </a:ext>
            </a:extLst>
          </p:cNvPr>
          <p:cNvSpPr>
            <a:spLocks noGrp="1"/>
          </p:cNvSpPr>
          <p:nvPr>
            <p:ph type="title"/>
          </p:nvPr>
        </p:nvSpPr>
        <p:spPr/>
        <p:txBody>
          <a:bodyPr/>
          <a:lstStyle/>
          <a:p>
            <a:r>
              <a:rPr lang="en-GB"/>
              <a:t>Possible questions for discussion</a:t>
            </a:r>
          </a:p>
        </p:txBody>
      </p:sp>
      <p:sp>
        <p:nvSpPr>
          <p:cNvPr id="3" name="Text Placeholder 2">
            <a:extLst>
              <a:ext uri="{FF2B5EF4-FFF2-40B4-BE49-F238E27FC236}">
                <a16:creationId xmlns:a16="http://schemas.microsoft.com/office/drawing/2014/main" id="{D9E92B6A-6212-1160-8281-F86A9CDDB6EA}"/>
              </a:ext>
            </a:extLst>
          </p:cNvPr>
          <p:cNvSpPr>
            <a:spLocks noGrp="1"/>
          </p:cNvSpPr>
          <p:nvPr>
            <p:ph type="body" idx="1"/>
          </p:nvPr>
        </p:nvSpPr>
        <p:spPr/>
        <p:txBody>
          <a:bodyPr/>
          <a:lstStyle/>
          <a:p>
            <a:r>
              <a:rPr lang="en-GB" sz="1800">
                <a:latin typeface="Calibri Light"/>
                <a:cs typeface="Calibri Light"/>
              </a:rPr>
              <a:t>The total is more than the sum of the parts: How can we better connect the urban-level with the population-level analysis? Examples of best practices?</a:t>
            </a:r>
          </a:p>
          <a:p>
            <a:pPr>
              <a:lnSpc>
                <a:spcPct val="114999"/>
              </a:lnSpc>
            </a:pPr>
            <a:r>
              <a:rPr lang="en-GB" sz="1800">
                <a:latin typeface="Calibri Light"/>
                <a:cs typeface="Calibri Light"/>
              </a:rPr>
              <a:t>How to better grasp issues of protection, governance and resilience across vulnerable groups in urban contexts?</a:t>
            </a:r>
          </a:p>
          <a:p>
            <a:pPr>
              <a:lnSpc>
                <a:spcPct val="114999"/>
              </a:lnSpc>
              <a:buClr>
                <a:srgbClr val="000000"/>
              </a:buClr>
            </a:pPr>
            <a:r>
              <a:rPr lang="en-GB" sz="1800">
                <a:latin typeface="Calibri Light"/>
                <a:cs typeface="Calibri Light"/>
              </a:rPr>
              <a:t>What opportunities exist for enhanced collaboration and coordination?</a:t>
            </a:r>
            <a:endParaRPr lang="en-GB" sz="1800"/>
          </a:p>
          <a:p>
            <a:pPr>
              <a:lnSpc>
                <a:spcPct val="114999"/>
              </a:lnSpc>
              <a:buClr>
                <a:srgbClr val="000000"/>
              </a:buClr>
            </a:pPr>
            <a:r>
              <a:rPr lang="en-GB" sz="1800">
                <a:latin typeface="Calibri Light"/>
                <a:cs typeface="Calibri Light"/>
              </a:rPr>
              <a:t>…</a:t>
            </a:r>
          </a:p>
        </p:txBody>
      </p:sp>
    </p:spTree>
    <p:extLst>
      <p:ext uri="{BB962C8B-B14F-4D97-AF65-F5344CB8AC3E}">
        <p14:creationId xmlns:p14="http://schemas.microsoft.com/office/powerpoint/2010/main" val="38459224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3" name="Title 2">
            <a:extLst>
              <a:ext uri="{FF2B5EF4-FFF2-40B4-BE49-F238E27FC236}">
                <a16:creationId xmlns:a16="http://schemas.microsoft.com/office/drawing/2014/main" id="{747CE731-9A23-F567-25AF-C9C5C464D17C}"/>
              </a:ext>
            </a:extLst>
          </p:cNvPr>
          <p:cNvSpPr>
            <a:spLocks noGrp="1"/>
          </p:cNvSpPr>
          <p:nvPr>
            <p:ph type="title"/>
          </p:nvPr>
        </p:nvSpPr>
        <p:spPr/>
        <p:txBody>
          <a:bodyPr/>
          <a:lstStyle/>
          <a:p>
            <a:r>
              <a:rPr lang="fr-CH" err="1">
                <a:latin typeface="Calibri Light"/>
                <a:ea typeface="Calibri Light"/>
                <a:cs typeface="Calibri Light"/>
              </a:rPr>
              <a:t>Who</a:t>
            </a:r>
            <a:r>
              <a:rPr lang="fr-CH">
                <a:latin typeface="Calibri Light"/>
                <a:ea typeface="Calibri Light"/>
                <a:cs typeface="Calibri Light"/>
              </a:rPr>
              <a:t> </a:t>
            </a:r>
            <a:r>
              <a:rPr lang="fr-CH" err="1">
                <a:latin typeface="Calibri Light"/>
                <a:ea typeface="Calibri Light"/>
                <a:cs typeface="Calibri Light"/>
              </a:rPr>
              <a:t>is</a:t>
            </a:r>
            <a:r>
              <a:rPr lang="fr-CH">
                <a:latin typeface="Calibri Light"/>
                <a:ea typeface="Calibri Light"/>
                <a:cs typeface="Calibri Light"/>
              </a:rPr>
              <a:t> JIPS?  </a:t>
            </a:r>
            <a:endParaRPr lang="fr-CH"/>
          </a:p>
        </p:txBody>
      </p:sp>
      <p:sp>
        <p:nvSpPr>
          <p:cNvPr id="4" name="Text Placeholder 3">
            <a:extLst>
              <a:ext uri="{FF2B5EF4-FFF2-40B4-BE49-F238E27FC236}">
                <a16:creationId xmlns:a16="http://schemas.microsoft.com/office/drawing/2014/main" id="{F3C17CAC-9BA1-5F6B-8E41-F1B787D6AFBB}"/>
              </a:ext>
            </a:extLst>
          </p:cNvPr>
          <p:cNvSpPr>
            <a:spLocks noGrp="1"/>
          </p:cNvSpPr>
          <p:nvPr>
            <p:ph type="body" idx="1"/>
          </p:nvPr>
        </p:nvSpPr>
        <p:spPr>
          <a:xfrm>
            <a:off x="838199" y="1487743"/>
            <a:ext cx="9709671" cy="4689082"/>
          </a:xfrm>
        </p:spPr>
        <p:txBody>
          <a:bodyPr/>
          <a:lstStyle/>
          <a:p>
            <a:pPr marL="50800" indent="0">
              <a:lnSpc>
                <a:spcPct val="100000"/>
              </a:lnSpc>
              <a:spcBef>
                <a:spcPts val="1200"/>
              </a:spcBef>
              <a:buNone/>
            </a:pPr>
            <a:r>
              <a:rPr lang="en-GB" sz="2400" b="1" kern="100">
                <a:solidFill>
                  <a:srgbClr val="505BA1"/>
                </a:solidFill>
                <a:latin typeface="Calibri Light"/>
                <a:ea typeface="Calibri Light"/>
                <a:cs typeface="Calibri Light"/>
              </a:rPr>
              <a:t>Request-based, independent, multi-stakeholder service </a:t>
            </a:r>
            <a:endParaRPr lang="en-GB" sz="2400" b="1" kern="100">
              <a:solidFill>
                <a:srgbClr val="505BA1"/>
              </a:solidFill>
            </a:endParaRPr>
          </a:p>
          <a:p>
            <a:pPr lvl="1" indent="-285750">
              <a:lnSpc>
                <a:spcPct val="100000"/>
              </a:lnSpc>
              <a:spcBef>
                <a:spcPts val="1200"/>
              </a:spcBef>
              <a:buClr>
                <a:srgbClr val="000000"/>
              </a:buClr>
            </a:pPr>
            <a:r>
              <a:rPr lang="en-GB" sz="2000" kern="100">
                <a:solidFill>
                  <a:schemeClr val="tx1"/>
                </a:solidFill>
                <a:latin typeface="Calibri Light"/>
                <a:ea typeface="Calibri Light"/>
                <a:cs typeface="Arial"/>
              </a:rPr>
              <a:t>Interagency governance structure set up in Geneva in 2009: Executive Committee (DRC, UNHCR; UNDP, </a:t>
            </a:r>
            <a:r>
              <a:rPr lang="en-GB" sz="2000" b="1" kern="100">
                <a:solidFill>
                  <a:srgbClr val="505BA1"/>
                </a:solidFill>
                <a:latin typeface="Calibri Light"/>
                <a:ea typeface="Calibri"/>
                <a:cs typeface="Calibri"/>
              </a:rPr>
              <a:t>UN-Habitat</a:t>
            </a:r>
            <a:r>
              <a:rPr lang="en-GB" sz="2000" kern="100">
                <a:solidFill>
                  <a:schemeClr val="tx1"/>
                </a:solidFill>
                <a:latin typeface="Calibri Light"/>
                <a:ea typeface="Calibri Light"/>
                <a:cs typeface="Arial"/>
              </a:rPr>
              <a:t>, OCHA, NRC, IDMC, Special Rapporteur on the Human Rights of IDPs); and Advisory Board</a:t>
            </a:r>
          </a:p>
          <a:p>
            <a:pPr lvl="1" indent="-285750">
              <a:lnSpc>
                <a:spcPct val="100000"/>
              </a:lnSpc>
              <a:spcBef>
                <a:spcPts val="1200"/>
              </a:spcBef>
              <a:buClr>
                <a:srgbClr val="000000"/>
              </a:buClr>
            </a:pPr>
            <a:r>
              <a:rPr lang="en-GB" sz="2000" kern="100">
                <a:solidFill>
                  <a:schemeClr val="tx1"/>
                </a:solidFill>
                <a:latin typeface="Calibri Light"/>
                <a:ea typeface="Calibri Light"/>
                <a:cs typeface="Arial"/>
              </a:rPr>
              <a:t>Independent from </a:t>
            </a:r>
            <a:r>
              <a:rPr lang="en-GB" sz="2000" kern="100" err="1">
                <a:solidFill>
                  <a:schemeClr val="tx1"/>
                </a:solidFill>
                <a:latin typeface="Calibri Light"/>
                <a:ea typeface="Calibri Light"/>
                <a:cs typeface="Arial"/>
              </a:rPr>
              <a:t>organisationsal</a:t>
            </a:r>
            <a:r>
              <a:rPr lang="en-GB" sz="2000" kern="100">
                <a:solidFill>
                  <a:schemeClr val="tx1"/>
                </a:solidFill>
                <a:latin typeface="Calibri Light"/>
                <a:ea typeface="Calibri Light"/>
                <a:cs typeface="Arial"/>
              </a:rPr>
              <a:t> priorities, capacities, practices, political agendas</a:t>
            </a:r>
          </a:p>
          <a:p>
            <a:pPr marL="50800" indent="0">
              <a:lnSpc>
                <a:spcPct val="100000"/>
              </a:lnSpc>
              <a:spcBef>
                <a:spcPts val="1200"/>
              </a:spcBef>
              <a:buSzPts val="2800"/>
              <a:buNone/>
            </a:pPr>
            <a:r>
              <a:rPr lang="en-GB" sz="2400" b="1" kern="100">
                <a:solidFill>
                  <a:srgbClr val="505BA1"/>
                </a:solidFill>
                <a:latin typeface="Calibri Light"/>
                <a:ea typeface="Calibri Light"/>
                <a:cs typeface="Calibri Light"/>
              </a:rPr>
              <a:t>Provision of neutral, adaptable, &amp; specialised data expertise </a:t>
            </a:r>
            <a:endParaRPr lang="en-GB"/>
          </a:p>
          <a:p>
            <a:pPr lvl="1" indent="-285750">
              <a:lnSpc>
                <a:spcPct val="100000"/>
              </a:lnSpc>
              <a:spcBef>
                <a:spcPts val="1200"/>
              </a:spcBef>
              <a:buClr>
                <a:srgbClr val="000000"/>
              </a:buClr>
            </a:pPr>
            <a:r>
              <a:rPr lang="en-GB" sz="2000" kern="100">
                <a:solidFill>
                  <a:schemeClr val="tx1"/>
                </a:solidFill>
                <a:latin typeface="Calibri Light"/>
                <a:ea typeface="Calibri Light"/>
                <a:cs typeface="Arial"/>
              </a:rPr>
              <a:t>Bridging silos and mediating collaboration and consensus across actors and the humanitarian, development, and peace nexus</a:t>
            </a:r>
          </a:p>
          <a:p>
            <a:pPr lvl="1" indent="-285750">
              <a:lnSpc>
                <a:spcPct val="100000"/>
              </a:lnSpc>
              <a:spcBef>
                <a:spcPts val="1200"/>
              </a:spcBef>
              <a:buClr>
                <a:srgbClr val="000000"/>
              </a:buClr>
            </a:pPr>
            <a:r>
              <a:rPr lang="en-GB" sz="2000" kern="100">
                <a:solidFill>
                  <a:schemeClr val="tx1"/>
                </a:solidFill>
                <a:latin typeface="Calibri Light"/>
                <a:ea typeface="Calibri Light"/>
                <a:cs typeface="Arial"/>
              </a:rPr>
              <a:t>Tailored support to filling data gaps and strengthening data systems</a:t>
            </a:r>
          </a:p>
          <a:p>
            <a:pPr marL="50800" indent="0">
              <a:lnSpc>
                <a:spcPct val="100000"/>
              </a:lnSpc>
              <a:spcBef>
                <a:spcPts val="1200"/>
              </a:spcBef>
              <a:buNone/>
            </a:pPr>
            <a:r>
              <a:rPr lang="en-GB" sz="2400" b="1" kern="100">
                <a:solidFill>
                  <a:srgbClr val="505BA1"/>
                </a:solidFill>
                <a:latin typeface="Calibri Light"/>
                <a:ea typeface="Calibri Light"/>
                <a:cs typeface="Calibri Light"/>
              </a:rPr>
              <a:t>Rooted in national and subnational contexts </a:t>
            </a:r>
          </a:p>
          <a:p>
            <a:pPr lvl="1" indent="-285750">
              <a:lnSpc>
                <a:spcPct val="100000"/>
              </a:lnSpc>
              <a:spcBef>
                <a:spcPts val="1200"/>
              </a:spcBef>
              <a:buClr>
                <a:srgbClr val="000000"/>
              </a:buClr>
            </a:pPr>
            <a:r>
              <a:rPr lang="en-GB" sz="2000" kern="100">
                <a:solidFill>
                  <a:schemeClr val="tx1"/>
                </a:solidFill>
                <a:latin typeface="Calibri Light"/>
                <a:ea typeface="Calibri Light"/>
                <a:cs typeface="Arial"/>
              </a:rPr>
              <a:t>Focused on supporting country-owned data collection processes </a:t>
            </a:r>
          </a:p>
          <a:p>
            <a:pPr lvl="1" indent="-285750">
              <a:lnSpc>
                <a:spcPct val="100000"/>
              </a:lnSpc>
              <a:spcBef>
                <a:spcPts val="1200"/>
              </a:spcBef>
              <a:buClr>
                <a:srgbClr val="000000"/>
              </a:buClr>
            </a:pPr>
            <a:r>
              <a:rPr lang="en-GB" sz="2000" kern="100">
                <a:solidFill>
                  <a:schemeClr val="tx1"/>
                </a:solidFill>
                <a:latin typeface="Calibri Light"/>
                <a:ea typeface="Calibri Light"/>
                <a:cs typeface="Arial"/>
              </a:rPr>
              <a:t>Analysis of the existing information landscape</a:t>
            </a:r>
            <a:endParaRPr lang="en-GB">
              <a:solidFill>
                <a:schemeClr val="tx1"/>
              </a:solidFill>
              <a:ea typeface="Calibri Light"/>
              <a:cs typeface="Arial"/>
            </a:endParaRPr>
          </a:p>
        </p:txBody>
      </p:sp>
      <p:sp>
        <p:nvSpPr>
          <p:cNvPr id="6" name="Rounded Rectangle 5">
            <a:extLst>
              <a:ext uri="{FF2B5EF4-FFF2-40B4-BE49-F238E27FC236}">
                <a16:creationId xmlns:a16="http://schemas.microsoft.com/office/drawing/2014/main" id="{03B581E8-9F20-713A-0E39-5C8EF0159840}"/>
              </a:ext>
            </a:extLst>
          </p:cNvPr>
          <p:cNvSpPr/>
          <p:nvPr/>
        </p:nvSpPr>
        <p:spPr>
          <a:xfrm>
            <a:off x="9185564" y="6176825"/>
            <a:ext cx="2726056" cy="541176"/>
          </a:xfrm>
          <a:prstGeom prst="roundRect">
            <a:avLst/>
          </a:prstGeom>
          <a:noFill/>
          <a:ln w="3175">
            <a:solidFill>
              <a:srgbClr val="505B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50800" marR="0" lvl="0" indent="0" algn="l" defTabSz="914400" rtl="0" eaLnBrk="1" fontAlgn="auto" latinLnBrk="0" hangingPunct="1">
              <a:lnSpc>
                <a:spcPct val="100000"/>
              </a:lnSpc>
              <a:spcBef>
                <a:spcPts val="1200"/>
              </a:spcBef>
              <a:spcAft>
                <a:spcPts val="0"/>
              </a:spcAft>
              <a:buClr>
                <a:srgbClr val="000000"/>
              </a:buClr>
              <a:buSzTx/>
              <a:buFont typeface="Overpass ExtraLight"/>
              <a:buNone/>
              <a:tabLst/>
              <a:defRPr/>
            </a:pPr>
            <a:r>
              <a:rPr kumimoji="0" lang="de-CH" sz="1800" b="0" i="0" u="none" strike="noStrike" kern="100" cap="none" spc="0" normalizeH="0" baseline="0" noProof="0">
                <a:ln>
                  <a:noFill/>
                </a:ln>
                <a:solidFill>
                  <a:srgbClr val="505BA1"/>
                </a:solidFill>
                <a:effectLst/>
                <a:uLnTx/>
                <a:uFillTx/>
                <a:latin typeface="Calibri Light"/>
                <a:ea typeface="Calibri Light"/>
                <a:cs typeface="Calibri Light"/>
                <a:sym typeface="Arial"/>
              </a:rPr>
              <a:t>🔗</a:t>
            </a:r>
            <a:r>
              <a:rPr kumimoji="0" lang="de-CH" sz="1800" b="0" i="0" u="none" strike="noStrike" kern="100" cap="none" spc="0" normalizeH="0" baseline="0" noProof="0" err="1">
                <a:ln>
                  <a:noFill/>
                </a:ln>
                <a:solidFill>
                  <a:srgbClr val="505BA1"/>
                </a:solidFill>
                <a:effectLst/>
                <a:uLnTx/>
                <a:uFillTx/>
                <a:latin typeface="Calibri Light"/>
                <a:ea typeface="Calibri Light"/>
                <a:cs typeface="Calibri Light"/>
                <a:sym typeface="Arial"/>
              </a:rPr>
              <a:t>For</a:t>
            </a:r>
            <a:r>
              <a:rPr kumimoji="0" lang="de-CH" sz="1800" b="0" i="0" u="none" strike="noStrike" kern="100" cap="none" spc="0" normalizeH="0" baseline="0" noProof="0">
                <a:ln>
                  <a:noFill/>
                </a:ln>
                <a:solidFill>
                  <a:srgbClr val="505BA1"/>
                </a:solidFill>
                <a:effectLst/>
                <a:uLnTx/>
                <a:uFillTx/>
                <a:latin typeface="Calibri Light"/>
                <a:ea typeface="Calibri Light"/>
                <a:cs typeface="Calibri Light"/>
                <a:sym typeface="Arial"/>
              </a:rPr>
              <a:t> </a:t>
            </a:r>
            <a:r>
              <a:rPr kumimoji="0" lang="de-CH" sz="1800" b="0" i="0" u="none" strike="noStrike" kern="100" cap="none" spc="0" normalizeH="0" baseline="0" noProof="0" err="1">
                <a:ln>
                  <a:noFill/>
                </a:ln>
                <a:solidFill>
                  <a:srgbClr val="505BA1"/>
                </a:solidFill>
                <a:effectLst/>
                <a:uLnTx/>
                <a:uFillTx/>
                <a:latin typeface="Calibri Light"/>
                <a:ea typeface="Calibri Light"/>
                <a:cs typeface="Calibri Light"/>
                <a:sym typeface="Arial"/>
              </a:rPr>
              <a:t>more</a:t>
            </a:r>
            <a:r>
              <a:rPr kumimoji="0" lang="de-CH" sz="1800" b="0" i="0" u="none" strike="noStrike" kern="100" cap="none" spc="0" normalizeH="0" baseline="0" noProof="0">
                <a:ln>
                  <a:noFill/>
                </a:ln>
                <a:solidFill>
                  <a:srgbClr val="505BA1"/>
                </a:solidFill>
                <a:effectLst/>
                <a:uLnTx/>
                <a:uFillTx/>
                <a:latin typeface="Calibri Light"/>
                <a:ea typeface="Calibri Light"/>
                <a:cs typeface="Calibri Light"/>
                <a:sym typeface="Arial"/>
              </a:rPr>
              <a:t>: </a:t>
            </a:r>
            <a:r>
              <a:rPr kumimoji="0" lang="de-CH" sz="1800" b="0" i="0" u="none" strike="noStrike" kern="100" cap="none" spc="0" normalizeH="0" baseline="0" noProof="0">
                <a:ln>
                  <a:noFill/>
                </a:ln>
                <a:solidFill>
                  <a:srgbClr val="505BA1"/>
                </a:solidFill>
                <a:effectLst/>
                <a:uLnTx/>
                <a:uFillTx/>
                <a:latin typeface="Calibri Light"/>
                <a:ea typeface="Calibri Light"/>
                <a:cs typeface="Calibri Light"/>
                <a:sym typeface="Arial"/>
                <a:hlinkClick r:id="rId3"/>
              </a:rPr>
              <a:t>www.jips.org</a:t>
            </a:r>
            <a:r>
              <a:rPr kumimoji="0" lang="de-CH" sz="1800" b="0" i="0" u="none" strike="noStrike" kern="100" cap="none" spc="0" normalizeH="0" baseline="0" noProof="0">
                <a:ln>
                  <a:noFill/>
                </a:ln>
                <a:solidFill>
                  <a:srgbClr val="505BA1"/>
                </a:solidFill>
                <a:effectLst/>
                <a:uLnTx/>
                <a:uFillTx/>
                <a:latin typeface="Calibri Light"/>
                <a:ea typeface="Calibri Light"/>
                <a:cs typeface="Calibri Light"/>
                <a:sym typeface="Arial"/>
              </a:rPr>
              <a:t> </a:t>
            </a:r>
            <a:endParaRPr kumimoji="0" lang="en-GB" sz="1800" b="0" i="0" u="none" strike="noStrike" kern="100" cap="none" spc="0" normalizeH="0" baseline="0" noProof="0">
              <a:ln>
                <a:noFill/>
              </a:ln>
              <a:solidFill>
                <a:srgbClr val="505BA1"/>
              </a:solidFill>
              <a:effectLst/>
              <a:uLnTx/>
              <a:uFillTx/>
              <a:latin typeface="Calibri Light"/>
              <a:cs typeface="Calibri Light"/>
              <a:sym typeface="Arial"/>
            </a:endParaRPr>
          </a:p>
        </p:txBody>
      </p:sp>
    </p:spTree>
    <p:extLst>
      <p:ext uri="{BB962C8B-B14F-4D97-AF65-F5344CB8AC3E}">
        <p14:creationId xmlns:p14="http://schemas.microsoft.com/office/powerpoint/2010/main" val="33772559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71C9E5-3C1F-6647-F2EC-4F8976F24F12}"/>
              </a:ext>
            </a:extLst>
          </p:cNvPr>
          <p:cNvSpPr>
            <a:spLocks noGrp="1"/>
          </p:cNvSpPr>
          <p:nvPr>
            <p:ph type="title"/>
          </p:nvPr>
        </p:nvSpPr>
        <p:spPr/>
        <p:txBody>
          <a:bodyPr/>
          <a:lstStyle/>
          <a:p>
            <a:r>
              <a:rPr lang="en-GB"/>
              <a:t>How JIPS approaches its work</a:t>
            </a:r>
          </a:p>
        </p:txBody>
      </p:sp>
      <p:sp>
        <p:nvSpPr>
          <p:cNvPr id="4" name="Rounded Rectangle 3">
            <a:extLst>
              <a:ext uri="{FF2B5EF4-FFF2-40B4-BE49-F238E27FC236}">
                <a16:creationId xmlns:a16="http://schemas.microsoft.com/office/drawing/2014/main" id="{665ABE9E-279C-7280-237D-DF8173B080B3}"/>
              </a:ext>
            </a:extLst>
          </p:cNvPr>
          <p:cNvSpPr/>
          <p:nvPr/>
        </p:nvSpPr>
        <p:spPr>
          <a:xfrm>
            <a:off x="838200" y="1930824"/>
            <a:ext cx="1863990" cy="4279969"/>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nchorCtr="0"/>
          <a:lstStyle/>
          <a:p>
            <a:pPr lvl="0">
              <a:lnSpc>
                <a:spcPct val="110000"/>
              </a:lnSpc>
              <a:spcAft>
                <a:spcPts val="900"/>
              </a:spcAft>
            </a:pPr>
            <a:r>
              <a:rPr lang="en-GB" sz="1200" u="none" dirty="0">
                <a:solidFill>
                  <a:schemeClr val="tx1"/>
                </a:solidFill>
                <a:latin typeface="Calibri Light" panose="020F0302020204030204" pitchFamily="34" charset="0"/>
                <a:cs typeface="Calibri" panose="020F0502020204030204" pitchFamily="34" charset="0"/>
              </a:rPr>
              <a:t>1</a:t>
            </a:r>
          </a:p>
          <a:p>
            <a:pPr lvl="0">
              <a:lnSpc>
                <a:spcPct val="110000"/>
              </a:lnSpc>
              <a:spcAft>
                <a:spcPts val="900"/>
              </a:spcAft>
            </a:pPr>
            <a:r>
              <a:rPr lang="en-GB" sz="2000" b="1" u="none" dirty="0">
                <a:solidFill>
                  <a:srgbClr val="505BA1"/>
                </a:solidFill>
                <a:latin typeface="Calibri" panose="020F0502020204030204" pitchFamily="34" charset="0"/>
                <a:cs typeface="Calibri Light" panose="020F0302020204030204" pitchFamily="34" charset="0"/>
              </a:rPr>
              <a:t>Prioritise government leadership and ownership</a:t>
            </a:r>
          </a:p>
          <a:p>
            <a:pPr>
              <a:lnSpc>
                <a:spcPct val="110000"/>
              </a:lnSpc>
              <a:spcAft>
                <a:spcPts val="900"/>
              </a:spcAft>
            </a:pPr>
            <a:r>
              <a:rPr lang="en-GB" sz="1600" dirty="0">
                <a:solidFill>
                  <a:schemeClr val="tx1"/>
                </a:solidFill>
                <a:latin typeface="Calibri Light"/>
                <a:cs typeface="Calibri Light"/>
              </a:rPr>
              <a:t>Governments as duty bearers</a:t>
            </a:r>
            <a:endParaRPr lang="en-GB" sz="1600" dirty="0">
              <a:solidFill>
                <a:schemeClr val="tx1"/>
              </a:solidFill>
              <a:latin typeface="Calibri Light"/>
              <a:ea typeface="Calibri Light"/>
              <a:cs typeface="Calibri Light"/>
            </a:endParaRPr>
          </a:p>
          <a:p>
            <a:pPr>
              <a:lnSpc>
                <a:spcPct val="110000"/>
              </a:lnSpc>
              <a:spcAft>
                <a:spcPts val="900"/>
              </a:spcAft>
            </a:pPr>
            <a:r>
              <a:rPr lang="en-GB" sz="1600" dirty="0">
                <a:solidFill>
                  <a:schemeClr val="tx1"/>
                </a:solidFill>
                <a:latin typeface="Calibri Light"/>
                <a:cs typeface="Calibri Light"/>
              </a:rPr>
              <a:t>Instrumental role of governments to achieve durable solutions for displaced people</a:t>
            </a:r>
            <a:endParaRPr lang="en-GB" sz="1600" dirty="0">
              <a:solidFill>
                <a:schemeClr val="tx1"/>
              </a:solidFill>
              <a:latin typeface="Calibri Light"/>
              <a:ea typeface="Calibri Light"/>
              <a:cs typeface="Calibri Light"/>
            </a:endParaRPr>
          </a:p>
          <a:p>
            <a:pPr>
              <a:lnSpc>
                <a:spcPct val="110000"/>
              </a:lnSpc>
              <a:spcAft>
                <a:spcPts val="900"/>
              </a:spcAft>
            </a:pPr>
            <a:endParaRPr lang="en-GB" sz="1600" dirty="0">
              <a:solidFill>
                <a:schemeClr val="tx1"/>
              </a:solidFill>
              <a:latin typeface="Calibri Light"/>
              <a:ea typeface="Calibri Light"/>
              <a:cs typeface="Calibri Light"/>
            </a:endParaRPr>
          </a:p>
        </p:txBody>
      </p:sp>
      <p:sp>
        <p:nvSpPr>
          <p:cNvPr id="5" name="Rounded Rectangle 4">
            <a:extLst>
              <a:ext uri="{FF2B5EF4-FFF2-40B4-BE49-F238E27FC236}">
                <a16:creationId xmlns:a16="http://schemas.microsoft.com/office/drawing/2014/main" id="{24F53669-0001-F2E1-8945-231595EB1A60}"/>
              </a:ext>
            </a:extLst>
          </p:cNvPr>
          <p:cNvSpPr/>
          <p:nvPr/>
        </p:nvSpPr>
        <p:spPr>
          <a:xfrm>
            <a:off x="3092671" y="1930824"/>
            <a:ext cx="1863990" cy="4279969"/>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nchorCtr="0"/>
          <a:lstStyle/>
          <a:p>
            <a:pPr lvl="0">
              <a:lnSpc>
                <a:spcPct val="110000"/>
              </a:lnSpc>
              <a:spcAft>
                <a:spcPts val="900"/>
              </a:spcAft>
            </a:pPr>
            <a:r>
              <a:rPr lang="en-GB" sz="1200" u="none">
                <a:solidFill>
                  <a:schemeClr val="tx1"/>
                </a:solidFill>
                <a:latin typeface="Calibri Light"/>
                <a:ea typeface="Calibri Light"/>
                <a:cs typeface="Calibri"/>
              </a:rPr>
              <a:t>2</a:t>
            </a:r>
          </a:p>
          <a:p>
            <a:pPr>
              <a:lnSpc>
                <a:spcPct val="110000"/>
              </a:lnSpc>
              <a:spcAft>
                <a:spcPts val="900"/>
              </a:spcAft>
            </a:pPr>
            <a:r>
              <a:rPr lang="en-GB" sz="2000" b="1" u="none">
                <a:solidFill>
                  <a:srgbClr val="505BA1"/>
                </a:solidFill>
                <a:latin typeface="Calibri"/>
                <a:cs typeface="Calibri Light"/>
              </a:rPr>
              <a:t>Advance collaboration</a:t>
            </a:r>
            <a:r>
              <a:rPr lang="en-GB" sz="2000" b="1">
                <a:solidFill>
                  <a:srgbClr val="505BA1"/>
                </a:solidFill>
                <a:latin typeface="Calibri"/>
                <a:cs typeface="Calibri Light"/>
              </a:rPr>
              <a:t> &amp; consensus</a:t>
            </a:r>
            <a:br>
              <a:rPr lang="en-GB" sz="2000" b="1">
                <a:latin typeface="Calibri"/>
                <a:cs typeface="Calibri Light"/>
              </a:rPr>
            </a:br>
            <a:endParaRPr lang="en-GB" sz="2000" b="1" u="none">
              <a:latin typeface="+mn-ea"/>
              <a:cs typeface="Calibri Light" panose="020F0302020204030204" pitchFamily="34" charset="0"/>
            </a:endParaRPr>
          </a:p>
          <a:p>
            <a:pPr>
              <a:lnSpc>
                <a:spcPct val="110000"/>
              </a:lnSpc>
              <a:spcAft>
                <a:spcPts val="900"/>
              </a:spcAft>
            </a:pPr>
            <a:r>
              <a:rPr lang="en-GB" sz="1600">
                <a:solidFill>
                  <a:schemeClr val="tx1"/>
                </a:solidFill>
                <a:latin typeface="Calibri Light"/>
                <a:cs typeface="Calibri Light"/>
              </a:rPr>
              <a:t>Core marker of quality,</a:t>
            </a:r>
            <a:endParaRPr lang="en-GB" sz="1600">
              <a:solidFill>
                <a:schemeClr val="tx1"/>
              </a:solidFill>
              <a:latin typeface="Calibri Light"/>
              <a:ea typeface="Calibri Light"/>
              <a:cs typeface="Calibri Light"/>
            </a:endParaRPr>
          </a:p>
          <a:p>
            <a:pPr>
              <a:lnSpc>
                <a:spcPct val="110000"/>
              </a:lnSpc>
              <a:spcAft>
                <a:spcPts val="900"/>
              </a:spcAft>
            </a:pPr>
            <a:r>
              <a:rPr lang="en-GB" sz="1600">
                <a:solidFill>
                  <a:schemeClr val="tx1"/>
                </a:solidFill>
                <a:latin typeface="Calibri Light"/>
                <a:cs typeface="Calibri Light"/>
              </a:rPr>
              <a:t>Necessary to break down silos,</a:t>
            </a:r>
            <a:endParaRPr lang="en-GB" sz="1600">
              <a:solidFill>
                <a:schemeClr val="tx1"/>
              </a:solidFill>
              <a:latin typeface="Calibri Light"/>
              <a:ea typeface="Calibri Light"/>
              <a:cs typeface="Calibri Light"/>
            </a:endParaRPr>
          </a:p>
          <a:p>
            <a:pPr>
              <a:lnSpc>
                <a:spcPct val="110000"/>
              </a:lnSpc>
              <a:spcAft>
                <a:spcPts val="900"/>
              </a:spcAft>
            </a:pPr>
            <a:r>
              <a:rPr lang="en-GB" sz="1600">
                <a:solidFill>
                  <a:schemeClr val="tx1"/>
                </a:solidFill>
                <a:latin typeface="Calibri Light"/>
                <a:cs typeface="Calibri Light"/>
              </a:rPr>
              <a:t>Enable better outcomes through synergies and coordinated action</a:t>
            </a:r>
            <a:endParaRPr lang="en-GB" sz="1600">
              <a:solidFill>
                <a:schemeClr val="tx1"/>
              </a:solidFill>
              <a:latin typeface="Calibri Light"/>
              <a:ea typeface="Calibri Light"/>
              <a:cs typeface="Calibri Light"/>
            </a:endParaRPr>
          </a:p>
        </p:txBody>
      </p:sp>
      <p:sp>
        <p:nvSpPr>
          <p:cNvPr id="6" name="Rounded Rectangle 5">
            <a:extLst>
              <a:ext uri="{FF2B5EF4-FFF2-40B4-BE49-F238E27FC236}">
                <a16:creationId xmlns:a16="http://schemas.microsoft.com/office/drawing/2014/main" id="{94B56EC4-50D4-339D-7F2E-E693B5BB8B5F}"/>
              </a:ext>
            </a:extLst>
          </p:cNvPr>
          <p:cNvSpPr/>
          <p:nvPr/>
        </p:nvSpPr>
        <p:spPr>
          <a:xfrm>
            <a:off x="5347142" y="1930824"/>
            <a:ext cx="1863990" cy="4279969"/>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nchorCtr="0"/>
          <a:lstStyle/>
          <a:p>
            <a:pPr lvl="0">
              <a:lnSpc>
                <a:spcPct val="110000"/>
              </a:lnSpc>
              <a:spcAft>
                <a:spcPts val="900"/>
              </a:spcAft>
            </a:pPr>
            <a:r>
              <a:rPr lang="en-GB" sz="1200" u="none">
                <a:solidFill>
                  <a:schemeClr val="tx1"/>
                </a:solidFill>
                <a:latin typeface="Calibri Light"/>
                <a:ea typeface="Calibri Light"/>
                <a:cs typeface="Calibri"/>
              </a:rPr>
              <a:t>3</a:t>
            </a:r>
          </a:p>
          <a:p>
            <a:pPr lvl="0">
              <a:lnSpc>
                <a:spcPct val="110000"/>
              </a:lnSpc>
              <a:spcAft>
                <a:spcPts val="900"/>
              </a:spcAft>
            </a:pPr>
            <a:r>
              <a:rPr lang="en-GB" sz="2000" b="1" u="none">
                <a:solidFill>
                  <a:srgbClr val="505BA1"/>
                </a:solidFill>
                <a:latin typeface="Calibri"/>
                <a:ea typeface="Calibri"/>
                <a:cs typeface="Calibri Light"/>
              </a:rPr>
              <a:t>Encourage accountability and participation</a:t>
            </a:r>
          </a:p>
          <a:p>
            <a:pPr>
              <a:lnSpc>
                <a:spcPct val="110000"/>
              </a:lnSpc>
              <a:spcAft>
                <a:spcPts val="900"/>
              </a:spcAft>
            </a:pPr>
            <a:r>
              <a:rPr lang="en-GB" sz="1600">
                <a:solidFill>
                  <a:schemeClr val="tx1"/>
                </a:solidFill>
                <a:latin typeface="Calibri Light"/>
                <a:cs typeface="Calibri Light"/>
              </a:rPr>
              <a:t>Meaningful engagement, </a:t>
            </a:r>
            <a:endParaRPr lang="en-GB" sz="1600">
              <a:solidFill>
                <a:schemeClr val="tx1"/>
              </a:solidFill>
              <a:latin typeface="Calibri Light"/>
              <a:ea typeface="Calibri Light"/>
              <a:cs typeface="Calibri Light"/>
            </a:endParaRPr>
          </a:p>
          <a:p>
            <a:pPr>
              <a:lnSpc>
                <a:spcPct val="110000"/>
              </a:lnSpc>
              <a:spcAft>
                <a:spcPts val="900"/>
              </a:spcAft>
            </a:pPr>
            <a:r>
              <a:rPr lang="en-GB" sz="1600">
                <a:solidFill>
                  <a:schemeClr val="tx1"/>
                </a:solidFill>
                <a:latin typeface="Calibri Light"/>
                <a:cs typeface="Calibri Light"/>
              </a:rPr>
              <a:t>Support the agency of displacement-affected people, </a:t>
            </a:r>
            <a:endParaRPr lang="en-GB" sz="1600">
              <a:solidFill>
                <a:schemeClr val="tx1"/>
              </a:solidFill>
              <a:latin typeface="Arial"/>
              <a:cs typeface="Arial"/>
            </a:endParaRPr>
          </a:p>
          <a:p>
            <a:pPr>
              <a:lnSpc>
                <a:spcPct val="110000"/>
              </a:lnSpc>
              <a:spcAft>
                <a:spcPts val="900"/>
              </a:spcAft>
            </a:pPr>
            <a:r>
              <a:rPr lang="en-GB" sz="1600">
                <a:solidFill>
                  <a:schemeClr val="tx1"/>
                </a:solidFill>
                <a:latin typeface="Calibri Light"/>
                <a:cs typeface="Calibri Light"/>
              </a:rPr>
              <a:t>Accountability across the data value chain</a:t>
            </a:r>
            <a:endParaRPr lang="en-GB" sz="1600">
              <a:solidFill>
                <a:schemeClr val="tx1"/>
              </a:solidFill>
              <a:latin typeface="Calibri Light"/>
              <a:ea typeface="Calibri Light"/>
              <a:cs typeface="Calibri Light"/>
            </a:endParaRPr>
          </a:p>
        </p:txBody>
      </p:sp>
      <p:sp>
        <p:nvSpPr>
          <p:cNvPr id="7" name="Rounded Rectangle 6">
            <a:extLst>
              <a:ext uri="{FF2B5EF4-FFF2-40B4-BE49-F238E27FC236}">
                <a16:creationId xmlns:a16="http://schemas.microsoft.com/office/drawing/2014/main" id="{E9781A0B-DB00-FDB9-AEE2-2F9B19B92BF5}"/>
              </a:ext>
            </a:extLst>
          </p:cNvPr>
          <p:cNvSpPr/>
          <p:nvPr/>
        </p:nvSpPr>
        <p:spPr>
          <a:xfrm>
            <a:off x="7601613" y="1930824"/>
            <a:ext cx="1983179" cy="4279969"/>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nchorCtr="0"/>
          <a:lstStyle/>
          <a:p>
            <a:pPr lvl="0">
              <a:lnSpc>
                <a:spcPct val="110000"/>
              </a:lnSpc>
              <a:spcAft>
                <a:spcPts val="900"/>
              </a:spcAft>
            </a:pPr>
            <a:r>
              <a:rPr lang="en-GB" sz="1200" u="none">
                <a:solidFill>
                  <a:schemeClr val="tx1"/>
                </a:solidFill>
                <a:latin typeface="Calibri Light"/>
                <a:ea typeface="Calibri Light"/>
                <a:cs typeface="Calibri"/>
              </a:rPr>
              <a:t>4</a:t>
            </a:r>
          </a:p>
          <a:p>
            <a:pPr>
              <a:lnSpc>
                <a:spcPct val="110000"/>
              </a:lnSpc>
              <a:spcAft>
                <a:spcPts val="900"/>
              </a:spcAft>
            </a:pPr>
            <a:r>
              <a:rPr lang="en-GB" sz="2000" b="1" u="none">
                <a:solidFill>
                  <a:srgbClr val="505BA1"/>
                </a:solidFill>
                <a:latin typeface="Calibri"/>
                <a:cs typeface="Calibri Light"/>
              </a:rPr>
              <a:t>Employ a systems approach</a:t>
            </a:r>
            <a:br>
              <a:rPr lang="en-GB" sz="2000" b="1">
                <a:latin typeface="Calibri"/>
                <a:cs typeface="Calibri Light"/>
              </a:rPr>
            </a:br>
            <a:endParaRPr lang="en-GB" sz="2000" b="1" u="none">
              <a:solidFill>
                <a:srgbClr val="505BA1"/>
              </a:solidFill>
              <a:latin typeface="Calibri" panose="020F0502020204030204" pitchFamily="34" charset="0"/>
              <a:cs typeface="Calibri Light" panose="020F0302020204030204" pitchFamily="34" charset="0"/>
            </a:endParaRPr>
          </a:p>
          <a:p>
            <a:pPr>
              <a:lnSpc>
                <a:spcPct val="110000"/>
              </a:lnSpc>
              <a:spcAft>
                <a:spcPts val="900"/>
              </a:spcAft>
            </a:pPr>
            <a:r>
              <a:rPr lang="en-GB" sz="1600">
                <a:solidFill>
                  <a:schemeClr val="tx1"/>
                </a:solidFill>
                <a:latin typeface="Calibri Light"/>
                <a:cs typeface="Calibri Light"/>
              </a:rPr>
              <a:t>Leverage existing statistical and operational systems across the HDPN, </a:t>
            </a:r>
            <a:endParaRPr lang="en-GB" sz="1600">
              <a:solidFill>
                <a:schemeClr val="tx1"/>
              </a:solidFill>
              <a:latin typeface="Calibri Light"/>
              <a:ea typeface="Calibri Light"/>
              <a:cs typeface="Calibri Light"/>
            </a:endParaRPr>
          </a:p>
          <a:p>
            <a:pPr>
              <a:lnSpc>
                <a:spcPct val="110000"/>
              </a:lnSpc>
              <a:spcAft>
                <a:spcPts val="900"/>
              </a:spcAft>
            </a:pPr>
            <a:r>
              <a:rPr lang="en-GB" sz="1600">
                <a:solidFill>
                  <a:schemeClr val="tx1"/>
                </a:solidFill>
                <a:latin typeface="Calibri Light"/>
                <a:cs typeface="Calibri Light"/>
              </a:rPr>
              <a:t>Complementarity, </a:t>
            </a:r>
            <a:endParaRPr lang="en-GB" sz="1600">
              <a:solidFill>
                <a:schemeClr val="tx1"/>
              </a:solidFill>
              <a:latin typeface="Calibri Light"/>
              <a:ea typeface="Calibri Light"/>
              <a:cs typeface="Arial"/>
            </a:endParaRPr>
          </a:p>
          <a:p>
            <a:pPr>
              <a:lnSpc>
                <a:spcPct val="110000"/>
              </a:lnSpc>
              <a:spcAft>
                <a:spcPts val="900"/>
              </a:spcAft>
            </a:pPr>
            <a:r>
              <a:rPr lang="en-GB" sz="1600">
                <a:solidFill>
                  <a:schemeClr val="tx1"/>
                </a:solidFill>
                <a:latin typeface="Calibri Light"/>
                <a:cs typeface="Calibri Light"/>
              </a:rPr>
              <a:t>Context-tailored interventions</a:t>
            </a:r>
            <a:endParaRPr lang="en-GB" sz="1600">
              <a:solidFill>
                <a:schemeClr val="tx1"/>
              </a:solidFill>
              <a:latin typeface="Calibri Light"/>
              <a:ea typeface="Calibri"/>
              <a:cs typeface="Arial"/>
            </a:endParaRPr>
          </a:p>
        </p:txBody>
      </p:sp>
      <p:sp>
        <p:nvSpPr>
          <p:cNvPr id="8" name="Rounded Rectangle 7">
            <a:extLst>
              <a:ext uri="{FF2B5EF4-FFF2-40B4-BE49-F238E27FC236}">
                <a16:creationId xmlns:a16="http://schemas.microsoft.com/office/drawing/2014/main" id="{396504CF-E22F-3A73-A0DD-28E4171A7270}"/>
              </a:ext>
            </a:extLst>
          </p:cNvPr>
          <p:cNvSpPr/>
          <p:nvPr/>
        </p:nvSpPr>
        <p:spPr>
          <a:xfrm>
            <a:off x="9975273" y="1930824"/>
            <a:ext cx="1863990" cy="4279969"/>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nchorCtr="0"/>
          <a:lstStyle/>
          <a:p>
            <a:pPr lvl="0">
              <a:lnSpc>
                <a:spcPct val="110000"/>
              </a:lnSpc>
              <a:spcAft>
                <a:spcPts val="900"/>
              </a:spcAft>
            </a:pPr>
            <a:r>
              <a:rPr lang="en-GB" sz="1200" u="none">
                <a:solidFill>
                  <a:schemeClr val="tx1"/>
                </a:solidFill>
                <a:latin typeface="Calibri Light"/>
                <a:ea typeface="Calibri Light"/>
                <a:cs typeface="Calibri"/>
              </a:rPr>
              <a:t>5</a:t>
            </a:r>
          </a:p>
          <a:p>
            <a:pPr lvl="0">
              <a:lnSpc>
                <a:spcPct val="110000"/>
              </a:lnSpc>
              <a:spcAft>
                <a:spcPts val="900"/>
              </a:spcAft>
            </a:pPr>
            <a:r>
              <a:rPr lang="en-GB" sz="2000" b="1" u="none">
                <a:solidFill>
                  <a:srgbClr val="505BA1"/>
                </a:solidFill>
                <a:latin typeface="Calibri"/>
                <a:ea typeface="Calibri"/>
                <a:cs typeface="Calibri Light"/>
              </a:rPr>
              <a:t>Promote a whole-of-displacement approach</a:t>
            </a:r>
          </a:p>
          <a:p>
            <a:pPr>
              <a:lnSpc>
                <a:spcPct val="110000"/>
              </a:lnSpc>
              <a:spcAft>
                <a:spcPts val="900"/>
              </a:spcAft>
            </a:pPr>
            <a:r>
              <a:rPr lang="en-GB" sz="1600">
                <a:solidFill>
                  <a:schemeClr val="tx1"/>
                </a:solidFill>
                <a:latin typeface="Calibri Light"/>
                <a:cs typeface="Calibri Light"/>
              </a:rPr>
              <a:t>Consider all population groups affected by displacement</a:t>
            </a:r>
            <a:endParaRPr lang="en-GB" sz="1600">
              <a:solidFill>
                <a:schemeClr val="tx1"/>
              </a:solidFill>
              <a:latin typeface="Calibri Light"/>
              <a:ea typeface="Calibri Light"/>
              <a:cs typeface="Calibri Light"/>
            </a:endParaRPr>
          </a:p>
        </p:txBody>
      </p:sp>
      <p:sp>
        <p:nvSpPr>
          <p:cNvPr id="3" name="Rectangle 2">
            <a:extLst>
              <a:ext uri="{FF2B5EF4-FFF2-40B4-BE49-F238E27FC236}">
                <a16:creationId xmlns:a16="http://schemas.microsoft.com/office/drawing/2014/main" id="{9C323C2D-28D7-C996-CC00-6CA484BFEFDD}"/>
              </a:ext>
            </a:extLst>
          </p:cNvPr>
          <p:cNvSpPr/>
          <p:nvPr/>
        </p:nvSpPr>
        <p:spPr>
          <a:xfrm>
            <a:off x="558296" y="3681742"/>
            <a:ext cx="11392277" cy="265568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42883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43816C5A-EE2E-E09D-777F-9E1EA506683A}"/>
              </a:ext>
            </a:extLst>
          </p:cNvPr>
          <p:cNvSpPr/>
          <p:nvPr/>
        </p:nvSpPr>
        <p:spPr>
          <a:xfrm>
            <a:off x="760021" y="1242056"/>
            <a:ext cx="4892634" cy="4279969"/>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nchorCtr="0"/>
          <a:lstStyle/>
          <a:p>
            <a:pPr lvl="0">
              <a:lnSpc>
                <a:spcPct val="110000"/>
              </a:lnSpc>
              <a:spcAft>
                <a:spcPts val="300"/>
              </a:spcAft>
            </a:pPr>
            <a:r>
              <a:rPr lang="en-GB" sz="3600" b="1" u="none">
                <a:solidFill>
                  <a:srgbClr val="505BA1"/>
                </a:solidFill>
                <a:latin typeface="Overpass"/>
                <a:cs typeface="Calibri"/>
              </a:rPr>
              <a:t>VISION</a:t>
            </a:r>
          </a:p>
          <a:p>
            <a:pPr>
              <a:lnSpc>
                <a:spcPct val="110000"/>
              </a:lnSpc>
              <a:spcAft>
                <a:spcPts val="300"/>
              </a:spcAft>
            </a:pPr>
            <a:r>
              <a:rPr lang="en-GB" sz="2800" u="none">
                <a:solidFill>
                  <a:srgbClr val="505BA1"/>
                </a:solidFill>
                <a:latin typeface="Calibri Light"/>
                <a:ea typeface="Calibri Light"/>
                <a:cs typeface="Calibri Light"/>
              </a:rPr>
              <a:t>A </a:t>
            </a:r>
            <a:r>
              <a:rPr lang="en-GB" sz="2800">
                <a:solidFill>
                  <a:srgbClr val="505BA1"/>
                </a:solidFill>
                <a:latin typeface="Calibri Light"/>
                <a:ea typeface="Calibri Light"/>
                <a:cs typeface="Calibri Light"/>
              </a:rPr>
              <a:t>world where comprehensive understanding of internal displacement leads to concrete action towards effective durable solutions and sustainable development for displacement-affected people. </a:t>
            </a:r>
          </a:p>
        </p:txBody>
      </p:sp>
      <p:sp>
        <p:nvSpPr>
          <p:cNvPr id="5" name="Rounded Rectangle 4">
            <a:extLst>
              <a:ext uri="{FF2B5EF4-FFF2-40B4-BE49-F238E27FC236}">
                <a16:creationId xmlns:a16="http://schemas.microsoft.com/office/drawing/2014/main" id="{693E73CC-2072-F47E-4C7D-B9493C0B547E}"/>
              </a:ext>
            </a:extLst>
          </p:cNvPr>
          <p:cNvSpPr/>
          <p:nvPr/>
        </p:nvSpPr>
        <p:spPr>
          <a:xfrm>
            <a:off x="6096000" y="1242056"/>
            <a:ext cx="5541818" cy="4469973"/>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nchorCtr="0"/>
          <a:lstStyle/>
          <a:p>
            <a:pPr lvl="0">
              <a:lnSpc>
                <a:spcPct val="110000"/>
              </a:lnSpc>
              <a:spcAft>
                <a:spcPts val="300"/>
              </a:spcAft>
            </a:pPr>
            <a:r>
              <a:rPr lang="en-GB" sz="3600" b="1" u="none">
                <a:solidFill>
                  <a:srgbClr val="505BA1"/>
                </a:solidFill>
                <a:latin typeface="Overpass"/>
                <a:cs typeface="Calibri"/>
              </a:rPr>
              <a:t>MISSION</a:t>
            </a:r>
          </a:p>
          <a:p>
            <a:pPr>
              <a:lnSpc>
                <a:spcPct val="110000"/>
              </a:lnSpc>
              <a:spcAft>
                <a:spcPts val="300"/>
              </a:spcAft>
            </a:pPr>
            <a:r>
              <a:rPr lang="en-GB" sz="2800">
                <a:solidFill>
                  <a:srgbClr val="505BA1"/>
                </a:solidFill>
                <a:latin typeface="Calibri Light"/>
                <a:ea typeface="Calibri Light"/>
                <a:cs typeface="Calibri Light"/>
              </a:rPr>
              <a:t>T</a:t>
            </a:r>
            <a:r>
              <a:rPr lang="en-GB" sz="2800" u="none">
                <a:solidFill>
                  <a:srgbClr val="505BA1"/>
                </a:solidFill>
                <a:latin typeface="Calibri Light"/>
                <a:ea typeface="Calibri Light"/>
                <a:cs typeface="Calibri Light"/>
              </a:rPr>
              <a:t>o work with governments and other key international and national stakeholders to jointly </a:t>
            </a:r>
            <a:r>
              <a:rPr lang="en-GB" sz="2800">
                <a:solidFill>
                  <a:srgbClr val="505BA1"/>
                </a:solidFill>
                <a:latin typeface="Calibri Light"/>
                <a:ea typeface="Calibri Light"/>
                <a:cs typeface="Calibri Light"/>
              </a:rPr>
              <a:t>analyse internal </a:t>
            </a:r>
            <a:r>
              <a:rPr lang="en-GB" sz="2800" u="none">
                <a:solidFill>
                  <a:srgbClr val="505BA1"/>
                </a:solidFill>
                <a:latin typeface="Calibri Light"/>
                <a:ea typeface="Calibri Light"/>
                <a:cs typeface="Calibri Light"/>
              </a:rPr>
              <a:t>displacement situations and advocate for progress towards durable solutions and sustainable development.</a:t>
            </a:r>
            <a:endParaRPr lang="en-GB" sz="2800">
              <a:solidFill>
                <a:srgbClr val="505BA1"/>
              </a:solidFill>
              <a:latin typeface="Calibri Light"/>
              <a:ea typeface="Calibri Light"/>
              <a:cs typeface="Calibri Light"/>
            </a:endParaRPr>
          </a:p>
        </p:txBody>
      </p:sp>
      <p:cxnSp>
        <p:nvCxnSpPr>
          <p:cNvPr id="7" name="Straight Connector 6">
            <a:extLst>
              <a:ext uri="{FF2B5EF4-FFF2-40B4-BE49-F238E27FC236}">
                <a16:creationId xmlns:a16="http://schemas.microsoft.com/office/drawing/2014/main" id="{3B9F601D-1BA5-3E39-FF17-7128C7B1E875}"/>
              </a:ext>
            </a:extLst>
          </p:cNvPr>
          <p:cNvCxnSpPr>
            <a:cxnSpLocks/>
          </p:cNvCxnSpPr>
          <p:nvPr/>
        </p:nvCxnSpPr>
        <p:spPr>
          <a:xfrm>
            <a:off x="5870371" y="1242056"/>
            <a:ext cx="0" cy="4120742"/>
          </a:xfrm>
          <a:prstGeom prst="line">
            <a:avLst/>
          </a:prstGeom>
          <a:ln>
            <a:solidFill>
              <a:srgbClr val="505BA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62045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CEE7AFE-F2B8-19BC-31CD-CD8DCBC99FFC}"/>
            </a:ext>
          </a:extLst>
        </p:cNvPr>
        <p:cNvGrpSpPr/>
        <p:nvPr/>
      </p:nvGrpSpPr>
      <p:grpSpPr>
        <a:xfrm>
          <a:off x="0" y="0"/>
          <a:ext cx="0" cy="0"/>
          <a:chOff x="0" y="0"/>
          <a:chExt cx="0" cy="0"/>
        </a:xfrm>
      </p:grpSpPr>
      <p:sp>
        <p:nvSpPr>
          <p:cNvPr id="4" name="Rounded Rectangle 3">
            <a:extLst>
              <a:ext uri="{FF2B5EF4-FFF2-40B4-BE49-F238E27FC236}">
                <a16:creationId xmlns:a16="http://schemas.microsoft.com/office/drawing/2014/main" id="{D85DDC01-7C05-37FB-B717-667EC32313FC}"/>
              </a:ext>
            </a:extLst>
          </p:cNvPr>
          <p:cNvSpPr/>
          <p:nvPr/>
        </p:nvSpPr>
        <p:spPr>
          <a:xfrm>
            <a:off x="760020" y="1242056"/>
            <a:ext cx="4928253" cy="4279969"/>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nchorCtr="0"/>
          <a:lstStyle/>
          <a:p>
            <a:pPr lvl="0">
              <a:lnSpc>
                <a:spcPct val="110000"/>
              </a:lnSpc>
              <a:spcAft>
                <a:spcPts val="900"/>
              </a:spcAft>
            </a:pPr>
            <a:r>
              <a:rPr lang="en-GB" sz="1800" u="none">
                <a:solidFill>
                  <a:schemeClr val="tx1"/>
                </a:solidFill>
                <a:latin typeface="Calibri Light"/>
                <a:ea typeface="Calibri Light"/>
                <a:cs typeface="Calibri"/>
              </a:rPr>
              <a:t>OBJECTIVE 1</a:t>
            </a:r>
          </a:p>
          <a:p>
            <a:pPr lvl="0">
              <a:lnSpc>
                <a:spcPct val="110000"/>
              </a:lnSpc>
              <a:spcAft>
                <a:spcPts val="900"/>
              </a:spcAft>
            </a:pPr>
            <a:r>
              <a:rPr lang="en-GB" sz="2800" b="1" u="none">
                <a:solidFill>
                  <a:srgbClr val="505BA1"/>
                </a:solidFill>
                <a:latin typeface="Calibri"/>
                <a:ea typeface="Calibri"/>
                <a:cs typeface="Calibri Light"/>
              </a:rPr>
              <a:t>Strengthen subnational evidence on displacement  </a:t>
            </a:r>
          </a:p>
          <a:p>
            <a:pPr>
              <a:lnSpc>
                <a:spcPct val="110000"/>
              </a:lnSpc>
              <a:spcAft>
                <a:spcPts val="900"/>
              </a:spcAft>
            </a:pPr>
            <a:r>
              <a:rPr lang="en-GB" sz="2000" u="none">
                <a:solidFill>
                  <a:schemeClr val="tx1"/>
                </a:solidFill>
                <a:latin typeface="Calibri Light"/>
                <a:ea typeface="Calibri Light"/>
                <a:cs typeface="Calibri Light"/>
              </a:rPr>
              <a:t>JIPS will </a:t>
            </a:r>
            <a:r>
              <a:rPr lang="en-GB" sz="2000">
                <a:solidFill>
                  <a:schemeClr val="tx1"/>
                </a:solidFill>
                <a:latin typeface="Calibri Light"/>
                <a:ea typeface="Calibri Light"/>
                <a:cs typeface="Calibri Light"/>
              </a:rPr>
              <a:t>support collaborative profiling of displacement situations </a:t>
            </a:r>
            <a:r>
              <a:rPr lang="en-GB" sz="2000" u="none">
                <a:solidFill>
                  <a:schemeClr val="tx1"/>
                </a:solidFill>
                <a:latin typeface="Calibri Light"/>
                <a:ea typeface="Calibri Light"/>
                <a:cs typeface="Calibri Light"/>
              </a:rPr>
              <a:t>and </a:t>
            </a:r>
            <a:r>
              <a:rPr lang="en-GB" sz="2000">
                <a:solidFill>
                  <a:schemeClr val="tx1"/>
                </a:solidFill>
                <a:latin typeface="Calibri Light"/>
                <a:ea typeface="Calibri Light"/>
                <a:cs typeface="Calibri Light"/>
              </a:rPr>
              <a:t>joint analysis of durable </a:t>
            </a:r>
            <a:r>
              <a:rPr lang="en-GB" sz="2000" u="none">
                <a:solidFill>
                  <a:schemeClr val="tx1"/>
                </a:solidFill>
                <a:latin typeface="Calibri Light"/>
                <a:ea typeface="Calibri Light"/>
                <a:cs typeface="Calibri Light"/>
              </a:rPr>
              <a:t>solutions at the subnational level to</a:t>
            </a:r>
            <a:r>
              <a:rPr lang="en-GB" sz="2000">
                <a:solidFill>
                  <a:schemeClr val="tx1"/>
                </a:solidFill>
                <a:latin typeface="Calibri Light"/>
                <a:ea typeface="Calibri Light"/>
                <a:cs typeface="Calibri Light"/>
              </a:rPr>
              <a:t> advance stronger evidence on </a:t>
            </a:r>
            <a:r>
              <a:rPr lang="en-GB" sz="2000" u="none">
                <a:solidFill>
                  <a:schemeClr val="tx1"/>
                </a:solidFill>
                <a:latin typeface="Calibri Light"/>
                <a:ea typeface="Calibri Light"/>
                <a:cs typeface="Calibri Light"/>
              </a:rPr>
              <a:t>displacement</a:t>
            </a:r>
            <a:r>
              <a:rPr lang="en-GB" sz="2000">
                <a:solidFill>
                  <a:schemeClr val="tx1"/>
                </a:solidFill>
                <a:latin typeface="Calibri Light"/>
                <a:ea typeface="Calibri Light"/>
                <a:cs typeface="Calibri Light"/>
              </a:rPr>
              <a:t> and solutions. </a:t>
            </a:r>
            <a:endParaRPr lang="en-GB"/>
          </a:p>
        </p:txBody>
      </p:sp>
      <p:sp>
        <p:nvSpPr>
          <p:cNvPr id="5" name="Rounded Rectangle 4">
            <a:extLst>
              <a:ext uri="{FF2B5EF4-FFF2-40B4-BE49-F238E27FC236}">
                <a16:creationId xmlns:a16="http://schemas.microsoft.com/office/drawing/2014/main" id="{06B955CA-7641-BC8B-36F9-6A6FB0363211}"/>
              </a:ext>
            </a:extLst>
          </p:cNvPr>
          <p:cNvSpPr/>
          <p:nvPr/>
        </p:nvSpPr>
        <p:spPr>
          <a:xfrm>
            <a:off x="6096000" y="1242056"/>
            <a:ext cx="5541818" cy="4469973"/>
          </a:xfrm>
          <a:prstGeom prst="roundRect">
            <a:avLst>
              <a:gd name="adj" fmla="val 0"/>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nchorCtr="0"/>
          <a:lstStyle/>
          <a:p>
            <a:pPr lvl="0">
              <a:lnSpc>
                <a:spcPct val="110000"/>
              </a:lnSpc>
              <a:spcAft>
                <a:spcPts val="900"/>
              </a:spcAft>
            </a:pPr>
            <a:r>
              <a:rPr lang="en-GB" sz="1800">
                <a:solidFill>
                  <a:schemeClr val="tx1"/>
                </a:solidFill>
                <a:latin typeface="Calibri Light"/>
                <a:ea typeface="Calibri Light"/>
                <a:cs typeface="Calibri"/>
              </a:rPr>
              <a:t>OBJECTIVE 2</a:t>
            </a:r>
          </a:p>
          <a:p>
            <a:pPr>
              <a:lnSpc>
                <a:spcPct val="110000"/>
              </a:lnSpc>
              <a:spcAft>
                <a:spcPts val="900"/>
              </a:spcAft>
            </a:pPr>
            <a:r>
              <a:rPr lang="en-GB" sz="2800" b="1">
                <a:solidFill>
                  <a:srgbClr val="505BA1"/>
                </a:solidFill>
                <a:latin typeface="Calibri"/>
                <a:ea typeface="Calibri"/>
                <a:cs typeface="Calibri Light"/>
              </a:rPr>
              <a:t>Advance national data ecosystems on displacement  </a:t>
            </a:r>
            <a:endParaRPr lang="en-GB" sz="2800">
              <a:solidFill>
                <a:srgbClr val="505BA1"/>
              </a:solidFill>
              <a:latin typeface="Calibri Light" panose="020F0302020204030204" pitchFamily="34" charset="0"/>
              <a:cs typeface="Calibri Light" panose="020F0302020204030204" pitchFamily="34" charset="0"/>
            </a:endParaRPr>
          </a:p>
          <a:p>
            <a:pPr>
              <a:lnSpc>
                <a:spcPct val="110000"/>
              </a:lnSpc>
              <a:spcAft>
                <a:spcPts val="900"/>
              </a:spcAft>
            </a:pPr>
            <a:r>
              <a:rPr lang="en-GB" sz="2000">
                <a:solidFill>
                  <a:schemeClr val="tx1"/>
                </a:solidFill>
                <a:latin typeface="Calibri Light"/>
                <a:ea typeface="Calibri Light"/>
                <a:cs typeface="Calibri Light"/>
              </a:rPr>
              <a:t>JIPS will work with governments and national and international actors to coordinate national-level data systems for coherent displacement data that support inclusive policies and joined-up responses for IDPs across the HDP nexus.</a:t>
            </a:r>
            <a:endParaRPr lang="en-GB">
              <a:solidFill>
                <a:schemeClr val="tx1"/>
              </a:solidFill>
            </a:endParaRPr>
          </a:p>
        </p:txBody>
      </p:sp>
      <p:cxnSp>
        <p:nvCxnSpPr>
          <p:cNvPr id="7" name="Straight Connector 6">
            <a:extLst>
              <a:ext uri="{FF2B5EF4-FFF2-40B4-BE49-F238E27FC236}">
                <a16:creationId xmlns:a16="http://schemas.microsoft.com/office/drawing/2014/main" id="{4833A205-9F62-349C-E4F2-50FB6D4D7CFF}"/>
              </a:ext>
            </a:extLst>
          </p:cNvPr>
          <p:cNvCxnSpPr>
            <a:cxnSpLocks/>
          </p:cNvCxnSpPr>
          <p:nvPr/>
        </p:nvCxnSpPr>
        <p:spPr>
          <a:xfrm>
            <a:off x="5870371" y="1242056"/>
            <a:ext cx="0" cy="4120742"/>
          </a:xfrm>
          <a:prstGeom prst="line">
            <a:avLst/>
          </a:prstGeom>
          <a:ln>
            <a:solidFill>
              <a:srgbClr val="505BA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3010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3" name="Title 2">
            <a:extLst>
              <a:ext uri="{FF2B5EF4-FFF2-40B4-BE49-F238E27FC236}">
                <a16:creationId xmlns:a16="http://schemas.microsoft.com/office/drawing/2014/main" id="{747CE731-9A23-F567-25AF-C9C5C464D17C}"/>
              </a:ext>
            </a:extLst>
          </p:cNvPr>
          <p:cNvSpPr>
            <a:spLocks noGrp="1"/>
          </p:cNvSpPr>
          <p:nvPr>
            <p:ph type="title"/>
          </p:nvPr>
        </p:nvSpPr>
        <p:spPr/>
        <p:txBody>
          <a:bodyPr/>
          <a:lstStyle/>
          <a:p>
            <a:r>
              <a:rPr lang="en-GB">
                <a:latin typeface="Calibri Light"/>
                <a:ea typeface="Calibri Light"/>
                <a:cs typeface="Calibri Light"/>
              </a:rPr>
              <a:t>What JIPS does</a:t>
            </a:r>
            <a:br>
              <a:rPr lang="en-GB">
                <a:latin typeface="Calibri Light"/>
                <a:ea typeface="Calibri Light"/>
                <a:cs typeface="Calibri Light"/>
              </a:rPr>
            </a:br>
            <a:r>
              <a:rPr lang="en-GB" sz="2000">
                <a:solidFill>
                  <a:schemeClr val="tx1"/>
                </a:solidFill>
                <a:latin typeface="Calibri Light"/>
                <a:ea typeface="Calibri Light"/>
                <a:cs typeface="Calibri Light"/>
              </a:rPr>
              <a:t>JIPS’ services</a:t>
            </a:r>
            <a:br>
              <a:rPr lang="en-GB" sz="2000">
                <a:solidFill>
                  <a:schemeClr val="tx1"/>
                </a:solidFill>
                <a:latin typeface="Calibri Light"/>
                <a:ea typeface="Calibri Light"/>
                <a:cs typeface="Calibri Light"/>
              </a:rPr>
            </a:br>
            <a:endParaRPr lang="fr-CH" sz="2400">
              <a:solidFill>
                <a:schemeClr val="tx1"/>
              </a:solidFill>
            </a:endParaRPr>
          </a:p>
        </p:txBody>
      </p:sp>
      <p:sp>
        <p:nvSpPr>
          <p:cNvPr id="4" name="Text Placeholder 3">
            <a:extLst>
              <a:ext uri="{FF2B5EF4-FFF2-40B4-BE49-F238E27FC236}">
                <a16:creationId xmlns:a16="http://schemas.microsoft.com/office/drawing/2014/main" id="{F3C17CAC-9BA1-5F6B-8E41-F1B787D6AFBB}"/>
              </a:ext>
            </a:extLst>
          </p:cNvPr>
          <p:cNvSpPr>
            <a:spLocks noGrp="1"/>
          </p:cNvSpPr>
          <p:nvPr>
            <p:ph type="body" idx="1"/>
          </p:nvPr>
        </p:nvSpPr>
        <p:spPr>
          <a:xfrm>
            <a:off x="931517" y="1704928"/>
            <a:ext cx="6389138" cy="4449485"/>
          </a:xfrm>
        </p:spPr>
        <p:txBody>
          <a:bodyPr/>
          <a:lstStyle/>
          <a:p>
            <a:pPr>
              <a:lnSpc>
                <a:spcPct val="114999"/>
              </a:lnSpc>
              <a:buSzPct val="100000"/>
              <a:buFont typeface="Overpass ExtraLight" pitchFamily="2" charset="2"/>
              <a:buChar char="•"/>
            </a:pPr>
            <a:r>
              <a:rPr lang="en-GB" sz="2000" kern="100" dirty="0">
                <a:solidFill>
                  <a:schemeClr val="tx1"/>
                </a:solidFill>
                <a:latin typeface="Calibri Light"/>
                <a:ea typeface="Calibri Light"/>
                <a:cs typeface="Calibri Light"/>
              </a:rPr>
              <a:t>Support to </a:t>
            </a:r>
            <a:r>
              <a:rPr lang="en-GB" sz="2000" b="1" kern="100" dirty="0">
                <a:solidFill>
                  <a:srgbClr val="852D57"/>
                </a:solidFill>
                <a:latin typeface="Calibri"/>
                <a:ea typeface="Calibri Light"/>
                <a:cs typeface="Calibri Light"/>
              </a:rPr>
              <a:t>profiling and durable solutions analyses</a:t>
            </a:r>
            <a:r>
              <a:rPr lang="en-GB" sz="2000" b="1" kern="100" dirty="0">
                <a:solidFill>
                  <a:srgbClr val="852D57"/>
                </a:solidFill>
                <a:latin typeface="Calibri Light"/>
                <a:ea typeface="Calibri Light"/>
                <a:cs typeface="Calibri Light"/>
              </a:rPr>
              <a:t> </a:t>
            </a:r>
            <a:r>
              <a:rPr lang="en-GB" sz="2000" kern="100" dirty="0">
                <a:solidFill>
                  <a:schemeClr val="tx1"/>
                </a:solidFill>
                <a:latin typeface="Calibri Light"/>
                <a:ea typeface="Calibri Light"/>
                <a:cs typeface="Calibri Light"/>
              </a:rPr>
              <a:t>(including </a:t>
            </a:r>
            <a:r>
              <a:rPr lang="en-GB" sz="2000" b="1" kern="100" dirty="0">
                <a:solidFill>
                  <a:srgbClr val="852D57"/>
                </a:solidFill>
                <a:latin typeface="Calibri"/>
                <a:cs typeface="Calibri Light"/>
              </a:rPr>
              <a:t>urban profiling</a:t>
            </a:r>
            <a:r>
              <a:rPr lang="en-GB" sz="2000" kern="100" dirty="0">
                <a:solidFill>
                  <a:schemeClr val="tx1"/>
                </a:solidFill>
                <a:latin typeface="Calibri Light"/>
                <a:ea typeface="Calibri Light"/>
                <a:cs typeface="Calibri Light"/>
              </a:rPr>
              <a:t>)</a:t>
            </a:r>
            <a:endParaRPr lang="en-US" dirty="0">
              <a:solidFill>
                <a:schemeClr val="tx1"/>
              </a:solidFill>
            </a:endParaRPr>
          </a:p>
          <a:p>
            <a:pPr>
              <a:lnSpc>
                <a:spcPct val="114999"/>
              </a:lnSpc>
              <a:buSzPct val="100000"/>
              <a:buFont typeface="Overpass ExtraLight" pitchFamily="2" charset="2"/>
              <a:buChar char="•"/>
            </a:pPr>
            <a:r>
              <a:rPr lang="en-GB" sz="2000" kern="100" dirty="0">
                <a:solidFill>
                  <a:schemeClr val="tx1"/>
                </a:solidFill>
                <a:latin typeface="Calibri Light"/>
                <a:ea typeface="Calibri Light"/>
                <a:cs typeface="Calibri Light"/>
              </a:rPr>
              <a:t>Support to </a:t>
            </a:r>
            <a:r>
              <a:rPr lang="en-GB" sz="2000" kern="100" dirty="0">
                <a:solidFill>
                  <a:schemeClr val="tx1"/>
                </a:solidFill>
                <a:latin typeface="Calibri Light"/>
                <a:cs typeface="Calibri Light"/>
              </a:rPr>
              <a:t>include</a:t>
            </a:r>
            <a:r>
              <a:rPr lang="en-GB" sz="2000" kern="100" dirty="0">
                <a:solidFill>
                  <a:schemeClr val="tx1"/>
                </a:solidFill>
                <a:latin typeface="Calibri Light"/>
                <a:ea typeface="Calibri Light"/>
                <a:cs typeface="Calibri Light"/>
              </a:rPr>
              <a:t> IDPs in national statistical systems</a:t>
            </a:r>
          </a:p>
          <a:p>
            <a:pPr>
              <a:lnSpc>
                <a:spcPct val="114999"/>
              </a:lnSpc>
              <a:buSzPct val="100000"/>
              <a:buFont typeface="Overpass ExtraLight" pitchFamily="2" charset="2"/>
              <a:buChar char="•"/>
            </a:pPr>
            <a:r>
              <a:rPr lang="en-GB" sz="2000" kern="100" dirty="0">
                <a:solidFill>
                  <a:schemeClr val="tx1"/>
                </a:solidFill>
                <a:latin typeface="Calibri Light"/>
                <a:ea typeface="Calibri Light"/>
                <a:cs typeface="Calibri Light"/>
              </a:rPr>
              <a:t>Support to align definitions and methodologies for more </a:t>
            </a:r>
            <a:r>
              <a:rPr lang="en-GB" sz="2000" kern="100" dirty="0">
                <a:solidFill>
                  <a:schemeClr val="tx1"/>
                </a:solidFill>
                <a:latin typeface="Calibri Light"/>
                <a:cs typeface="Calibri Light"/>
              </a:rPr>
              <a:t>harmonised</a:t>
            </a:r>
            <a:r>
              <a:rPr lang="en-GB" sz="2000" b="1" kern="100" dirty="0">
                <a:solidFill>
                  <a:srgbClr val="852D57"/>
                </a:solidFill>
                <a:latin typeface="Calibri Light"/>
                <a:ea typeface="Calibri Light"/>
                <a:cs typeface="Calibri Light"/>
              </a:rPr>
              <a:t> </a:t>
            </a:r>
            <a:r>
              <a:rPr lang="en-GB" sz="2000" kern="100" dirty="0">
                <a:solidFill>
                  <a:schemeClr val="tx1"/>
                </a:solidFill>
                <a:latin typeface="Calibri Light"/>
                <a:ea typeface="Calibri Light"/>
                <a:cs typeface="Calibri Light"/>
              </a:rPr>
              <a:t>national data systems on displacement</a:t>
            </a:r>
          </a:p>
          <a:p>
            <a:pPr>
              <a:lnSpc>
                <a:spcPct val="114999"/>
              </a:lnSpc>
              <a:buSzPct val="100000"/>
            </a:pPr>
            <a:r>
              <a:rPr lang="en-GB" sz="2000" b="1" kern="100" dirty="0">
                <a:solidFill>
                  <a:srgbClr val="852D57"/>
                </a:solidFill>
                <a:latin typeface="Calibri"/>
                <a:ea typeface="Calibri Light"/>
                <a:cs typeface="Calibri Light"/>
              </a:rPr>
              <a:t>Capacity development</a:t>
            </a:r>
            <a:r>
              <a:rPr lang="en-GB" sz="2000" b="1" kern="100" dirty="0">
                <a:solidFill>
                  <a:srgbClr val="852D57"/>
                </a:solidFill>
                <a:latin typeface="Calibri Light"/>
                <a:ea typeface="Calibri Light"/>
                <a:cs typeface="Calibri Light"/>
              </a:rPr>
              <a:t> </a:t>
            </a:r>
            <a:r>
              <a:rPr lang="en-GB" sz="2000" kern="100" dirty="0">
                <a:solidFill>
                  <a:schemeClr val="tx1"/>
                </a:solidFill>
                <a:latin typeface="Calibri Light"/>
                <a:ea typeface="Calibri Light"/>
                <a:cs typeface="Calibri Light"/>
              </a:rPr>
              <a:t>events</a:t>
            </a:r>
          </a:p>
          <a:p>
            <a:pPr>
              <a:lnSpc>
                <a:spcPct val="114999"/>
              </a:lnSpc>
              <a:buClr>
                <a:srgbClr val="000000"/>
              </a:buClr>
              <a:buSzPct val="100000"/>
              <a:buFont typeface="Overpass ExtraLight" pitchFamily="2" charset="2"/>
              <a:buChar char="•"/>
            </a:pPr>
            <a:r>
              <a:rPr lang="en-GB" sz="2000" b="1" kern="100" dirty="0">
                <a:solidFill>
                  <a:srgbClr val="852D57"/>
                </a:solidFill>
                <a:latin typeface="Calibri"/>
                <a:ea typeface="Calibri Light"/>
                <a:cs typeface="Calibri Light"/>
              </a:rPr>
              <a:t>Knowledge sharing and advocacy</a:t>
            </a:r>
            <a:r>
              <a:rPr lang="en-GB" sz="2000" b="1" kern="100" dirty="0">
                <a:solidFill>
                  <a:srgbClr val="852D57"/>
                </a:solidFill>
                <a:latin typeface="Calibri Light"/>
                <a:ea typeface="Calibri Light"/>
                <a:cs typeface="Calibri Light"/>
              </a:rPr>
              <a:t> </a:t>
            </a:r>
            <a:r>
              <a:rPr lang="en-GB" sz="2000" kern="100" dirty="0">
                <a:solidFill>
                  <a:schemeClr val="tx1"/>
                </a:solidFill>
                <a:latin typeface="Calibri Light"/>
                <a:ea typeface="Calibri Light"/>
                <a:cs typeface="Calibri Light"/>
              </a:rPr>
              <a:t>to promote country-level best practices and learning on displacement data and solutions analysis, to inform global standards/frameworks</a:t>
            </a:r>
            <a:endParaRPr lang="en-GB" sz="2000" b="1" kern="100" dirty="0">
              <a:solidFill>
                <a:schemeClr val="tx1"/>
              </a:solidFill>
              <a:effectLst/>
              <a:ea typeface="Calibri Light"/>
              <a:cs typeface="Calibri Light"/>
            </a:endParaRPr>
          </a:p>
        </p:txBody>
      </p:sp>
      <p:sp>
        <p:nvSpPr>
          <p:cNvPr id="2" name="Right Brace 1">
            <a:extLst>
              <a:ext uri="{FF2B5EF4-FFF2-40B4-BE49-F238E27FC236}">
                <a16:creationId xmlns:a16="http://schemas.microsoft.com/office/drawing/2014/main" id="{30104F5E-D391-9B43-B1FF-3BC3B48446EB}"/>
              </a:ext>
            </a:extLst>
          </p:cNvPr>
          <p:cNvSpPr/>
          <p:nvPr/>
        </p:nvSpPr>
        <p:spPr>
          <a:xfrm>
            <a:off x="8072277" y="1609855"/>
            <a:ext cx="209319" cy="4126131"/>
          </a:xfrm>
          <a:prstGeom prst="rightBrace">
            <a:avLst>
              <a:gd name="adj1" fmla="val 152777"/>
              <a:gd name="adj2" fmla="val 50268"/>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 name="TextBox 6">
            <a:extLst>
              <a:ext uri="{FF2B5EF4-FFF2-40B4-BE49-F238E27FC236}">
                <a16:creationId xmlns:a16="http://schemas.microsoft.com/office/drawing/2014/main" id="{AD538B41-52ED-2537-BA3D-89B858B90AA9}"/>
              </a:ext>
            </a:extLst>
          </p:cNvPr>
          <p:cNvSpPr txBox="1"/>
          <p:nvPr/>
        </p:nvSpPr>
        <p:spPr>
          <a:xfrm>
            <a:off x="8665108" y="2687747"/>
            <a:ext cx="1664792" cy="1970346"/>
          </a:xfrm>
          <a:prstGeom prst="rect">
            <a:avLst/>
          </a:prstGeom>
          <a:noFill/>
        </p:spPr>
        <p:txBody>
          <a:bodyPr wrap="square" lIns="90000">
            <a:noAutofit/>
          </a:bodyPr>
          <a:lstStyle/>
          <a:p>
            <a:r>
              <a:rPr lang="en-GB" sz="1800">
                <a:solidFill>
                  <a:srgbClr val="505BA1"/>
                </a:solidFill>
                <a:latin typeface="Calibri Light"/>
                <a:cs typeface="Arial"/>
              </a:rPr>
              <a:t>Building on relevant global standards and best practices</a:t>
            </a:r>
          </a:p>
          <a:p>
            <a:endParaRPr lang="en-GB" sz="1200">
              <a:solidFill>
                <a:srgbClr val="505BA1"/>
              </a:solidFill>
              <a:latin typeface="Calibri Light"/>
            </a:endParaRPr>
          </a:p>
          <a:p>
            <a:r>
              <a:rPr lang="en-GB" sz="1200">
                <a:solidFill>
                  <a:srgbClr val="505BA1"/>
                </a:solidFill>
                <a:latin typeface="Calibri Light"/>
              </a:rPr>
              <a:t>(incl. SDGs, IRIS, IASC framework on durable solutions for IDPs)</a:t>
            </a:r>
            <a:endParaRPr lang="en-GB" sz="1800">
              <a:solidFill>
                <a:srgbClr val="505BA1"/>
              </a:solidFill>
              <a:latin typeface="Calibri Light"/>
              <a:cs typeface="Calibri Light"/>
            </a:endParaRPr>
          </a:p>
        </p:txBody>
      </p:sp>
    </p:spTree>
    <p:extLst>
      <p:ext uri="{BB962C8B-B14F-4D97-AF65-F5344CB8AC3E}">
        <p14:creationId xmlns:p14="http://schemas.microsoft.com/office/powerpoint/2010/main" val="30450932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36728FE3-FD62-8D08-3031-2B90B6B3E127}"/>
              </a:ext>
            </a:extLst>
          </p:cNvPr>
          <p:cNvSpPr/>
          <p:nvPr/>
        </p:nvSpPr>
        <p:spPr>
          <a:xfrm>
            <a:off x="6957461" y="2685334"/>
            <a:ext cx="103239" cy="103239"/>
          </a:xfrm>
          <a:prstGeom prst="ellipse">
            <a:avLst/>
          </a:prstGeom>
          <a:solidFill>
            <a:srgbClr val="505BA1"/>
          </a:solidFill>
          <a:ln>
            <a:solidFill>
              <a:srgbClr val="505B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7" name="Oval 6">
            <a:extLst>
              <a:ext uri="{FF2B5EF4-FFF2-40B4-BE49-F238E27FC236}">
                <a16:creationId xmlns:a16="http://schemas.microsoft.com/office/drawing/2014/main" id="{819C19EC-7CF8-137D-A780-60980CC9CE2C}"/>
              </a:ext>
            </a:extLst>
          </p:cNvPr>
          <p:cNvSpPr/>
          <p:nvPr/>
        </p:nvSpPr>
        <p:spPr>
          <a:xfrm>
            <a:off x="6770217" y="4937934"/>
            <a:ext cx="103239" cy="103239"/>
          </a:xfrm>
          <a:prstGeom prst="ellipse">
            <a:avLst/>
          </a:prstGeom>
          <a:solidFill>
            <a:srgbClr val="505BA1"/>
          </a:solidFill>
          <a:ln>
            <a:solidFill>
              <a:srgbClr val="505B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8" name="Oval 7">
            <a:extLst>
              <a:ext uri="{FF2B5EF4-FFF2-40B4-BE49-F238E27FC236}">
                <a16:creationId xmlns:a16="http://schemas.microsoft.com/office/drawing/2014/main" id="{051B1D2F-1DE3-CB47-4FCC-343BB49E9278}"/>
              </a:ext>
            </a:extLst>
          </p:cNvPr>
          <p:cNvSpPr/>
          <p:nvPr/>
        </p:nvSpPr>
        <p:spPr>
          <a:xfrm>
            <a:off x="5904989" y="4032003"/>
            <a:ext cx="103239" cy="103239"/>
          </a:xfrm>
          <a:prstGeom prst="ellipse">
            <a:avLst/>
          </a:prstGeom>
          <a:solidFill>
            <a:srgbClr val="505BA1"/>
          </a:solidFill>
          <a:ln>
            <a:solidFill>
              <a:srgbClr val="505B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9" name="Oval 8">
            <a:extLst>
              <a:ext uri="{FF2B5EF4-FFF2-40B4-BE49-F238E27FC236}">
                <a16:creationId xmlns:a16="http://schemas.microsoft.com/office/drawing/2014/main" id="{D55CE697-850B-A426-FA58-D9DCB48FACE0}"/>
              </a:ext>
            </a:extLst>
          </p:cNvPr>
          <p:cNvSpPr/>
          <p:nvPr/>
        </p:nvSpPr>
        <p:spPr>
          <a:xfrm>
            <a:off x="6957461" y="4242497"/>
            <a:ext cx="103239" cy="103239"/>
          </a:xfrm>
          <a:prstGeom prst="ellipse">
            <a:avLst/>
          </a:prstGeom>
          <a:solidFill>
            <a:srgbClr val="505BA1"/>
          </a:solidFill>
          <a:ln>
            <a:solidFill>
              <a:srgbClr val="505B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10" name="Oval 9">
            <a:extLst>
              <a:ext uri="{FF2B5EF4-FFF2-40B4-BE49-F238E27FC236}">
                <a16:creationId xmlns:a16="http://schemas.microsoft.com/office/drawing/2014/main" id="{137A491B-FC48-9818-368D-80C408B93DE7}"/>
              </a:ext>
            </a:extLst>
          </p:cNvPr>
          <p:cNvSpPr/>
          <p:nvPr/>
        </p:nvSpPr>
        <p:spPr>
          <a:xfrm>
            <a:off x="3205316" y="4026310"/>
            <a:ext cx="103239" cy="103239"/>
          </a:xfrm>
          <a:prstGeom prst="ellipse">
            <a:avLst/>
          </a:prstGeom>
          <a:solidFill>
            <a:srgbClr val="505BA1"/>
          </a:solidFill>
          <a:ln>
            <a:solidFill>
              <a:srgbClr val="505B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22" name="Oval 21">
            <a:extLst>
              <a:ext uri="{FF2B5EF4-FFF2-40B4-BE49-F238E27FC236}">
                <a16:creationId xmlns:a16="http://schemas.microsoft.com/office/drawing/2014/main" id="{B647B700-964D-B144-388C-540CB82D1546}"/>
              </a:ext>
            </a:extLst>
          </p:cNvPr>
          <p:cNvSpPr/>
          <p:nvPr/>
        </p:nvSpPr>
        <p:spPr>
          <a:xfrm>
            <a:off x="3396904" y="5498058"/>
            <a:ext cx="103239" cy="103239"/>
          </a:xfrm>
          <a:prstGeom prst="ellipse">
            <a:avLst/>
          </a:prstGeom>
          <a:solidFill>
            <a:srgbClr val="505BA1"/>
          </a:solidFill>
          <a:ln>
            <a:solidFill>
              <a:srgbClr val="505B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2" name="TextBox 1">
            <a:extLst>
              <a:ext uri="{FF2B5EF4-FFF2-40B4-BE49-F238E27FC236}">
                <a16:creationId xmlns:a16="http://schemas.microsoft.com/office/drawing/2014/main" id="{5ED21991-0B0E-3E56-2972-6CCEE0D98EAF}"/>
              </a:ext>
            </a:extLst>
          </p:cNvPr>
          <p:cNvSpPr txBox="1"/>
          <p:nvPr/>
        </p:nvSpPr>
        <p:spPr>
          <a:xfrm>
            <a:off x="9438545" y="2075723"/>
            <a:ext cx="2274689" cy="8617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b="1">
                <a:solidFill>
                  <a:srgbClr val="505BA1"/>
                </a:solidFill>
                <a:latin typeface="Calibri Light"/>
                <a:cs typeface="Calibri Light"/>
              </a:rPr>
              <a:t>AZERBAIJAN</a:t>
            </a:r>
          </a:p>
          <a:p>
            <a:r>
              <a:rPr lang="en-GB" sz="1200">
                <a:solidFill>
                  <a:schemeClr val="tx1"/>
                </a:solidFill>
                <a:latin typeface="Calibri Light"/>
                <a:cs typeface="Calibri Light"/>
              </a:rPr>
              <a:t>Strengthening statistical and analytical capacities of the State IDP Committee of Azerbaijan</a:t>
            </a:r>
          </a:p>
        </p:txBody>
      </p:sp>
      <p:sp>
        <p:nvSpPr>
          <p:cNvPr id="3" name="TextBox 2">
            <a:extLst>
              <a:ext uri="{FF2B5EF4-FFF2-40B4-BE49-F238E27FC236}">
                <a16:creationId xmlns:a16="http://schemas.microsoft.com/office/drawing/2014/main" id="{72575726-A868-A227-6A71-8B2D3415CE39}"/>
              </a:ext>
            </a:extLst>
          </p:cNvPr>
          <p:cNvSpPr txBox="1"/>
          <p:nvPr/>
        </p:nvSpPr>
        <p:spPr>
          <a:xfrm>
            <a:off x="9437611" y="3031163"/>
            <a:ext cx="2139351"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b="1">
                <a:solidFill>
                  <a:srgbClr val="505BA1"/>
                </a:solidFill>
                <a:latin typeface="Calibri Light"/>
                <a:cs typeface="Calibri Light"/>
              </a:rPr>
              <a:t>SOMALIA</a:t>
            </a:r>
          </a:p>
          <a:p>
            <a:r>
              <a:rPr lang="en-GB" sz="1200">
                <a:latin typeface="Calibri Light"/>
                <a:cs typeface="Calibri Light"/>
              </a:rPr>
              <a:t>Improved data, tools and normative frameworks to inform integrated and inclusive solutions pathways for IDPs</a:t>
            </a:r>
            <a:endParaRPr lang="en-GB">
              <a:latin typeface="Calibri Light"/>
              <a:cs typeface="Calibri Light"/>
            </a:endParaRPr>
          </a:p>
        </p:txBody>
      </p:sp>
      <p:sp>
        <p:nvSpPr>
          <p:cNvPr id="19" name="TextBox 18">
            <a:extLst>
              <a:ext uri="{FF2B5EF4-FFF2-40B4-BE49-F238E27FC236}">
                <a16:creationId xmlns:a16="http://schemas.microsoft.com/office/drawing/2014/main" id="{CB97630F-A545-80E4-2B47-7469A8BC9E93}"/>
              </a:ext>
            </a:extLst>
          </p:cNvPr>
          <p:cNvSpPr txBox="1"/>
          <p:nvPr/>
        </p:nvSpPr>
        <p:spPr>
          <a:xfrm>
            <a:off x="9437144" y="4169231"/>
            <a:ext cx="2139350"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a:solidFill>
                  <a:srgbClr val="852D57"/>
                </a:solidFill>
                <a:latin typeface="Calibri Light"/>
                <a:cs typeface="Calibri Light"/>
              </a:rPr>
              <a:t>MOZAMBIQUE</a:t>
            </a:r>
            <a:endParaRPr lang="en-US">
              <a:solidFill>
                <a:srgbClr val="852D57"/>
              </a:solidFill>
              <a:latin typeface="Calibri Light"/>
              <a:cs typeface="Calibri Light"/>
            </a:endParaRPr>
          </a:p>
          <a:p>
            <a:r>
              <a:rPr lang="en-GB" sz="1200">
                <a:latin typeface="Calibri Light"/>
                <a:cs typeface="Calibri Light"/>
              </a:rPr>
              <a:t>Urban durable solutions profiling in Pemba metropolitan area – pilot </a:t>
            </a:r>
            <a:endParaRPr lang="en-GB">
              <a:latin typeface="Calibri Light"/>
              <a:cs typeface="Calibri Light"/>
            </a:endParaRPr>
          </a:p>
        </p:txBody>
      </p:sp>
      <p:sp>
        <p:nvSpPr>
          <p:cNvPr id="25" name="TextBox 24">
            <a:extLst>
              <a:ext uri="{FF2B5EF4-FFF2-40B4-BE49-F238E27FC236}">
                <a16:creationId xmlns:a16="http://schemas.microsoft.com/office/drawing/2014/main" id="{0179C77F-314A-E107-DAF2-FC3B90A7D53B}"/>
              </a:ext>
            </a:extLst>
          </p:cNvPr>
          <p:cNvSpPr txBox="1"/>
          <p:nvPr/>
        </p:nvSpPr>
        <p:spPr>
          <a:xfrm>
            <a:off x="9437611" y="5112711"/>
            <a:ext cx="2139351" cy="11079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b="1">
                <a:solidFill>
                  <a:srgbClr val="852D57"/>
                </a:solidFill>
                <a:latin typeface="Calibri Light"/>
                <a:cs typeface="Calibri Light"/>
              </a:rPr>
              <a:t>CAMEROON</a:t>
            </a:r>
          </a:p>
          <a:p>
            <a:r>
              <a:rPr lang="en-GB" sz="1200">
                <a:latin typeface="Calibri Light"/>
                <a:cs typeface="Calibri Light"/>
              </a:rPr>
              <a:t>Promoting economic and social participation of IDPs and host communities (PESOP), </a:t>
            </a:r>
            <a:endParaRPr lang="en-GB">
              <a:latin typeface="Calibri Light"/>
              <a:cs typeface="Calibri Light"/>
            </a:endParaRPr>
          </a:p>
          <a:p>
            <a:r>
              <a:rPr lang="en-GB" sz="1200">
                <a:latin typeface="Calibri Light"/>
                <a:cs typeface="Calibri Light"/>
              </a:rPr>
              <a:t>Western Region</a:t>
            </a:r>
            <a:endParaRPr lang="en-GB">
              <a:latin typeface="Calibri Light"/>
              <a:cs typeface="Calibri Light"/>
            </a:endParaRPr>
          </a:p>
        </p:txBody>
      </p:sp>
      <p:sp>
        <p:nvSpPr>
          <p:cNvPr id="28" name="TextBox 27">
            <a:extLst>
              <a:ext uri="{FF2B5EF4-FFF2-40B4-BE49-F238E27FC236}">
                <a16:creationId xmlns:a16="http://schemas.microsoft.com/office/drawing/2014/main" id="{DC87CC3F-128F-919D-D425-67C32F3175DA}"/>
              </a:ext>
            </a:extLst>
          </p:cNvPr>
          <p:cNvSpPr txBox="1"/>
          <p:nvPr/>
        </p:nvSpPr>
        <p:spPr>
          <a:xfrm>
            <a:off x="476585" y="3031163"/>
            <a:ext cx="2139351" cy="10464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b="1">
                <a:solidFill>
                  <a:srgbClr val="505BA1"/>
                </a:solidFill>
                <a:latin typeface="Calibri Light"/>
                <a:cs typeface="Calibri Light"/>
              </a:rPr>
              <a:t>CEPAL</a:t>
            </a:r>
          </a:p>
          <a:p>
            <a:r>
              <a:rPr lang="en-GB" sz="1200">
                <a:solidFill>
                  <a:schemeClr val="tx1"/>
                </a:solidFill>
                <a:latin typeface="Calibri Light"/>
                <a:cs typeface="Calibri Light"/>
              </a:rPr>
              <a:t>Practical guide for the production of harmonized statistics on forced displacement and migration</a:t>
            </a:r>
            <a:endParaRPr lang="en-GB">
              <a:solidFill>
                <a:schemeClr val="tx1"/>
              </a:solidFill>
              <a:latin typeface="Calibri Light"/>
              <a:cs typeface="Calibri Light"/>
            </a:endParaRPr>
          </a:p>
        </p:txBody>
      </p:sp>
      <p:sp>
        <p:nvSpPr>
          <p:cNvPr id="29" name="TextBox 28">
            <a:extLst>
              <a:ext uri="{FF2B5EF4-FFF2-40B4-BE49-F238E27FC236}">
                <a16:creationId xmlns:a16="http://schemas.microsoft.com/office/drawing/2014/main" id="{06AA2EAC-974A-1EF7-FB24-CE97CAB38060}"/>
              </a:ext>
            </a:extLst>
          </p:cNvPr>
          <p:cNvSpPr txBox="1"/>
          <p:nvPr/>
        </p:nvSpPr>
        <p:spPr>
          <a:xfrm>
            <a:off x="478765" y="2075723"/>
            <a:ext cx="1985465" cy="8617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b="1">
                <a:solidFill>
                  <a:srgbClr val="505BA1"/>
                </a:solidFill>
                <a:latin typeface="Calibri Light"/>
                <a:cs typeface="Calibri Light"/>
              </a:rPr>
              <a:t>COLOMBIA</a:t>
            </a:r>
          </a:p>
          <a:p>
            <a:r>
              <a:rPr lang="en-GB" sz="1200">
                <a:solidFill>
                  <a:schemeClr val="tx1"/>
                </a:solidFill>
                <a:latin typeface="Calibri Light"/>
                <a:cs typeface="Calibri Light"/>
              </a:rPr>
              <a:t>Enhance data processing </a:t>
            </a:r>
            <a:br>
              <a:rPr lang="en-GB" sz="1200">
                <a:solidFill>
                  <a:schemeClr val="tx1"/>
                </a:solidFill>
                <a:latin typeface="Calibri Light"/>
                <a:cs typeface="Calibri Light"/>
              </a:rPr>
            </a:br>
            <a:r>
              <a:rPr lang="en-GB" sz="1200">
                <a:solidFill>
                  <a:schemeClr val="tx1"/>
                </a:solidFill>
                <a:latin typeface="Calibri Light"/>
                <a:cs typeface="Calibri Light"/>
              </a:rPr>
              <a:t>and management for the </a:t>
            </a:r>
            <a:endParaRPr lang="en-GB">
              <a:solidFill>
                <a:schemeClr val="tx1"/>
              </a:solidFill>
              <a:latin typeface="Calibri Light"/>
              <a:cs typeface="Calibri Light"/>
            </a:endParaRPr>
          </a:p>
          <a:p>
            <a:r>
              <a:rPr lang="en-GB" sz="1200">
                <a:solidFill>
                  <a:schemeClr val="tx1"/>
                </a:solidFill>
                <a:latin typeface="Calibri Light"/>
                <a:cs typeface="Calibri Light"/>
              </a:rPr>
              <a:t>solutions strategy framework</a:t>
            </a:r>
            <a:endParaRPr lang="en-GB">
              <a:solidFill>
                <a:schemeClr val="tx1"/>
              </a:solidFill>
              <a:latin typeface="Calibri Light"/>
              <a:cs typeface="Calibri Light"/>
            </a:endParaRPr>
          </a:p>
        </p:txBody>
      </p:sp>
      <p:cxnSp>
        <p:nvCxnSpPr>
          <p:cNvPr id="33" name="Connector: Elbow 32">
            <a:extLst>
              <a:ext uri="{FF2B5EF4-FFF2-40B4-BE49-F238E27FC236}">
                <a16:creationId xmlns:a16="http://schemas.microsoft.com/office/drawing/2014/main" id="{85431D21-9DF4-3A66-83BC-4E451D0F23C0}"/>
              </a:ext>
            </a:extLst>
          </p:cNvPr>
          <p:cNvCxnSpPr>
            <a:cxnSpLocks/>
          </p:cNvCxnSpPr>
          <p:nvPr/>
        </p:nvCxnSpPr>
        <p:spPr>
          <a:xfrm flipV="1">
            <a:off x="7060700" y="3209260"/>
            <a:ext cx="2376911" cy="1048478"/>
          </a:xfrm>
          <a:prstGeom prst="bentConnector3">
            <a:avLst>
              <a:gd name="adj1" fmla="val 50000"/>
            </a:avLst>
          </a:prstGeom>
          <a:ln>
            <a:solidFill>
              <a:srgbClr val="505BA1"/>
            </a:solidFill>
          </a:ln>
        </p:spPr>
        <p:style>
          <a:lnRef idx="1">
            <a:schemeClr val="accent1"/>
          </a:lnRef>
          <a:fillRef idx="0">
            <a:schemeClr val="accent1"/>
          </a:fillRef>
          <a:effectRef idx="0">
            <a:schemeClr val="accent1"/>
          </a:effectRef>
          <a:fontRef idx="minor">
            <a:schemeClr val="tx1"/>
          </a:fontRef>
        </p:style>
      </p:cxnSp>
      <p:cxnSp>
        <p:nvCxnSpPr>
          <p:cNvPr id="34" name="Connector: Elbow 33">
            <a:extLst>
              <a:ext uri="{FF2B5EF4-FFF2-40B4-BE49-F238E27FC236}">
                <a16:creationId xmlns:a16="http://schemas.microsoft.com/office/drawing/2014/main" id="{14AB11D8-EC44-90F2-7EB7-6DBBAC4460CA}"/>
              </a:ext>
            </a:extLst>
          </p:cNvPr>
          <p:cNvCxnSpPr>
            <a:cxnSpLocks/>
          </p:cNvCxnSpPr>
          <p:nvPr/>
        </p:nvCxnSpPr>
        <p:spPr>
          <a:xfrm flipV="1">
            <a:off x="7061259" y="2227265"/>
            <a:ext cx="2375885" cy="513599"/>
          </a:xfrm>
          <a:prstGeom prst="bentConnector3">
            <a:avLst/>
          </a:prstGeom>
          <a:ln>
            <a:solidFill>
              <a:srgbClr val="505BA1"/>
            </a:solidFill>
          </a:ln>
        </p:spPr>
        <p:style>
          <a:lnRef idx="1">
            <a:schemeClr val="accent4"/>
          </a:lnRef>
          <a:fillRef idx="0">
            <a:schemeClr val="accent4"/>
          </a:fillRef>
          <a:effectRef idx="0">
            <a:schemeClr val="accent4"/>
          </a:effectRef>
          <a:fontRef idx="minor">
            <a:schemeClr val="tx1"/>
          </a:fontRef>
        </p:style>
      </p:cxnSp>
      <p:cxnSp>
        <p:nvCxnSpPr>
          <p:cNvPr id="35" name="Connector: Elbow 34">
            <a:extLst>
              <a:ext uri="{FF2B5EF4-FFF2-40B4-BE49-F238E27FC236}">
                <a16:creationId xmlns:a16="http://schemas.microsoft.com/office/drawing/2014/main" id="{81D98DC7-4F52-BBBE-5BED-0AF10060B8B4}"/>
              </a:ext>
            </a:extLst>
          </p:cNvPr>
          <p:cNvCxnSpPr>
            <a:cxnSpLocks/>
            <a:stCxn id="7" idx="6"/>
          </p:cNvCxnSpPr>
          <p:nvPr/>
        </p:nvCxnSpPr>
        <p:spPr>
          <a:xfrm flipV="1">
            <a:off x="6873456" y="4349366"/>
            <a:ext cx="2568184" cy="640188"/>
          </a:xfrm>
          <a:prstGeom prst="bentConnector3">
            <a:avLst>
              <a:gd name="adj1" fmla="val 54016"/>
            </a:avLst>
          </a:prstGeom>
          <a:ln>
            <a:solidFill>
              <a:srgbClr val="505BA1"/>
            </a:solidFill>
          </a:ln>
        </p:spPr>
        <p:style>
          <a:lnRef idx="1">
            <a:schemeClr val="accent4"/>
          </a:lnRef>
          <a:fillRef idx="0">
            <a:schemeClr val="accent4"/>
          </a:fillRef>
          <a:effectRef idx="0">
            <a:schemeClr val="accent4"/>
          </a:effectRef>
          <a:fontRef idx="minor">
            <a:schemeClr val="tx1"/>
          </a:fontRef>
        </p:style>
      </p:cxnSp>
      <p:cxnSp>
        <p:nvCxnSpPr>
          <p:cNvPr id="36" name="Connector: Elbow 35">
            <a:extLst>
              <a:ext uri="{FF2B5EF4-FFF2-40B4-BE49-F238E27FC236}">
                <a16:creationId xmlns:a16="http://schemas.microsoft.com/office/drawing/2014/main" id="{6AEEBEBF-225B-7707-6162-E06C25FC88D5}"/>
              </a:ext>
            </a:extLst>
          </p:cNvPr>
          <p:cNvCxnSpPr>
            <a:cxnSpLocks/>
          </p:cNvCxnSpPr>
          <p:nvPr/>
        </p:nvCxnSpPr>
        <p:spPr>
          <a:xfrm rot="10800000">
            <a:off x="6004165" y="4077603"/>
            <a:ext cx="3433446" cy="1211223"/>
          </a:xfrm>
          <a:prstGeom prst="bentConnector3">
            <a:avLst>
              <a:gd name="adj1" fmla="val 83854"/>
            </a:avLst>
          </a:prstGeom>
          <a:ln>
            <a:solidFill>
              <a:srgbClr val="505BA1"/>
            </a:solidFill>
          </a:ln>
        </p:spPr>
        <p:style>
          <a:lnRef idx="1">
            <a:schemeClr val="accent4"/>
          </a:lnRef>
          <a:fillRef idx="0">
            <a:schemeClr val="accent4"/>
          </a:fillRef>
          <a:effectRef idx="0">
            <a:schemeClr val="accent4"/>
          </a:effectRef>
          <a:fontRef idx="minor">
            <a:schemeClr val="tx1"/>
          </a:fontRef>
        </p:style>
      </p:cxnSp>
      <p:cxnSp>
        <p:nvCxnSpPr>
          <p:cNvPr id="37" name="Connector: Elbow 36">
            <a:extLst>
              <a:ext uri="{FF2B5EF4-FFF2-40B4-BE49-F238E27FC236}">
                <a16:creationId xmlns:a16="http://schemas.microsoft.com/office/drawing/2014/main" id="{49BAF727-5961-E142-679A-6C3A65F176E8}"/>
              </a:ext>
            </a:extLst>
          </p:cNvPr>
          <p:cNvCxnSpPr>
            <a:cxnSpLocks/>
          </p:cNvCxnSpPr>
          <p:nvPr/>
        </p:nvCxnSpPr>
        <p:spPr>
          <a:xfrm>
            <a:off x="1205357" y="3214483"/>
            <a:ext cx="2195609" cy="2335895"/>
          </a:xfrm>
          <a:prstGeom prst="bentConnector3">
            <a:avLst>
              <a:gd name="adj1" fmla="val 78690"/>
            </a:avLst>
          </a:prstGeom>
          <a:ln>
            <a:solidFill>
              <a:srgbClr val="505BA1"/>
            </a:solidFill>
          </a:ln>
        </p:spPr>
        <p:style>
          <a:lnRef idx="1">
            <a:schemeClr val="accent4"/>
          </a:lnRef>
          <a:fillRef idx="0">
            <a:schemeClr val="accent4"/>
          </a:fillRef>
          <a:effectRef idx="0">
            <a:schemeClr val="accent4"/>
          </a:effectRef>
          <a:fontRef idx="minor">
            <a:schemeClr val="tx1"/>
          </a:fontRef>
        </p:style>
      </p:cxnSp>
      <p:sp>
        <p:nvSpPr>
          <p:cNvPr id="43" name="Title 2">
            <a:extLst>
              <a:ext uri="{FF2B5EF4-FFF2-40B4-BE49-F238E27FC236}">
                <a16:creationId xmlns:a16="http://schemas.microsoft.com/office/drawing/2014/main" id="{E51C055B-9472-4500-351D-EE8BC1AE6F94}"/>
              </a:ext>
            </a:extLst>
          </p:cNvPr>
          <p:cNvSpPr txBox="1">
            <a:spLocks/>
          </p:cNvSpPr>
          <p:nvPr/>
        </p:nvSpPr>
        <p:spPr>
          <a:xfrm>
            <a:off x="478766" y="559611"/>
            <a:ext cx="10515600" cy="640950"/>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rgbClr val="505BA1"/>
                </a:solidFill>
                <a:latin typeface="Calibri Light" panose="020F0302020204030204" pitchFamily="34" charset="0"/>
                <a:ea typeface="Overpass ExtraLight"/>
                <a:cs typeface="Calibri Light" panose="020F0302020204030204" pitchFamily="34" charset="0"/>
                <a:sym typeface="Overpass ExtraLight"/>
              </a:defRPr>
            </a:lvl1pPr>
            <a:lvl2pPr marR="0" lvl="1" algn="l" rtl="0">
              <a:lnSpc>
                <a:spcPct val="100000"/>
              </a:lnSpc>
              <a:spcBef>
                <a:spcPts val="0"/>
              </a:spcBef>
              <a:spcAft>
                <a:spcPts val="0"/>
              </a:spcAft>
              <a:buClr>
                <a:srgbClr val="000000"/>
              </a:buClr>
              <a:buSzPts val="1400"/>
              <a:buFont typeface="Overpass ExtraLight"/>
              <a:buNone/>
              <a:defRPr sz="1800" b="0" i="0" u="none" strike="noStrike" cap="none">
                <a:solidFill>
                  <a:srgbClr val="000000"/>
                </a:solidFill>
                <a:latin typeface="Overpass ExtraLight"/>
                <a:ea typeface="Overpass ExtraLight"/>
                <a:cs typeface="Overpass ExtraLight"/>
                <a:sym typeface="Overpass ExtraLight"/>
              </a:defRPr>
            </a:lvl2pPr>
            <a:lvl3pPr marR="0" lvl="2" algn="l" rtl="0">
              <a:lnSpc>
                <a:spcPct val="100000"/>
              </a:lnSpc>
              <a:spcBef>
                <a:spcPts val="0"/>
              </a:spcBef>
              <a:spcAft>
                <a:spcPts val="0"/>
              </a:spcAft>
              <a:buClr>
                <a:srgbClr val="000000"/>
              </a:buClr>
              <a:buSzPts val="1400"/>
              <a:buFont typeface="Overpass ExtraLight"/>
              <a:buNone/>
              <a:defRPr sz="1800" b="0" i="0" u="none" strike="noStrike" cap="none">
                <a:solidFill>
                  <a:srgbClr val="000000"/>
                </a:solidFill>
                <a:latin typeface="Overpass ExtraLight"/>
                <a:ea typeface="Overpass ExtraLight"/>
                <a:cs typeface="Overpass ExtraLight"/>
                <a:sym typeface="Overpass ExtraLight"/>
              </a:defRPr>
            </a:lvl3pPr>
            <a:lvl4pPr marR="0" lvl="3" algn="l" rtl="0">
              <a:lnSpc>
                <a:spcPct val="100000"/>
              </a:lnSpc>
              <a:spcBef>
                <a:spcPts val="0"/>
              </a:spcBef>
              <a:spcAft>
                <a:spcPts val="0"/>
              </a:spcAft>
              <a:buClr>
                <a:srgbClr val="000000"/>
              </a:buClr>
              <a:buSzPts val="1400"/>
              <a:buFont typeface="Overpass ExtraLight"/>
              <a:buNone/>
              <a:defRPr sz="1800" b="0" i="0" u="none" strike="noStrike" cap="none">
                <a:solidFill>
                  <a:srgbClr val="000000"/>
                </a:solidFill>
                <a:latin typeface="Overpass ExtraLight"/>
                <a:ea typeface="Overpass ExtraLight"/>
                <a:cs typeface="Overpass ExtraLight"/>
                <a:sym typeface="Overpass ExtraLight"/>
              </a:defRPr>
            </a:lvl4pPr>
            <a:lvl5pPr marR="0" lvl="4" algn="l" rtl="0">
              <a:lnSpc>
                <a:spcPct val="100000"/>
              </a:lnSpc>
              <a:spcBef>
                <a:spcPts val="0"/>
              </a:spcBef>
              <a:spcAft>
                <a:spcPts val="0"/>
              </a:spcAft>
              <a:buClr>
                <a:srgbClr val="000000"/>
              </a:buClr>
              <a:buSzPts val="1400"/>
              <a:buFont typeface="Overpass ExtraLight"/>
              <a:buNone/>
              <a:defRPr sz="1800" b="0" i="0" u="none" strike="noStrike" cap="none">
                <a:solidFill>
                  <a:srgbClr val="000000"/>
                </a:solidFill>
                <a:latin typeface="Overpass ExtraLight"/>
                <a:ea typeface="Overpass ExtraLight"/>
                <a:cs typeface="Overpass ExtraLight"/>
                <a:sym typeface="Overpass ExtraLight"/>
              </a:defRPr>
            </a:lvl5pPr>
            <a:lvl6pPr marR="0" lvl="5" algn="l" rtl="0">
              <a:lnSpc>
                <a:spcPct val="100000"/>
              </a:lnSpc>
              <a:spcBef>
                <a:spcPts val="0"/>
              </a:spcBef>
              <a:spcAft>
                <a:spcPts val="0"/>
              </a:spcAft>
              <a:buClr>
                <a:srgbClr val="000000"/>
              </a:buClr>
              <a:buSzPts val="1400"/>
              <a:buFont typeface="Overpass ExtraLight"/>
              <a:buNone/>
              <a:defRPr sz="1800" b="0" i="0" u="none" strike="noStrike" cap="none">
                <a:solidFill>
                  <a:srgbClr val="000000"/>
                </a:solidFill>
                <a:latin typeface="Overpass ExtraLight"/>
                <a:ea typeface="Overpass ExtraLight"/>
                <a:cs typeface="Overpass ExtraLight"/>
                <a:sym typeface="Overpass ExtraLight"/>
              </a:defRPr>
            </a:lvl6pPr>
            <a:lvl7pPr marR="0" lvl="6" algn="l" rtl="0">
              <a:lnSpc>
                <a:spcPct val="100000"/>
              </a:lnSpc>
              <a:spcBef>
                <a:spcPts val="0"/>
              </a:spcBef>
              <a:spcAft>
                <a:spcPts val="0"/>
              </a:spcAft>
              <a:buClr>
                <a:srgbClr val="000000"/>
              </a:buClr>
              <a:buSzPts val="1400"/>
              <a:buFont typeface="Overpass ExtraLight"/>
              <a:buNone/>
              <a:defRPr sz="1800" b="0" i="0" u="none" strike="noStrike" cap="none">
                <a:solidFill>
                  <a:srgbClr val="000000"/>
                </a:solidFill>
                <a:latin typeface="Overpass ExtraLight"/>
                <a:ea typeface="Overpass ExtraLight"/>
                <a:cs typeface="Overpass ExtraLight"/>
                <a:sym typeface="Overpass ExtraLight"/>
              </a:defRPr>
            </a:lvl7pPr>
            <a:lvl8pPr marR="0" lvl="7" algn="l" rtl="0">
              <a:lnSpc>
                <a:spcPct val="100000"/>
              </a:lnSpc>
              <a:spcBef>
                <a:spcPts val="0"/>
              </a:spcBef>
              <a:spcAft>
                <a:spcPts val="0"/>
              </a:spcAft>
              <a:buClr>
                <a:srgbClr val="000000"/>
              </a:buClr>
              <a:buSzPts val="1400"/>
              <a:buFont typeface="Overpass ExtraLight"/>
              <a:buNone/>
              <a:defRPr sz="1800" b="0" i="0" u="none" strike="noStrike" cap="none">
                <a:solidFill>
                  <a:srgbClr val="000000"/>
                </a:solidFill>
                <a:latin typeface="Overpass ExtraLight"/>
                <a:ea typeface="Overpass ExtraLight"/>
                <a:cs typeface="Overpass ExtraLight"/>
                <a:sym typeface="Overpass ExtraLight"/>
              </a:defRPr>
            </a:lvl8pPr>
            <a:lvl9pPr marR="0" lvl="8" algn="l" rtl="0">
              <a:lnSpc>
                <a:spcPct val="100000"/>
              </a:lnSpc>
              <a:spcBef>
                <a:spcPts val="0"/>
              </a:spcBef>
              <a:spcAft>
                <a:spcPts val="0"/>
              </a:spcAft>
              <a:buClr>
                <a:srgbClr val="000000"/>
              </a:buClr>
              <a:buSzPts val="1400"/>
              <a:buFont typeface="Overpass ExtraLight"/>
              <a:buNone/>
              <a:defRPr sz="1800" b="0" i="0" u="none" strike="noStrike" cap="none">
                <a:solidFill>
                  <a:srgbClr val="000000"/>
                </a:solidFill>
                <a:latin typeface="Overpass ExtraLight"/>
                <a:ea typeface="Overpass ExtraLight"/>
                <a:cs typeface="Overpass ExtraLight"/>
                <a:sym typeface="Overpass ExtraLight"/>
              </a:defRPr>
            </a:lvl9pPr>
          </a:lstStyle>
          <a:p>
            <a:pPr algn="l"/>
            <a:r>
              <a:rPr lang="en-GB" sz="3600">
                <a:latin typeface="Calibri Light"/>
                <a:ea typeface="Calibri Light"/>
                <a:cs typeface="Calibri Light"/>
              </a:rPr>
              <a:t>JIPS programmes </a:t>
            </a:r>
            <a:r>
              <a:rPr lang="en-GB" sz="1600">
                <a:solidFill>
                  <a:schemeClr val="tx1"/>
                </a:solidFill>
                <a:latin typeface="Calibri Light"/>
                <a:ea typeface="Calibri Light"/>
                <a:cs typeface="Calibri Light"/>
              </a:rPr>
              <a:t>(Mar 2024)</a:t>
            </a:r>
            <a:endParaRPr lang="en-US" sz="2800">
              <a:solidFill>
                <a:schemeClr val="tx1"/>
              </a:solidFill>
              <a:latin typeface="Calibri Light"/>
              <a:ea typeface="Calibri Light"/>
              <a:cs typeface="Calibri Light"/>
            </a:endParaRPr>
          </a:p>
        </p:txBody>
      </p:sp>
      <p:cxnSp>
        <p:nvCxnSpPr>
          <p:cNvPr id="4" name="Connector: Elbow 3">
            <a:extLst>
              <a:ext uri="{FF2B5EF4-FFF2-40B4-BE49-F238E27FC236}">
                <a16:creationId xmlns:a16="http://schemas.microsoft.com/office/drawing/2014/main" id="{2ECD2ABA-5EA3-AF79-8CA7-00CF7AEF4BA9}"/>
              </a:ext>
            </a:extLst>
          </p:cNvPr>
          <p:cNvCxnSpPr>
            <a:cxnSpLocks/>
          </p:cNvCxnSpPr>
          <p:nvPr/>
        </p:nvCxnSpPr>
        <p:spPr>
          <a:xfrm>
            <a:off x="1699246" y="2226704"/>
            <a:ext cx="1546498" cy="1856118"/>
          </a:xfrm>
          <a:prstGeom prst="bentConnector3">
            <a:avLst>
              <a:gd name="adj1" fmla="val 89346"/>
            </a:avLst>
          </a:prstGeom>
          <a:ln>
            <a:solidFill>
              <a:srgbClr val="505BA1"/>
            </a:solidFill>
          </a:ln>
        </p:spPr>
        <p:style>
          <a:lnRef idx="1">
            <a:schemeClr val="accent4"/>
          </a:lnRef>
          <a:fillRef idx="0">
            <a:schemeClr val="accent4"/>
          </a:fillRef>
          <a:effectRef idx="0">
            <a:schemeClr val="accent4"/>
          </a:effectRef>
          <a:fontRef idx="minor">
            <a:schemeClr val="tx1"/>
          </a:fontRef>
        </p:style>
      </p:cxnSp>
      <p:sp>
        <p:nvSpPr>
          <p:cNvPr id="11" name="TextBox 10">
            <a:extLst>
              <a:ext uri="{FF2B5EF4-FFF2-40B4-BE49-F238E27FC236}">
                <a16:creationId xmlns:a16="http://schemas.microsoft.com/office/drawing/2014/main" id="{DB3CBC67-0C8C-EA78-4210-88CA1DAB113B}"/>
              </a:ext>
            </a:extLst>
          </p:cNvPr>
          <p:cNvSpPr txBox="1"/>
          <p:nvPr/>
        </p:nvSpPr>
        <p:spPr>
          <a:xfrm>
            <a:off x="478765" y="5386277"/>
            <a:ext cx="2503921"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a:solidFill>
                  <a:srgbClr val="505BA1"/>
                </a:solidFill>
                <a:latin typeface="Calibri Light"/>
                <a:cs typeface="Calibri Light"/>
              </a:rPr>
              <a:t>REGIONAL CLP COURSE</a:t>
            </a:r>
            <a:endParaRPr lang="en-GB" b="1">
              <a:solidFill>
                <a:srgbClr val="505BA1"/>
              </a:solidFill>
              <a:latin typeface="Calibri Light"/>
              <a:ea typeface="Calibri Light"/>
              <a:cs typeface="Calibri Light"/>
            </a:endParaRPr>
          </a:p>
          <a:p>
            <a:r>
              <a:rPr lang="en-GB" sz="1200">
                <a:latin typeface="Calibri Light"/>
                <a:cs typeface="Calibri Light"/>
              </a:rPr>
              <a:t>Fundamentals of collaboration in profiling</a:t>
            </a:r>
            <a:endParaRPr lang="en-GB"/>
          </a:p>
        </p:txBody>
      </p:sp>
      <p:cxnSp>
        <p:nvCxnSpPr>
          <p:cNvPr id="12" name="Connector: Elbow 11">
            <a:extLst>
              <a:ext uri="{FF2B5EF4-FFF2-40B4-BE49-F238E27FC236}">
                <a16:creationId xmlns:a16="http://schemas.microsoft.com/office/drawing/2014/main" id="{E66A8693-163F-1B45-28DC-863A5A33818B}"/>
              </a:ext>
            </a:extLst>
          </p:cNvPr>
          <p:cNvCxnSpPr>
            <a:cxnSpLocks/>
          </p:cNvCxnSpPr>
          <p:nvPr/>
        </p:nvCxnSpPr>
        <p:spPr>
          <a:xfrm flipV="1">
            <a:off x="2750360" y="4450899"/>
            <a:ext cx="4062746" cy="1292662"/>
          </a:xfrm>
          <a:prstGeom prst="bentConnector3">
            <a:avLst>
              <a:gd name="adj1" fmla="val 82688"/>
            </a:avLst>
          </a:prstGeom>
          <a:ln>
            <a:solidFill>
              <a:srgbClr val="505BA1"/>
            </a:solidFill>
          </a:ln>
        </p:spPr>
        <p:style>
          <a:lnRef idx="1">
            <a:schemeClr val="accent4"/>
          </a:lnRef>
          <a:fillRef idx="0">
            <a:schemeClr val="accent4"/>
          </a:fillRef>
          <a:effectRef idx="0">
            <a:schemeClr val="accent4"/>
          </a:effectRef>
          <a:fontRef idx="minor">
            <a:schemeClr val="tx1"/>
          </a:fontRef>
        </p:style>
      </p:cxnSp>
      <p:sp>
        <p:nvSpPr>
          <p:cNvPr id="13" name="Oval 12">
            <a:extLst>
              <a:ext uri="{FF2B5EF4-FFF2-40B4-BE49-F238E27FC236}">
                <a16:creationId xmlns:a16="http://schemas.microsoft.com/office/drawing/2014/main" id="{798A71EE-974D-DC24-F436-AEB52C23C975}"/>
              </a:ext>
            </a:extLst>
          </p:cNvPr>
          <p:cNvSpPr/>
          <p:nvPr/>
        </p:nvSpPr>
        <p:spPr>
          <a:xfrm>
            <a:off x="6774882" y="4409631"/>
            <a:ext cx="103239" cy="103239"/>
          </a:xfrm>
          <a:prstGeom prst="ellipse">
            <a:avLst/>
          </a:prstGeom>
          <a:solidFill>
            <a:srgbClr val="505BA1"/>
          </a:solidFill>
          <a:ln>
            <a:solidFill>
              <a:srgbClr val="505BA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14" name="TextBox 27">
            <a:extLst>
              <a:ext uri="{FF2B5EF4-FFF2-40B4-BE49-F238E27FC236}">
                <a16:creationId xmlns:a16="http://schemas.microsoft.com/office/drawing/2014/main" id="{DC87CC3F-128F-919D-D425-67C32F3175DA}"/>
              </a:ext>
            </a:extLst>
          </p:cNvPr>
          <p:cNvSpPr txBox="1"/>
          <p:nvPr/>
        </p:nvSpPr>
        <p:spPr>
          <a:xfrm>
            <a:off x="476585" y="6217767"/>
            <a:ext cx="2139351" cy="55399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b="1">
                <a:solidFill>
                  <a:srgbClr val="505BA1"/>
                </a:solidFill>
                <a:latin typeface="Calibri Light"/>
                <a:cs typeface="Calibri Light"/>
              </a:rPr>
              <a:t>GLOBAL</a:t>
            </a:r>
            <a:endParaRPr lang="en-GB" b="1">
              <a:solidFill>
                <a:srgbClr val="505BA1"/>
              </a:solidFill>
              <a:latin typeface="Calibri Light"/>
              <a:ea typeface="Calibri Light"/>
              <a:cs typeface="Calibri Light"/>
            </a:endParaRPr>
          </a:p>
          <a:p>
            <a:r>
              <a:rPr lang="en-US" sz="1200">
                <a:latin typeface="Calibri Light"/>
                <a:cs typeface="Calibri Light"/>
              </a:rPr>
              <a:t>EGRISS, OSA and DSID</a:t>
            </a:r>
          </a:p>
        </p:txBody>
      </p:sp>
    </p:spTree>
    <p:extLst>
      <p:ext uri="{BB962C8B-B14F-4D97-AF65-F5344CB8AC3E}">
        <p14:creationId xmlns:p14="http://schemas.microsoft.com/office/powerpoint/2010/main" val="236575018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20B946CA62AD94E812F41ED550DDC70" ma:contentTypeVersion="17" ma:contentTypeDescription="Create a new document." ma:contentTypeScope="" ma:versionID="700e1ddffa191e4c0f207dec08acbec1">
  <xsd:schema xmlns:xsd="http://www.w3.org/2001/XMLSchema" xmlns:xs="http://www.w3.org/2001/XMLSchema" xmlns:p="http://schemas.microsoft.com/office/2006/metadata/properties" xmlns:ns2="f8d6500e-c04c-40d5-8475-953d7134f8a6" xmlns:ns3="7804bfa2-533a-4be9-8051-3c7f7d149956" xmlns:ns4="985ec44e-1bab-4c0b-9df0-6ba128686fc9" targetNamespace="http://schemas.microsoft.com/office/2006/metadata/properties" ma:root="true" ma:fieldsID="4cbd9839c5b8a16cbaa520c1cea90d2d" ns2:_="" ns3:_="" ns4:_="">
    <xsd:import namespace="f8d6500e-c04c-40d5-8475-953d7134f8a6"/>
    <xsd:import namespace="7804bfa2-533a-4be9-8051-3c7f7d14995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element ref="ns3:SharedWithUsers" minOccurs="0"/>
                <xsd:element ref="ns3:SharedWithDetails" minOccurs="0"/>
                <xsd:element ref="ns2:MediaServiceObjectDetectorVersions" minOccurs="0"/>
                <xsd:element ref="ns2:MediaServiceGenerationTime" minOccurs="0"/>
                <xsd:element ref="ns2:MediaServiceEventHashCode" minOccurs="0"/>
                <xsd:element ref="ns2:lcf76f155ced4ddcb4097134ff3c332f" minOccurs="0"/>
                <xsd:element ref="ns4:TaxCatchAll" minOccurs="0"/>
                <xsd:element ref="ns2:MediaServiceOC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8d6500e-c04c-40d5-8475-953d7134f8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804bfa2-533a-4be9-8051-3c7f7d149956"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c3a15ccf-d19e-406e-a2b6-583dc7c1ed18}" ma:internalName="TaxCatchAll" ma:showField="CatchAllData" ma:web="7804bfa2-533a-4be9-8051-3c7f7d14995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8d6500e-c04c-40d5-8475-953d7134f8a6">
      <Terms xmlns="http://schemas.microsoft.com/office/infopath/2007/PartnerControls"/>
    </lcf76f155ced4ddcb4097134ff3c332f>
    <TaxCatchAll xmlns="985ec44e-1bab-4c0b-9df0-6ba128686fc9" xsi:nil="true"/>
  </documentManagement>
</p:properties>
</file>

<file path=customXml/itemProps1.xml><?xml version="1.0" encoding="utf-8"?>
<ds:datastoreItem xmlns:ds="http://schemas.openxmlformats.org/officeDocument/2006/customXml" ds:itemID="{689B1BE2-1478-42DF-AA84-712FC389829D}"/>
</file>

<file path=customXml/itemProps2.xml><?xml version="1.0" encoding="utf-8"?>
<ds:datastoreItem xmlns:ds="http://schemas.openxmlformats.org/officeDocument/2006/customXml" ds:itemID="{8D595AF3-DB4E-4AB2-8947-46035C0AE356}"/>
</file>

<file path=customXml/itemProps3.xml><?xml version="1.0" encoding="utf-8"?>
<ds:datastoreItem xmlns:ds="http://schemas.openxmlformats.org/officeDocument/2006/customXml" ds:itemID="{8E10AF18-9ABC-446D-9362-93DC4B8E4A49}"/>
</file>

<file path=docProps/app.xml><?xml version="1.0" encoding="utf-8"?>
<Properties xmlns="http://schemas.openxmlformats.org/officeDocument/2006/extended-properties" xmlns:vt="http://schemas.openxmlformats.org/officeDocument/2006/docPropsVTypes">
  <Template>office theme</Template>
  <TotalTime>8</TotalTime>
  <Words>3166</Words>
  <Application>Microsoft Macintosh PowerPoint</Application>
  <PresentationFormat>Widescreen</PresentationFormat>
  <Paragraphs>306</Paragraphs>
  <Slides>37</Slides>
  <Notes>21</Notes>
  <HiddenSlides>9</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37</vt:i4>
      </vt:variant>
    </vt:vector>
  </HeadingPairs>
  <TitlesOfParts>
    <vt:vector size="49" baseType="lpstr">
      <vt:lpstr>Arial</vt:lpstr>
      <vt:lpstr>Avenir</vt:lpstr>
      <vt:lpstr>Calibri</vt:lpstr>
      <vt:lpstr>Calibri Light</vt:lpstr>
      <vt:lpstr>Montserrat</vt:lpstr>
      <vt:lpstr>Montserrat Light</vt:lpstr>
      <vt:lpstr>Overpass</vt:lpstr>
      <vt:lpstr>Overpass ExtraLight</vt:lpstr>
      <vt:lpstr>Overpass SemiBold</vt:lpstr>
      <vt:lpstr>Overpass Thin</vt:lpstr>
      <vt:lpstr>System Font Regular</vt:lpstr>
      <vt:lpstr>office theme</vt:lpstr>
      <vt:lpstr>UN-HABITAT COMMUNITY OF PRACTICE: Urban Profiling  JIPS‘ Experiences &amp; Opportunities to Advance IDP data for Solutions</vt:lpstr>
      <vt:lpstr>Agenda</vt:lpstr>
      <vt:lpstr>INTRODUCTION.  About JIPS</vt:lpstr>
      <vt:lpstr>Who is JIPS?  </vt:lpstr>
      <vt:lpstr>How JIPS approaches its work</vt:lpstr>
      <vt:lpstr>PowerPoint Presentation</vt:lpstr>
      <vt:lpstr>PowerPoint Presentation</vt:lpstr>
      <vt:lpstr>What JIPS does JIPS’ services </vt:lpstr>
      <vt:lpstr>PowerPoint Presentation</vt:lpstr>
      <vt:lpstr>PART I.  Urban profiling in internal displacement situations</vt:lpstr>
      <vt:lpstr>PowerPoint Presentation</vt:lpstr>
      <vt:lpstr>The definition of durable solutions to internal displacement</vt:lpstr>
      <vt:lpstr>PowerPoint Presentation</vt:lpstr>
      <vt:lpstr>What questions can a DS urban profiling answer?</vt:lpstr>
      <vt:lpstr>PowerPoint Presentation</vt:lpstr>
      <vt:lpstr>Complexities  of an urban  profiling</vt:lpstr>
      <vt:lpstr>What is urban profiling?</vt:lpstr>
      <vt:lpstr>Key components of urban profiling</vt:lpstr>
      <vt:lpstr>Case study: SOMALIA</vt:lpstr>
      <vt:lpstr>PowerPoint Presentation</vt:lpstr>
      <vt:lpstr>PowerPoint Presentation</vt:lpstr>
      <vt:lpstr>Case study: SUDAN</vt:lpstr>
      <vt:lpstr>PowerPoint Presentation</vt:lpstr>
      <vt:lpstr>UNCT, federal and local authorities in the coordination structure  + engagement of displacement-affected communities throughout</vt:lpstr>
      <vt:lpstr>PowerPoint Presentation</vt:lpstr>
      <vt:lpstr>PowerPoint Presentation</vt:lpstr>
      <vt:lpstr>PowerPoint Presentation</vt:lpstr>
      <vt:lpstr>PowerPoint Presentation</vt:lpstr>
      <vt:lpstr>Dimensions of impact The difference urban profiling makes</vt:lpstr>
      <vt:lpstr>Dimensions of impact The difference urban profiling makes</vt:lpstr>
      <vt:lpstr>PART II.  JIPS &amp; UN-Habitat Collaboration</vt:lpstr>
      <vt:lpstr>JIPS &amp; UN-Habitat: strengthened collaboration</vt:lpstr>
      <vt:lpstr>JIPS &amp; UN-Habitat: opportunities to engage</vt:lpstr>
      <vt:lpstr>PowerPoint Presentation</vt:lpstr>
      <vt:lpstr>Useful resources </vt:lpstr>
      <vt:lpstr>UN-Habitat Community of Practice: Urban Profiling | 14th March 2024 Closing</vt:lpstr>
      <vt:lpstr>Possible questions for discussion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Corina Demottaz</cp:lastModifiedBy>
  <cp:revision>8</cp:revision>
  <dcterms:created xsi:type="dcterms:W3CDTF">2024-03-08T13:29:38Z</dcterms:created>
  <dcterms:modified xsi:type="dcterms:W3CDTF">2024-03-14T11:47:22Z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0x010100B20B946CA62AD94E812F41ED550DDC70</vt:lpwstr>
  </property>
</Properties>
</file>