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12">
  <p:sldMasterIdLst>
    <p:sldMasterId id="2147483648" r:id="rId4"/>
  </p:sldMasterIdLst>
  <p:notesMasterIdLst>
    <p:notesMasterId r:id="rId40"/>
  </p:notesMasterIdLst>
  <p:sldIdLst>
    <p:sldId id="257" r:id="rId5"/>
    <p:sldId id="264" r:id="rId6"/>
    <p:sldId id="951" r:id="rId7"/>
    <p:sldId id="939" r:id="rId8"/>
    <p:sldId id="874" r:id="rId9"/>
    <p:sldId id="940" r:id="rId10"/>
    <p:sldId id="920" r:id="rId11"/>
    <p:sldId id="941" r:id="rId12"/>
    <p:sldId id="875" r:id="rId13"/>
    <p:sldId id="945" r:id="rId14"/>
    <p:sldId id="949" r:id="rId15"/>
    <p:sldId id="946" r:id="rId16"/>
    <p:sldId id="947" r:id="rId17"/>
    <p:sldId id="881" r:id="rId18"/>
    <p:sldId id="887" r:id="rId19"/>
    <p:sldId id="922" r:id="rId20"/>
    <p:sldId id="923" r:id="rId21"/>
    <p:sldId id="924" r:id="rId22"/>
    <p:sldId id="925" r:id="rId23"/>
    <p:sldId id="926" r:id="rId24"/>
    <p:sldId id="927" r:id="rId25"/>
    <p:sldId id="928" r:id="rId26"/>
    <p:sldId id="929" r:id="rId27"/>
    <p:sldId id="930" r:id="rId28"/>
    <p:sldId id="931" r:id="rId29"/>
    <p:sldId id="932" r:id="rId30"/>
    <p:sldId id="933" r:id="rId31"/>
    <p:sldId id="950" r:id="rId32"/>
    <p:sldId id="934" r:id="rId33"/>
    <p:sldId id="935" r:id="rId34"/>
    <p:sldId id="936" r:id="rId35"/>
    <p:sldId id="937" r:id="rId36"/>
    <p:sldId id="938" r:id="rId37"/>
    <p:sldId id="915" r:id="rId38"/>
    <p:sldId id="921" r:id="rId39"/>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6FF06CF5-651D-FCCF-1666-2363BE2813F5}" v="5" dt="2024-08-12T22:44:31.804"/>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00" autoAdjust="0"/>
    <p:restoredTop sz="82101" autoAdjust="0"/>
  </p:normalViewPr>
  <p:slideViewPr>
    <p:cSldViewPr snapToGrid="0">
      <p:cViewPr varScale="1">
        <p:scale>
          <a:sx n="56" d="100"/>
          <a:sy n="56" d="100"/>
        </p:scale>
        <p:origin x="1296"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viewProps" Target="viewProps.xml"/><Relationship Id="rId7" Type="http://schemas.openxmlformats.org/officeDocument/2006/relationships/slide" Target="slides/slide3.xml"/><Relationship Id="rId2" Type="http://schemas.openxmlformats.org/officeDocument/2006/relationships/customXml" Target="../customXml/item2.xml"/><Relationship Id="rId16" Type="http://schemas.openxmlformats.org/officeDocument/2006/relationships/slide" Target="slides/slide12.xml"/><Relationship Id="rId29" Type="http://schemas.openxmlformats.org/officeDocument/2006/relationships/slide" Target="slides/slide25.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notesMaster" Target="notesMasters/notesMaster1.xml"/><Relationship Id="rId45" Type="http://schemas.microsoft.com/office/2016/11/relationships/changesInfo" Target="changesInfos/changesInfo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theme" Target="theme/theme1.xml"/><Relationship Id="rId8" Type="http://schemas.openxmlformats.org/officeDocument/2006/relationships/slide" Target="slides/slide4.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microsoft.com/office/2015/10/relationships/revisionInfo" Target="revisionInfo.xml"/><Relationship Id="rId20" Type="http://schemas.openxmlformats.org/officeDocument/2006/relationships/slide" Target="slides/slide16.xml"/><Relationship Id="rId41"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ercy Chebet Cheruiyot (Intern)" userId="S::mercy.cheruiyot@un.org::9529782b-2d3f-478b-8c6b-8686f0e09e4b" providerId="AD" clId="Web-{6FF06CF5-651D-FCCF-1666-2363BE2813F5}"/>
    <pc:docChg chg="modSld">
      <pc:chgData name="Mercy Chebet Cheruiyot (Intern)" userId="S::mercy.cheruiyot@un.org::9529782b-2d3f-478b-8c6b-8686f0e09e4b" providerId="AD" clId="Web-{6FF06CF5-651D-FCCF-1666-2363BE2813F5}" dt="2024-08-12T22:44:28.617" v="1"/>
      <pc:docMkLst>
        <pc:docMk/>
      </pc:docMkLst>
      <pc:sldChg chg="modSp">
        <pc:chgData name="Mercy Chebet Cheruiyot (Intern)" userId="S::mercy.cheruiyot@un.org::9529782b-2d3f-478b-8c6b-8686f0e09e4b" providerId="AD" clId="Web-{6FF06CF5-651D-FCCF-1666-2363BE2813F5}" dt="2024-08-12T22:44:28.617" v="1"/>
        <pc:sldMkLst>
          <pc:docMk/>
          <pc:sldMk cId="4180147203" sldId="945"/>
        </pc:sldMkLst>
        <pc:graphicFrameChg chg="modGraphic">
          <ac:chgData name="Mercy Chebet Cheruiyot (Intern)" userId="S::mercy.cheruiyot@un.org::9529782b-2d3f-478b-8c6b-8686f0e09e4b" providerId="AD" clId="Web-{6FF06CF5-651D-FCCF-1666-2363BE2813F5}" dt="2024-08-12T22:44:28.617" v="1"/>
          <ac:graphicFrameMkLst>
            <pc:docMk/>
            <pc:sldMk cId="4180147203" sldId="945"/>
            <ac:graphicFrameMk id="4" creationId="{82D053E9-C77F-0C38-40B4-A4750BE9B3BE}"/>
          </ac:graphicFrameMkLst>
        </pc:graphicFrameChg>
      </pc:sldChg>
    </pc:docChg>
  </pc:docChgLst>
</pc:chgInfo>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ZA"/>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42687096-7D66-43A7-8505-4BF07DBA369D}" type="datetimeFigureOut">
              <a:rPr lang="en-ZA" smtClean="0"/>
              <a:t>2024/08/12</a:t>
            </a:fld>
            <a:endParaRPr lang="en-ZA"/>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ZA"/>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ZA"/>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6F69804-81BA-4584-9B15-AD43AE4EB09D}" type="slidenum">
              <a:rPr lang="en-ZA" smtClean="0"/>
              <a:t>‹#›</a:t>
            </a:fld>
            <a:endParaRPr lang="en-ZA"/>
          </a:p>
        </p:txBody>
      </p:sp>
    </p:spTree>
    <p:extLst>
      <p:ext uri="{BB962C8B-B14F-4D97-AF65-F5344CB8AC3E}">
        <p14:creationId xmlns:p14="http://schemas.microsoft.com/office/powerpoint/2010/main" val="210326292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9</a:t>
            </a:fld>
            <a:endParaRPr lang="en-US"/>
          </a:p>
        </p:txBody>
      </p:sp>
    </p:spTree>
    <p:extLst>
      <p:ext uri="{BB962C8B-B14F-4D97-AF65-F5344CB8AC3E}">
        <p14:creationId xmlns:p14="http://schemas.microsoft.com/office/powerpoint/2010/main" val="248919219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22</a:t>
            </a:fld>
            <a:endParaRPr lang="en-US"/>
          </a:p>
        </p:txBody>
      </p:sp>
    </p:spTree>
    <p:extLst>
      <p:ext uri="{BB962C8B-B14F-4D97-AF65-F5344CB8AC3E}">
        <p14:creationId xmlns:p14="http://schemas.microsoft.com/office/powerpoint/2010/main" val="258301946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23</a:t>
            </a:fld>
            <a:endParaRPr lang="en-US"/>
          </a:p>
        </p:txBody>
      </p:sp>
    </p:spTree>
    <p:extLst>
      <p:ext uri="{BB962C8B-B14F-4D97-AF65-F5344CB8AC3E}">
        <p14:creationId xmlns:p14="http://schemas.microsoft.com/office/powerpoint/2010/main" val="3342000565"/>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24</a:t>
            </a:fld>
            <a:endParaRPr lang="en-US"/>
          </a:p>
        </p:txBody>
      </p:sp>
    </p:spTree>
    <p:extLst>
      <p:ext uri="{BB962C8B-B14F-4D97-AF65-F5344CB8AC3E}">
        <p14:creationId xmlns:p14="http://schemas.microsoft.com/office/powerpoint/2010/main" val="339677931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25</a:t>
            </a:fld>
            <a:endParaRPr lang="en-US"/>
          </a:p>
        </p:txBody>
      </p:sp>
    </p:spTree>
    <p:extLst>
      <p:ext uri="{BB962C8B-B14F-4D97-AF65-F5344CB8AC3E}">
        <p14:creationId xmlns:p14="http://schemas.microsoft.com/office/powerpoint/2010/main" val="1865548553"/>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26</a:t>
            </a:fld>
            <a:endParaRPr lang="en-US"/>
          </a:p>
        </p:txBody>
      </p:sp>
    </p:spTree>
    <p:extLst>
      <p:ext uri="{BB962C8B-B14F-4D97-AF65-F5344CB8AC3E}">
        <p14:creationId xmlns:p14="http://schemas.microsoft.com/office/powerpoint/2010/main" val="293862616"/>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27</a:t>
            </a:fld>
            <a:endParaRPr lang="en-US"/>
          </a:p>
        </p:txBody>
      </p:sp>
    </p:spTree>
    <p:extLst>
      <p:ext uri="{BB962C8B-B14F-4D97-AF65-F5344CB8AC3E}">
        <p14:creationId xmlns:p14="http://schemas.microsoft.com/office/powerpoint/2010/main" val="277302230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28</a:t>
            </a:fld>
            <a:endParaRPr lang="en-US"/>
          </a:p>
        </p:txBody>
      </p:sp>
    </p:spTree>
    <p:extLst>
      <p:ext uri="{BB962C8B-B14F-4D97-AF65-F5344CB8AC3E}">
        <p14:creationId xmlns:p14="http://schemas.microsoft.com/office/powerpoint/2010/main" val="1078973668"/>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29</a:t>
            </a:fld>
            <a:endParaRPr lang="en-US"/>
          </a:p>
        </p:txBody>
      </p:sp>
    </p:spTree>
    <p:extLst>
      <p:ext uri="{BB962C8B-B14F-4D97-AF65-F5344CB8AC3E}">
        <p14:creationId xmlns:p14="http://schemas.microsoft.com/office/powerpoint/2010/main" val="327639552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30</a:t>
            </a:fld>
            <a:endParaRPr lang="en-US"/>
          </a:p>
        </p:txBody>
      </p:sp>
    </p:spTree>
    <p:extLst>
      <p:ext uri="{BB962C8B-B14F-4D97-AF65-F5344CB8AC3E}">
        <p14:creationId xmlns:p14="http://schemas.microsoft.com/office/powerpoint/2010/main" val="3997490146"/>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31</a:t>
            </a:fld>
            <a:endParaRPr lang="en-US"/>
          </a:p>
        </p:txBody>
      </p:sp>
    </p:spTree>
    <p:extLst>
      <p:ext uri="{BB962C8B-B14F-4D97-AF65-F5344CB8AC3E}">
        <p14:creationId xmlns:p14="http://schemas.microsoft.com/office/powerpoint/2010/main" val="184845181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14</a:t>
            </a:fld>
            <a:endParaRPr lang="en-US"/>
          </a:p>
        </p:txBody>
      </p:sp>
    </p:spTree>
    <p:extLst>
      <p:ext uri="{BB962C8B-B14F-4D97-AF65-F5344CB8AC3E}">
        <p14:creationId xmlns:p14="http://schemas.microsoft.com/office/powerpoint/2010/main" val="2783582533"/>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32</a:t>
            </a:fld>
            <a:endParaRPr lang="en-US"/>
          </a:p>
        </p:txBody>
      </p:sp>
    </p:spTree>
    <p:extLst>
      <p:ext uri="{BB962C8B-B14F-4D97-AF65-F5344CB8AC3E}">
        <p14:creationId xmlns:p14="http://schemas.microsoft.com/office/powerpoint/2010/main" val="4218019677"/>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33</a:t>
            </a:fld>
            <a:endParaRPr lang="en-US"/>
          </a:p>
        </p:txBody>
      </p:sp>
    </p:spTree>
    <p:extLst>
      <p:ext uri="{BB962C8B-B14F-4D97-AF65-F5344CB8AC3E}">
        <p14:creationId xmlns:p14="http://schemas.microsoft.com/office/powerpoint/2010/main" val="63490583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15</a:t>
            </a:fld>
            <a:endParaRPr lang="en-US"/>
          </a:p>
        </p:txBody>
      </p:sp>
    </p:spTree>
    <p:extLst>
      <p:ext uri="{BB962C8B-B14F-4D97-AF65-F5344CB8AC3E}">
        <p14:creationId xmlns:p14="http://schemas.microsoft.com/office/powerpoint/2010/main" val="303189433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16</a:t>
            </a:fld>
            <a:endParaRPr lang="en-US"/>
          </a:p>
        </p:txBody>
      </p:sp>
    </p:spTree>
    <p:extLst>
      <p:ext uri="{BB962C8B-B14F-4D97-AF65-F5344CB8AC3E}">
        <p14:creationId xmlns:p14="http://schemas.microsoft.com/office/powerpoint/2010/main" val="30105141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17</a:t>
            </a:fld>
            <a:endParaRPr lang="en-US"/>
          </a:p>
        </p:txBody>
      </p:sp>
    </p:spTree>
    <p:extLst>
      <p:ext uri="{BB962C8B-B14F-4D97-AF65-F5344CB8AC3E}">
        <p14:creationId xmlns:p14="http://schemas.microsoft.com/office/powerpoint/2010/main" val="139322411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18</a:t>
            </a:fld>
            <a:endParaRPr lang="en-US"/>
          </a:p>
        </p:txBody>
      </p:sp>
    </p:spTree>
    <p:extLst>
      <p:ext uri="{BB962C8B-B14F-4D97-AF65-F5344CB8AC3E}">
        <p14:creationId xmlns:p14="http://schemas.microsoft.com/office/powerpoint/2010/main" val="251332292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19</a:t>
            </a:fld>
            <a:endParaRPr lang="en-US"/>
          </a:p>
        </p:txBody>
      </p:sp>
    </p:spTree>
    <p:extLst>
      <p:ext uri="{BB962C8B-B14F-4D97-AF65-F5344CB8AC3E}">
        <p14:creationId xmlns:p14="http://schemas.microsoft.com/office/powerpoint/2010/main" val="307080809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20</a:t>
            </a:fld>
            <a:endParaRPr lang="en-US"/>
          </a:p>
        </p:txBody>
      </p:sp>
    </p:spTree>
    <p:extLst>
      <p:ext uri="{BB962C8B-B14F-4D97-AF65-F5344CB8AC3E}">
        <p14:creationId xmlns:p14="http://schemas.microsoft.com/office/powerpoint/2010/main" val="339455918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FR" dirty="0"/>
          </a:p>
        </p:txBody>
      </p:sp>
      <p:sp>
        <p:nvSpPr>
          <p:cNvPr id="4" name="Slide Number Placeholder 3"/>
          <p:cNvSpPr>
            <a:spLocks noGrp="1"/>
          </p:cNvSpPr>
          <p:nvPr>
            <p:ph type="sldNum" sz="quarter" idx="5"/>
          </p:nvPr>
        </p:nvSpPr>
        <p:spPr/>
        <p:txBody>
          <a:bodyPr/>
          <a:lstStyle/>
          <a:p>
            <a:fld id="{C3C7D2F3-7339-42AC-BB3B-D5D6B19D293D}" type="slidenum">
              <a:rPr lang="en-US" smtClean="0"/>
              <a:t>21</a:t>
            </a:fld>
            <a:endParaRPr lang="en-US"/>
          </a:p>
        </p:txBody>
      </p:sp>
    </p:spTree>
    <p:extLst>
      <p:ext uri="{BB962C8B-B14F-4D97-AF65-F5344CB8AC3E}">
        <p14:creationId xmlns:p14="http://schemas.microsoft.com/office/powerpoint/2010/main" val="300348511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6A943CC-9142-A6DA-24F4-9F5974A96784}"/>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ZA"/>
          </a:p>
        </p:txBody>
      </p:sp>
      <p:sp>
        <p:nvSpPr>
          <p:cNvPr id="3" name="Subtitle 2">
            <a:extLst>
              <a:ext uri="{FF2B5EF4-FFF2-40B4-BE49-F238E27FC236}">
                <a16:creationId xmlns:a16="http://schemas.microsoft.com/office/drawing/2014/main" id="{15CCB180-7E05-8D1A-3581-BFFCF16FD597}"/>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ZA"/>
          </a:p>
        </p:txBody>
      </p:sp>
      <p:sp>
        <p:nvSpPr>
          <p:cNvPr id="4" name="Date Placeholder 3">
            <a:extLst>
              <a:ext uri="{FF2B5EF4-FFF2-40B4-BE49-F238E27FC236}">
                <a16:creationId xmlns:a16="http://schemas.microsoft.com/office/drawing/2014/main" id="{CD333394-98E1-E12E-DCA4-194CE7AF542C}"/>
              </a:ext>
            </a:extLst>
          </p:cNvPr>
          <p:cNvSpPr>
            <a:spLocks noGrp="1"/>
          </p:cNvSpPr>
          <p:nvPr>
            <p:ph type="dt" sz="half" idx="10"/>
          </p:nvPr>
        </p:nvSpPr>
        <p:spPr/>
        <p:txBody>
          <a:bodyPr/>
          <a:lstStyle/>
          <a:p>
            <a:fld id="{66AD2727-6F6B-4B72-8FEB-F7D6588AD86E}" type="datetime1">
              <a:rPr lang="en-ZA" smtClean="0"/>
              <a:t>2024/08/12</a:t>
            </a:fld>
            <a:endParaRPr lang="en-ZA"/>
          </a:p>
        </p:txBody>
      </p:sp>
      <p:sp>
        <p:nvSpPr>
          <p:cNvPr id="5" name="Footer Placeholder 4">
            <a:extLst>
              <a:ext uri="{FF2B5EF4-FFF2-40B4-BE49-F238E27FC236}">
                <a16:creationId xmlns:a16="http://schemas.microsoft.com/office/drawing/2014/main" id="{4E65C849-1EA7-CC97-2F66-22964FD96401}"/>
              </a:ext>
            </a:extLst>
          </p:cNvPr>
          <p:cNvSpPr>
            <a:spLocks noGrp="1"/>
          </p:cNvSpPr>
          <p:nvPr>
            <p:ph type="ftr" sz="quarter" idx="11"/>
          </p:nvPr>
        </p:nvSpPr>
        <p:spPr/>
        <p:txBody>
          <a:bodyPr/>
          <a:lstStyle/>
          <a:p>
            <a:endParaRPr lang="en-ZA"/>
          </a:p>
        </p:txBody>
      </p:sp>
      <p:sp>
        <p:nvSpPr>
          <p:cNvPr id="6" name="Slide Number Placeholder 5">
            <a:extLst>
              <a:ext uri="{FF2B5EF4-FFF2-40B4-BE49-F238E27FC236}">
                <a16:creationId xmlns:a16="http://schemas.microsoft.com/office/drawing/2014/main" id="{47629D49-473E-8F4D-631F-2341E0C1DF6C}"/>
              </a:ext>
            </a:extLst>
          </p:cNvPr>
          <p:cNvSpPr>
            <a:spLocks noGrp="1"/>
          </p:cNvSpPr>
          <p:nvPr>
            <p:ph type="sldNum" sz="quarter" idx="12"/>
          </p:nvPr>
        </p:nvSpPr>
        <p:spPr/>
        <p:txBody>
          <a:bodyPr/>
          <a:lstStyle/>
          <a:p>
            <a:fld id="{C9F35881-CAA4-4149-8092-8BD77F2B45F5}" type="slidenum">
              <a:rPr lang="en-ZA" smtClean="0"/>
              <a:t>‹#›</a:t>
            </a:fld>
            <a:endParaRPr lang="en-ZA"/>
          </a:p>
        </p:txBody>
      </p:sp>
    </p:spTree>
    <p:extLst>
      <p:ext uri="{BB962C8B-B14F-4D97-AF65-F5344CB8AC3E}">
        <p14:creationId xmlns:p14="http://schemas.microsoft.com/office/powerpoint/2010/main" val="243400823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0F3D767-E982-72DA-69B4-880BCC822A34}"/>
              </a:ext>
            </a:extLst>
          </p:cNvPr>
          <p:cNvSpPr>
            <a:spLocks noGrp="1"/>
          </p:cNvSpPr>
          <p:nvPr>
            <p:ph type="title"/>
          </p:nvPr>
        </p:nvSpPr>
        <p:spPr/>
        <p:txBody>
          <a:bodyPr/>
          <a:lstStyle/>
          <a:p>
            <a:r>
              <a:rPr lang="en-US"/>
              <a:t>Click to edit Master title style</a:t>
            </a:r>
            <a:endParaRPr lang="en-ZA"/>
          </a:p>
        </p:txBody>
      </p:sp>
      <p:sp>
        <p:nvSpPr>
          <p:cNvPr id="3" name="Vertical Text Placeholder 2">
            <a:extLst>
              <a:ext uri="{FF2B5EF4-FFF2-40B4-BE49-F238E27FC236}">
                <a16:creationId xmlns:a16="http://schemas.microsoft.com/office/drawing/2014/main" id="{DF7DB5C4-DA80-FC0A-2783-C142E40FDD1A}"/>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Date Placeholder 3">
            <a:extLst>
              <a:ext uri="{FF2B5EF4-FFF2-40B4-BE49-F238E27FC236}">
                <a16:creationId xmlns:a16="http://schemas.microsoft.com/office/drawing/2014/main" id="{B0358DB0-2EA0-91C2-F12A-B26A3A8C65D4}"/>
              </a:ext>
            </a:extLst>
          </p:cNvPr>
          <p:cNvSpPr>
            <a:spLocks noGrp="1"/>
          </p:cNvSpPr>
          <p:nvPr>
            <p:ph type="dt" sz="half" idx="10"/>
          </p:nvPr>
        </p:nvSpPr>
        <p:spPr/>
        <p:txBody>
          <a:bodyPr/>
          <a:lstStyle/>
          <a:p>
            <a:fld id="{E183FF15-EB03-4860-9567-E8E5CC1967B6}" type="datetime1">
              <a:rPr lang="en-ZA" smtClean="0"/>
              <a:t>2024/08/12</a:t>
            </a:fld>
            <a:endParaRPr lang="en-ZA"/>
          </a:p>
        </p:txBody>
      </p:sp>
      <p:sp>
        <p:nvSpPr>
          <p:cNvPr id="5" name="Footer Placeholder 4">
            <a:extLst>
              <a:ext uri="{FF2B5EF4-FFF2-40B4-BE49-F238E27FC236}">
                <a16:creationId xmlns:a16="http://schemas.microsoft.com/office/drawing/2014/main" id="{6EE89DB2-2590-0DD6-75C8-2E58C5628DD8}"/>
              </a:ext>
            </a:extLst>
          </p:cNvPr>
          <p:cNvSpPr>
            <a:spLocks noGrp="1"/>
          </p:cNvSpPr>
          <p:nvPr>
            <p:ph type="ftr" sz="quarter" idx="11"/>
          </p:nvPr>
        </p:nvSpPr>
        <p:spPr/>
        <p:txBody>
          <a:bodyPr/>
          <a:lstStyle/>
          <a:p>
            <a:endParaRPr lang="en-ZA"/>
          </a:p>
        </p:txBody>
      </p:sp>
      <p:sp>
        <p:nvSpPr>
          <p:cNvPr id="6" name="Slide Number Placeholder 5">
            <a:extLst>
              <a:ext uri="{FF2B5EF4-FFF2-40B4-BE49-F238E27FC236}">
                <a16:creationId xmlns:a16="http://schemas.microsoft.com/office/drawing/2014/main" id="{516A4250-B0BB-9163-0EAA-FC989DFFA723}"/>
              </a:ext>
            </a:extLst>
          </p:cNvPr>
          <p:cNvSpPr>
            <a:spLocks noGrp="1"/>
          </p:cNvSpPr>
          <p:nvPr>
            <p:ph type="sldNum" sz="quarter" idx="12"/>
          </p:nvPr>
        </p:nvSpPr>
        <p:spPr/>
        <p:txBody>
          <a:bodyPr/>
          <a:lstStyle/>
          <a:p>
            <a:fld id="{C9F35881-CAA4-4149-8092-8BD77F2B45F5}" type="slidenum">
              <a:rPr lang="en-ZA" smtClean="0"/>
              <a:t>‹#›</a:t>
            </a:fld>
            <a:endParaRPr lang="en-ZA"/>
          </a:p>
        </p:txBody>
      </p:sp>
    </p:spTree>
    <p:extLst>
      <p:ext uri="{BB962C8B-B14F-4D97-AF65-F5344CB8AC3E}">
        <p14:creationId xmlns:p14="http://schemas.microsoft.com/office/powerpoint/2010/main" val="14855274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AE52DFFF-30D3-AEFF-7A86-D2A8E8F15D87}"/>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ZA"/>
          </a:p>
        </p:txBody>
      </p:sp>
      <p:sp>
        <p:nvSpPr>
          <p:cNvPr id="3" name="Vertical Text Placeholder 2">
            <a:extLst>
              <a:ext uri="{FF2B5EF4-FFF2-40B4-BE49-F238E27FC236}">
                <a16:creationId xmlns:a16="http://schemas.microsoft.com/office/drawing/2014/main" id="{CC1E1168-58B6-C772-ABD0-399824F4311F}"/>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Date Placeholder 3">
            <a:extLst>
              <a:ext uri="{FF2B5EF4-FFF2-40B4-BE49-F238E27FC236}">
                <a16:creationId xmlns:a16="http://schemas.microsoft.com/office/drawing/2014/main" id="{2B00082D-4057-A23A-3D6E-33B901E9E565}"/>
              </a:ext>
            </a:extLst>
          </p:cNvPr>
          <p:cNvSpPr>
            <a:spLocks noGrp="1"/>
          </p:cNvSpPr>
          <p:nvPr>
            <p:ph type="dt" sz="half" idx="10"/>
          </p:nvPr>
        </p:nvSpPr>
        <p:spPr/>
        <p:txBody>
          <a:bodyPr/>
          <a:lstStyle/>
          <a:p>
            <a:fld id="{68022F3D-852E-45A6-89AE-F99B9BB65FBC}" type="datetime1">
              <a:rPr lang="en-ZA" smtClean="0"/>
              <a:t>2024/08/12</a:t>
            </a:fld>
            <a:endParaRPr lang="en-ZA"/>
          </a:p>
        </p:txBody>
      </p:sp>
      <p:sp>
        <p:nvSpPr>
          <p:cNvPr id="5" name="Footer Placeholder 4">
            <a:extLst>
              <a:ext uri="{FF2B5EF4-FFF2-40B4-BE49-F238E27FC236}">
                <a16:creationId xmlns:a16="http://schemas.microsoft.com/office/drawing/2014/main" id="{276185FD-0AAF-B60F-F759-E4D7E586C263}"/>
              </a:ext>
            </a:extLst>
          </p:cNvPr>
          <p:cNvSpPr>
            <a:spLocks noGrp="1"/>
          </p:cNvSpPr>
          <p:nvPr>
            <p:ph type="ftr" sz="quarter" idx="11"/>
          </p:nvPr>
        </p:nvSpPr>
        <p:spPr/>
        <p:txBody>
          <a:bodyPr/>
          <a:lstStyle/>
          <a:p>
            <a:endParaRPr lang="en-ZA"/>
          </a:p>
        </p:txBody>
      </p:sp>
      <p:sp>
        <p:nvSpPr>
          <p:cNvPr id="6" name="Slide Number Placeholder 5">
            <a:extLst>
              <a:ext uri="{FF2B5EF4-FFF2-40B4-BE49-F238E27FC236}">
                <a16:creationId xmlns:a16="http://schemas.microsoft.com/office/drawing/2014/main" id="{7AE6C0F5-295B-5019-6E1E-F1547A235384}"/>
              </a:ext>
            </a:extLst>
          </p:cNvPr>
          <p:cNvSpPr>
            <a:spLocks noGrp="1"/>
          </p:cNvSpPr>
          <p:nvPr>
            <p:ph type="sldNum" sz="quarter" idx="12"/>
          </p:nvPr>
        </p:nvSpPr>
        <p:spPr/>
        <p:txBody>
          <a:bodyPr/>
          <a:lstStyle/>
          <a:p>
            <a:fld id="{C9F35881-CAA4-4149-8092-8BD77F2B45F5}" type="slidenum">
              <a:rPr lang="en-ZA" smtClean="0"/>
              <a:t>‹#›</a:t>
            </a:fld>
            <a:endParaRPr lang="en-ZA"/>
          </a:p>
        </p:txBody>
      </p:sp>
    </p:spTree>
    <p:extLst>
      <p:ext uri="{BB962C8B-B14F-4D97-AF65-F5344CB8AC3E}">
        <p14:creationId xmlns:p14="http://schemas.microsoft.com/office/powerpoint/2010/main" val="37709053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7B2AC18-7438-4769-4A3F-FC573ADC8C02}"/>
              </a:ext>
            </a:extLst>
          </p:cNvPr>
          <p:cNvSpPr>
            <a:spLocks noGrp="1"/>
          </p:cNvSpPr>
          <p:nvPr>
            <p:ph type="title"/>
          </p:nvPr>
        </p:nvSpPr>
        <p:spPr/>
        <p:txBody>
          <a:bodyPr/>
          <a:lstStyle/>
          <a:p>
            <a:r>
              <a:rPr lang="en-US"/>
              <a:t>Click to edit Master title style</a:t>
            </a:r>
            <a:endParaRPr lang="en-ZA"/>
          </a:p>
        </p:txBody>
      </p:sp>
      <p:sp>
        <p:nvSpPr>
          <p:cNvPr id="3" name="Content Placeholder 2">
            <a:extLst>
              <a:ext uri="{FF2B5EF4-FFF2-40B4-BE49-F238E27FC236}">
                <a16:creationId xmlns:a16="http://schemas.microsoft.com/office/drawing/2014/main" id="{24F15F58-A38A-A098-654F-B6C8AA7B925A}"/>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Date Placeholder 3">
            <a:extLst>
              <a:ext uri="{FF2B5EF4-FFF2-40B4-BE49-F238E27FC236}">
                <a16:creationId xmlns:a16="http://schemas.microsoft.com/office/drawing/2014/main" id="{C492DC0C-3744-97AC-D67F-C8C1A45A4856}"/>
              </a:ext>
            </a:extLst>
          </p:cNvPr>
          <p:cNvSpPr>
            <a:spLocks noGrp="1"/>
          </p:cNvSpPr>
          <p:nvPr>
            <p:ph type="dt" sz="half" idx="10"/>
          </p:nvPr>
        </p:nvSpPr>
        <p:spPr/>
        <p:txBody>
          <a:bodyPr/>
          <a:lstStyle/>
          <a:p>
            <a:fld id="{D355E78E-6098-47F4-A2BA-CF0CA8A59E31}" type="datetime1">
              <a:rPr lang="en-ZA" smtClean="0"/>
              <a:t>2024/08/12</a:t>
            </a:fld>
            <a:endParaRPr lang="en-ZA"/>
          </a:p>
        </p:txBody>
      </p:sp>
      <p:sp>
        <p:nvSpPr>
          <p:cNvPr id="5" name="Footer Placeholder 4">
            <a:extLst>
              <a:ext uri="{FF2B5EF4-FFF2-40B4-BE49-F238E27FC236}">
                <a16:creationId xmlns:a16="http://schemas.microsoft.com/office/drawing/2014/main" id="{438EDA7B-5203-22E4-B05F-FF5825A113A1}"/>
              </a:ext>
            </a:extLst>
          </p:cNvPr>
          <p:cNvSpPr>
            <a:spLocks noGrp="1"/>
          </p:cNvSpPr>
          <p:nvPr>
            <p:ph type="ftr" sz="quarter" idx="11"/>
          </p:nvPr>
        </p:nvSpPr>
        <p:spPr/>
        <p:txBody>
          <a:bodyPr/>
          <a:lstStyle/>
          <a:p>
            <a:endParaRPr lang="en-ZA"/>
          </a:p>
        </p:txBody>
      </p:sp>
      <p:sp>
        <p:nvSpPr>
          <p:cNvPr id="6" name="Slide Number Placeholder 5">
            <a:extLst>
              <a:ext uri="{FF2B5EF4-FFF2-40B4-BE49-F238E27FC236}">
                <a16:creationId xmlns:a16="http://schemas.microsoft.com/office/drawing/2014/main" id="{C44AFC9F-39DE-538D-5966-8DD376FF4FB4}"/>
              </a:ext>
            </a:extLst>
          </p:cNvPr>
          <p:cNvSpPr>
            <a:spLocks noGrp="1"/>
          </p:cNvSpPr>
          <p:nvPr>
            <p:ph type="sldNum" sz="quarter" idx="12"/>
          </p:nvPr>
        </p:nvSpPr>
        <p:spPr/>
        <p:txBody>
          <a:bodyPr/>
          <a:lstStyle/>
          <a:p>
            <a:fld id="{C9F35881-CAA4-4149-8092-8BD77F2B45F5}" type="slidenum">
              <a:rPr lang="en-ZA" smtClean="0"/>
              <a:t>‹#›</a:t>
            </a:fld>
            <a:endParaRPr lang="en-ZA"/>
          </a:p>
        </p:txBody>
      </p:sp>
    </p:spTree>
    <p:extLst>
      <p:ext uri="{BB962C8B-B14F-4D97-AF65-F5344CB8AC3E}">
        <p14:creationId xmlns:p14="http://schemas.microsoft.com/office/powerpoint/2010/main" val="322622127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A2131A-B0CA-F30B-69FF-9FC6913734B5}"/>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ZA"/>
          </a:p>
        </p:txBody>
      </p:sp>
      <p:sp>
        <p:nvSpPr>
          <p:cNvPr id="3" name="Text Placeholder 2">
            <a:extLst>
              <a:ext uri="{FF2B5EF4-FFF2-40B4-BE49-F238E27FC236}">
                <a16:creationId xmlns:a16="http://schemas.microsoft.com/office/drawing/2014/main" id="{050063D4-FF7A-978E-D98F-C20AC3FB86FC}"/>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D3A85694-7CB3-C79B-FBB6-8A36B4CB80CC}"/>
              </a:ext>
            </a:extLst>
          </p:cNvPr>
          <p:cNvSpPr>
            <a:spLocks noGrp="1"/>
          </p:cNvSpPr>
          <p:nvPr>
            <p:ph type="dt" sz="half" idx="10"/>
          </p:nvPr>
        </p:nvSpPr>
        <p:spPr/>
        <p:txBody>
          <a:bodyPr/>
          <a:lstStyle/>
          <a:p>
            <a:fld id="{E99E9D87-8FE2-4E9F-92D8-D3B46973A708}" type="datetime1">
              <a:rPr lang="en-ZA" smtClean="0"/>
              <a:t>2024/08/12</a:t>
            </a:fld>
            <a:endParaRPr lang="en-ZA"/>
          </a:p>
        </p:txBody>
      </p:sp>
      <p:sp>
        <p:nvSpPr>
          <p:cNvPr id="5" name="Footer Placeholder 4">
            <a:extLst>
              <a:ext uri="{FF2B5EF4-FFF2-40B4-BE49-F238E27FC236}">
                <a16:creationId xmlns:a16="http://schemas.microsoft.com/office/drawing/2014/main" id="{ED8A21F5-AA5E-4145-D7B1-F6B9634B5D74}"/>
              </a:ext>
            </a:extLst>
          </p:cNvPr>
          <p:cNvSpPr>
            <a:spLocks noGrp="1"/>
          </p:cNvSpPr>
          <p:nvPr>
            <p:ph type="ftr" sz="quarter" idx="11"/>
          </p:nvPr>
        </p:nvSpPr>
        <p:spPr/>
        <p:txBody>
          <a:bodyPr/>
          <a:lstStyle/>
          <a:p>
            <a:endParaRPr lang="en-ZA"/>
          </a:p>
        </p:txBody>
      </p:sp>
      <p:sp>
        <p:nvSpPr>
          <p:cNvPr id="6" name="Slide Number Placeholder 5">
            <a:extLst>
              <a:ext uri="{FF2B5EF4-FFF2-40B4-BE49-F238E27FC236}">
                <a16:creationId xmlns:a16="http://schemas.microsoft.com/office/drawing/2014/main" id="{DD891711-C587-65CD-C25E-4E8FAAB26B70}"/>
              </a:ext>
            </a:extLst>
          </p:cNvPr>
          <p:cNvSpPr>
            <a:spLocks noGrp="1"/>
          </p:cNvSpPr>
          <p:nvPr>
            <p:ph type="sldNum" sz="quarter" idx="12"/>
          </p:nvPr>
        </p:nvSpPr>
        <p:spPr/>
        <p:txBody>
          <a:bodyPr/>
          <a:lstStyle/>
          <a:p>
            <a:fld id="{C9F35881-CAA4-4149-8092-8BD77F2B45F5}" type="slidenum">
              <a:rPr lang="en-ZA" smtClean="0"/>
              <a:t>‹#›</a:t>
            </a:fld>
            <a:endParaRPr lang="en-ZA"/>
          </a:p>
        </p:txBody>
      </p:sp>
    </p:spTree>
    <p:extLst>
      <p:ext uri="{BB962C8B-B14F-4D97-AF65-F5344CB8AC3E}">
        <p14:creationId xmlns:p14="http://schemas.microsoft.com/office/powerpoint/2010/main" val="11684303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5713EB-EAB8-2E61-AFDD-6859D6E38276}"/>
              </a:ext>
            </a:extLst>
          </p:cNvPr>
          <p:cNvSpPr>
            <a:spLocks noGrp="1"/>
          </p:cNvSpPr>
          <p:nvPr>
            <p:ph type="title"/>
          </p:nvPr>
        </p:nvSpPr>
        <p:spPr/>
        <p:txBody>
          <a:bodyPr/>
          <a:lstStyle/>
          <a:p>
            <a:r>
              <a:rPr lang="en-US"/>
              <a:t>Click to edit Master title style</a:t>
            </a:r>
            <a:endParaRPr lang="en-ZA"/>
          </a:p>
        </p:txBody>
      </p:sp>
      <p:sp>
        <p:nvSpPr>
          <p:cNvPr id="3" name="Content Placeholder 2">
            <a:extLst>
              <a:ext uri="{FF2B5EF4-FFF2-40B4-BE49-F238E27FC236}">
                <a16:creationId xmlns:a16="http://schemas.microsoft.com/office/drawing/2014/main" id="{014AC79B-7E1C-325A-1F89-6971C81240FD}"/>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Content Placeholder 3">
            <a:extLst>
              <a:ext uri="{FF2B5EF4-FFF2-40B4-BE49-F238E27FC236}">
                <a16:creationId xmlns:a16="http://schemas.microsoft.com/office/drawing/2014/main" id="{4577E3C4-3307-D1AE-6A70-FC48ED0EE51C}"/>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5" name="Date Placeholder 4">
            <a:extLst>
              <a:ext uri="{FF2B5EF4-FFF2-40B4-BE49-F238E27FC236}">
                <a16:creationId xmlns:a16="http://schemas.microsoft.com/office/drawing/2014/main" id="{DDB0ED8E-E0F7-812A-2076-B0DA09CB3E08}"/>
              </a:ext>
            </a:extLst>
          </p:cNvPr>
          <p:cNvSpPr>
            <a:spLocks noGrp="1"/>
          </p:cNvSpPr>
          <p:nvPr>
            <p:ph type="dt" sz="half" idx="10"/>
          </p:nvPr>
        </p:nvSpPr>
        <p:spPr/>
        <p:txBody>
          <a:bodyPr/>
          <a:lstStyle/>
          <a:p>
            <a:fld id="{0EBDCB73-030F-41CA-8239-4AF6520D5626}" type="datetime1">
              <a:rPr lang="en-ZA" smtClean="0"/>
              <a:t>2024/08/12</a:t>
            </a:fld>
            <a:endParaRPr lang="en-ZA"/>
          </a:p>
        </p:txBody>
      </p:sp>
      <p:sp>
        <p:nvSpPr>
          <p:cNvPr id="6" name="Footer Placeholder 5">
            <a:extLst>
              <a:ext uri="{FF2B5EF4-FFF2-40B4-BE49-F238E27FC236}">
                <a16:creationId xmlns:a16="http://schemas.microsoft.com/office/drawing/2014/main" id="{138DF642-76C2-DF0E-5DBE-EA95A8EF3A76}"/>
              </a:ext>
            </a:extLst>
          </p:cNvPr>
          <p:cNvSpPr>
            <a:spLocks noGrp="1"/>
          </p:cNvSpPr>
          <p:nvPr>
            <p:ph type="ftr" sz="quarter" idx="11"/>
          </p:nvPr>
        </p:nvSpPr>
        <p:spPr/>
        <p:txBody>
          <a:bodyPr/>
          <a:lstStyle/>
          <a:p>
            <a:endParaRPr lang="en-ZA"/>
          </a:p>
        </p:txBody>
      </p:sp>
      <p:sp>
        <p:nvSpPr>
          <p:cNvPr id="7" name="Slide Number Placeholder 6">
            <a:extLst>
              <a:ext uri="{FF2B5EF4-FFF2-40B4-BE49-F238E27FC236}">
                <a16:creationId xmlns:a16="http://schemas.microsoft.com/office/drawing/2014/main" id="{3F436093-48C2-70A8-BC5E-5474C8C30CF8}"/>
              </a:ext>
            </a:extLst>
          </p:cNvPr>
          <p:cNvSpPr>
            <a:spLocks noGrp="1"/>
          </p:cNvSpPr>
          <p:nvPr>
            <p:ph type="sldNum" sz="quarter" idx="12"/>
          </p:nvPr>
        </p:nvSpPr>
        <p:spPr/>
        <p:txBody>
          <a:bodyPr/>
          <a:lstStyle/>
          <a:p>
            <a:fld id="{C9F35881-CAA4-4149-8092-8BD77F2B45F5}" type="slidenum">
              <a:rPr lang="en-ZA" smtClean="0"/>
              <a:t>‹#›</a:t>
            </a:fld>
            <a:endParaRPr lang="en-ZA"/>
          </a:p>
        </p:txBody>
      </p:sp>
    </p:spTree>
    <p:extLst>
      <p:ext uri="{BB962C8B-B14F-4D97-AF65-F5344CB8AC3E}">
        <p14:creationId xmlns:p14="http://schemas.microsoft.com/office/powerpoint/2010/main" val="28251938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A025276-A39E-666C-FC7A-FDF8C17C06FA}"/>
              </a:ext>
            </a:extLst>
          </p:cNvPr>
          <p:cNvSpPr>
            <a:spLocks noGrp="1"/>
          </p:cNvSpPr>
          <p:nvPr>
            <p:ph type="title"/>
          </p:nvPr>
        </p:nvSpPr>
        <p:spPr>
          <a:xfrm>
            <a:off x="839788" y="365125"/>
            <a:ext cx="10515600" cy="1325563"/>
          </a:xfrm>
        </p:spPr>
        <p:txBody>
          <a:bodyPr/>
          <a:lstStyle/>
          <a:p>
            <a:r>
              <a:rPr lang="en-US"/>
              <a:t>Click to edit Master title style</a:t>
            </a:r>
            <a:endParaRPr lang="en-ZA"/>
          </a:p>
        </p:txBody>
      </p:sp>
      <p:sp>
        <p:nvSpPr>
          <p:cNvPr id="3" name="Text Placeholder 2">
            <a:extLst>
              <a:ext uri="{FF2B5EF4-FFF2-40B4-BE49-F238E27FC236}">
                <a16:creationId xmlns:a16="http://schemas.microsoft.com/office/drawing/2014/main" id="{62DCF416-58CD-FFF0-BD67-39F62F1BB15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7FF75124-FA76-AAC0-E8E5-0E897BC83F12}"/>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5" name="Text Placeholder 4">
            <a:extLst>
              <a:ext uri="{FF2B5EF4-FFF2-40B4-BE49-F238E27FC236}">
                <a16:creationId xmlns:a16="http://schemas.microsoft.com/office/drawing/2014/main" id="{B3A9B219-6761-7889-D121-8106E757DD12}"/>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E1A5C7E8-15B0-F7D7-390C-CFC67EE401D0}"/>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7" name="Date Placeholder 6">
            <a:extLst>
              <a:ext uri="{FF2B5EF4-FFF2-40B4-BE49-F238E27FC236}">
                <a16:creationId xmlns:a16="http://schemas.microsoft.com/office/drawing/2014/main" id="{8C8C5706-DF9F-FFDC-1C7E-D103E758B30B}"/>
              </a:ext>
            </a:extLst>
          </p:cNvPr>
          <p:cNvSpPr>
            <a:spLocks noGrp="1"/>
          </p:cNvSpPr>
          <p:nvPr>
            <p:ph type="dt" sz="half" idx="10"/>
          </p:nvPr>
        </p:nvSpPr>
        <p:spPr/>
        <p:txBody>
          <a:bodyPr/>
          <a:lstStyle/>
          <a:p>
            <a:fld id="{7D5FFBB6-ED24-4C73-BB6C-A42BAE5DAFDD}" type="datetime1">
              <a:rPr lang="en-ZA" smtClean="0"/>
              <a:t>2024/08/12</a:t>
            </a:fld>
            <a:endParaRPr lang="en-ZA"/>
          </a:p>
        </p:txBody>
      </p:sp>
      <p:sp>
        <p:nvSpPr>
          <p:cNvPr id="8" name="Footer Placeholder 7">
            <a:extLst>
              <a:ext uri="{FF2B5EF4-FFF2-40B4-BE49-F238E27FC236}">
                <a16:creationId xmlns:a16="http://schemas.microsoft.com/office/drawing/2014/main" id="{411B9C5C-02FD-7874-08CE-ED791C3AFF2F}"/>
              </a:ext>
            </a:extLst>
          </p:cNvPr>
          <p:cNvSpPr>
            <a:spLocks noGrp="1"/>
          </p:cNvSpPr>
          <p:nvPr>
            <p:ph type="ftr" sz="quarter" idx="11"/>
          </p:nvPr>
        </p:nvSpPr>
        <p:spPr/>
        <p:txBody>
          <a:bodyPr/>
          <a:lstStyle/>
          <a:p>
            <a:endParaRPr lang="en-ZA"/>
          </a:p>
        </p:txBody>
      </p:sp>
      <p:sp>
        <p:nvSpPr>
          <p:cNvPr id="9" name="Slide Number Placeholder 8">
            <a:extLst>
              <a:ext uri="{FF2B5EF4-FFF2-40B4-BE49-F238E27FC236}">
                <a16:creationId xmlns:a16="http://schemas.microsoft.com/office/drawing/2014/main" id="{91EDCC62-913E-347C-6B2A-87F580B62202}"/>
              </a:ext>
            </a:extLst>
          </p:cNvPr>
          <p:cNvSpPr>
            <a:spLocks noGrp="1"/>
          </p:cNvSpPr>
          <p:nvPr>
            <p:ph type="sldNum" sz="quarter" idx="12"/>
          </p:nvPr>
        </p:nvSpPr>
        <p:spPr/>
        <p:txBody>
          <a:bodyPr/>
          <a:lstStyle/>
          <a:p>
            <a:fld id="{C9F35881-CAA4-4149-8092-8BD77F2B45F5}" type="slidenum">
              <a:rPr lang="en-ZA" smtClean="0"/>
              <a:t>‹#›</a:t>
            </a:fld>
            <a:endParaRPr lang="en-ZA"/>
          </a:p>
        </p:txBody>
      </p:sp>
    </p:spTree>
    <p:extLst>
      <p:ext uri="{BB962C8B-B14F-4D97-AF65-F5344CB8AC3E}">
        <p14:creationId xmlns:p14="http://schemas.microsoft.com/office/powerpoint/2010/main" val="41714806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22B3E93-47B6-1995-C411-378C2BEE341E}"/>
              </a:ext>
            </a:extLst>
          </p:cNvPr>
          <p:cNvSpPr>
            <a:spLocks noGrp="1"/>
          </p:cNvSpPr>
          <p:nvPr>
            <p:ph type="title"/>
          </p:nvPr>
        </p:nvSpPr>
        <p:spPr/>
        <p:txBody>
          <a:bodyPr/>
          <a:lstStyle/>
          <a:p>
            <a:r>
              <a:rPr lang="en-US"/>
              <a:t>Click to edit Master title style</a:t>
            </a:r>
            <a:endParaRPr lang="en-ZA"/>
          </a:p>
        </p:txBody>
      </p:sp>
      <p:sp>
        <p:nvSpPr>
          <p:cNvPr id="3" name="Date Placeholder 2">
            <a:extLst>
              <a:ext uri="{FF2B5EF4-FFF2-40B4-BE49-F238E27FC236}">
                <a16:creationId xmlns:a16="http://schemas.microsoft.com/office/drawing/2014/main" id="{3079A1CB-6795-1EC5-FA41-1E2CCDA0F7A1}"/>
              </a:ext>
            </a:extLst>
          </p:cNvPr>
          <p:cNvSpPr>
            <a:spLocks noGrp="1"/>
          </p:cNvSpPr>
          <p:nvPr>
            <p:ph type="dt" sz="half" idx="10"/>
          </p:nvPr>
        </p:nvSpPr>
        <p:spPr/>
        <p:txBody>
          <a:bodyPr/>
          <a:lstStyle/>
          <a:p>
            <a:fld id="{A1A7DB46-F1C9-4B14-B0B4-F90724806F29}" type="datetime1">
              <a:rPr lang="en-ZA" smtClean="0"/>
              <a:t>2024/08/12</a:t>
            </a:fld>
            <a:endParaRPr lang="en-ZA"/>
          </a:p>
        </p:txBody>
      </p:sp>
      <p:sp>
        <p:nvSpPr>
          <p:cNvPr id="4" name="Footer Placeholder 3">
            <a:extLst>
              <a:ext uri="{FF2B5EF4-FFF2-40B4-BE49-F238E27FC236}">
                <a16:creationId xmlns:a16="http://schemas.microsoft.com/office/drawing/2014/main" id="{D3EC1FF6-22FF-A5EB-D3DE-7ECBDD4DD22F}"/>
              </a:ext>
            </a:extLst>
          </p:cNvPr>
          <p:cNvSpPr>
            <a:spLocks noGrp="1"/>
          </p:cNvSpPr>
          <p:nvPr>
            <p:ph type="ftr" sz="quarter" idx="11"/>
          </p:nvPr>
        </p:nvSpPr>
        <p:spPr/>
        <p:txBody>
          <a:bodyPr/>
          <a:lstStyle/>
          <a:p>
            <a:endParaRPr lang="en-ZA"/>
          </a:p>
        </p:txBody>
      </p:sp>
      <p:sp>
        <p:nvSpPr>
          <p:cNvPr id="5" name="Slide Number Placeholder 4">
            <a:extLst>
              <a:ext uri="{FF2B5EF4-FFF2-40B4-BE49-F238E27FC236}">
                <a16:creationId xmlns:a16="http://schemas.microsoft.com/office/drawing/2014/main" id="{C54A39B6-9099-9F95-934A-C2B2E5EDB90E}"/>
              </a:ext>
            </a:extLst>
          </p:cNvPr>
          <p:cNvSpPr>
            <a:spLocks noGrp="1"/>
          </p:cNvSpPr>
          <p:nvPr>
            <p:ph type="sldNum" sz="quarter" idx="12"/>
          </p:nvPr>
        </p:nvSpPr>
        <p:spPr/>
        <p:txBody>
          <a:bodyPr/>
          <a:lstStyle/>
          <a:p>
            <a:fld id="{C9F35881-CAA4-4149-8092-8BD77F2B45F5}" type="slidenum">
              <a:rPr lang="en-ZA" smtClean="0"/>
              <a:t>‹#›</a:t>
            </a:fld>
            <a:endParaRPr lang="en-ZA"/>
          </a:p>
        </p:txBody>
      </p:sp>
    </p:spTree>
    <p:extLst>
      <p:ext uri="{BB962C8B-B14F-4D97-AF65-F5344CB8AC3E}">
        <p14:creationId xmlns:p14="http://schemas.microsoft.com/office/powerpoint/2010/main" val="35942153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DE05BDE-801F-395B-92DD-0D433F45CF6D}"/>
              </a:ext>
            </a:extLst>
          </p:cNvPr>
          <p:cNvSpPr>
            <a:spLocks noGrp="1"/>
          </p:cNvSpPr>
          <p:nvPr>
            <p:ph type="dt" sz="half" idx="10"/>
          </p:nvPr>
        </p:nvSpPr>
        <p:spPr/>
        <p:txBody>
          <a:bodyPr/>
          <a:lstStyle/>
          <a:p>
            <a:fld id="{12E6DC3E-F550-4650-A3C6-7059B0ADC07F}" type="datetime1">
              <a:rPr lang="en-ZA" smtClean="0"/>
              <a:t>2024/08/12</a:t>
            </a:fld>
            <a:endParaRPr lang="en-ZA"/>
          </a:p>
        </p:txBody>
      </p:sp>
      <p:sp>
        <p:nvSpPr>
          <p:cNvPr id="3" name="Footer Placeholder 2">
            <a:extLst>
              <a:ext uri="{FF2B5EF4-FFF2-40B4-BE49-F238E27FC236}">
                <a16:creationId xmlns:a16="http://schemas.microsoft.com/office/drawing/2014/main" id="{C5E1EE49-82C7-DB3D-804E-292FBACCC960}"/>
              </a:ext>
            </a:extLst>
          </p:cNvPr>
          <p:cNvSpPr>
            <a:spLocks noGrp="1"/>
          </p:cNvSpPr>
          <p:nvPr>
            <p:ph type="ftr" sz="quarter" idx="11"/>
          </p:nvPr>
        </p:nvSpPr>
        <p:spPr/>
        <p:txBody>
          <a:bodyPr/>
          <a:lstStyle/>
          <a:p>
            <a:endParaRPr lang="en-ZA"/>
          </a:p>
        </p:txBody>
      </p:sp>
      <p:sp>
        <p:nvSpPr>
          <p:cNvPr id="4" name="Slide Number Placeholder 3">
            <a:extLst>
              <a:ext uri="{FF2B5EF4-FFF2-40B4-BE49-F238E27FC236}">
                <a16:creationId xmlns:a16="http://schemas.microsoft.com/office/drawing/2014/main" id="{C49C8A6C-6780-F4C0-B77E-5C57B328774A}"/>
              </a:ext>
            </a:extLst>
          </p:cNvPr>
          <p:cNvSpPr>
            <a:spLocks noGrp="1"/>
          </p:cNvSpPr>
          <p:nvPr>
            <p:ph type="sldNum" sz="quarter" idx="12"/>
          </p:nvPr>
        </p:nvSpPr>
        <p:spPr/>
        <p:txBody>
          <a:bodyPr/>
          <a:lstStyle/>
          <a:p>
            <a:fld id="{C9F35881-CAA4-4149-8092-8BD77F2B45F5}" type="slidenum">
              <a:rPr lang="en-ZA" smtClean="0"/>
              <a:t>‹#›</a:t>
            </a:fld>
            <a:endParaRPr lang="en-ZA"/>
          </a:p>
        </p:txBody>
      </p:sp>
    </p:spTree>
    <p:extLst>
      <p:ext uri="{BB962C8B-B14F-4D97-AF65-F5344CB8AC3E}">
        <p14:creationId xmlns:p14="http://schemas.microsoft.com/office/powerpoint/2010/main" val="295504543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F1E9574-A383-8169-5673-578C9E549908}"/>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ZA"/>
          </a:p>
        </p:txBody>
      </p:sp>
      <p:sp>
        <p:nvSpPr>
          <p:cNvPr id="3" name="Content Placeholder 2">
            <a:extLst>
              <a:ext uri="{FF2B5EF4-FFF2-40B4-BE49-F238E27FC236}">
                <a16:creationId xmlns:a16="http://schemas.microsoft.com/office/drawing/2014/main" id="{1BC10957-F65D-C60F-0453-2099E07D6435}"/>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Text Placeholder 3">
            <a:extLst>
              <a:ext uri="{FF2B5EF4-FFF2-40B4-BE49-F238E27FC236}">
                <a16:creationId xmlns:a16="http://schemas.microsoft.com/office/drawing/2014/main" id="{D3517F3A-E5EB-05FD-6956-E3C7746080E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51A3CFEC-19F5-CEAD-D402-958DC00B8147}"/>
              </a:ext>
            </a:extLst>
          </p:cNvPr>
          <p:cNvSpPr>
            <a:spLocks noGrp="1"/>
          </p:cNvSpPr>
          <p:nvPr>
            <p:ph type="dt" sz="half" idx="10"/>
          </p:nvPr>
        </p:nvSpPr>
        <p:spPr/>
        <p:txBody>
          <a:bodyPr/>
          <a:lstStyle/>
          <a:p>
            <a:fld id="{BDDD6496-7B3C-49C4-954E-C59CC033132D}" type="datetime1">
              <a:rPr lang="en-ZA" smtClean="0"/>
              <a:t>2024/08/12</a:t>
            </a:fld>
            <a:endParaRPr lang="en-ZA"/>
          </a:p>
        </p:txBody>
      </p:sp>
      <p:sp>
        <p:nvSpPr>
          <p:cNvPr id="6" name="Footer Placeholder 5">
            <a:extLst>
              <a:ext uri="{FF2B5EF4-FFF2-40B4-BE49-F238E27FC236}">
                <a16:creationId xmlns:a16="http://schemas.microsoft.com/office/drawing/2014/main" id="{AB623791-ACE9-4634-65FF-F0557C7D83B3}"/>
              </a:ext>
            </a:extLst>
          </p:cNvPr>
          <p:cNvSpPr>
            <a:spLocks noGrp="1"/>
          </p:cNvSpPr>
          <p:nvPr>
            <p:ph type="ftr" sz="quarter" idx="11"/>
          </p:nvPr>
        </p:nvSpPr>
        <p:spPr/>
        <p:txBody>
          <a:bodyPr/>
          <a:lstStyle/>
          <a:p>
            <a:endParaRPr lang="en-ZA"/>
          </a:p>
        </p:txBody>
      </p:sp>
      <p:sp>
        <p:nvSpPr>
          <p:cNvPr id="7" name="Slide Number Placeholder 6">
            <a:extLst>
              <a:ext uri="{FF2B5EF4-FFF2-40B4-BE49-F238E27FC236}">
                <a16:creationId xmlns:a16="http://schemas.microsoft.com/office/drawing/2014/main" id="{A73E5E29-B39A-E7D4-F5CE-90C1C73CF6A9}"/>
              </a:ext>
            </a:extLst>
          </p:cNvPr>
          <p:cNvSpPr>
            <a:spLocks noGrp="1"/>
          </p:cNvSpPr>
          <p:nvPr>
            <p:ph type="sldNum" sz="quarter" idx="12"/>
          </p:nvPr>
        </p:nvSpPr>
        <p:spPr/>
        <p:txBody>
          <a:bodyPr/>
          <a:lstStyle/>
          <a:p>
            <a:fld id="{C9F35881-CAA4-4149-8092-8BD77F2B45F5}" type="slidenum">
              <a:rPr lang="en-ZA" smtClean="0"/>
              <a:t>‹#›</a:t>
            </a:fld>
            <a:endParaRPr lang="en-ZA"/>
          </a:p>
        </p:txBody>
      </p:sp>
    </p:spTree>
    <p:extLst>
      <p:ext uri="{BB962C8B-B14F-4D97-AF65-F5344CB8AC3E}">
        <p14:creationId xmlns:p14="http://schemas.microsoft.com/office/powerpoint/2010/main" val="112074481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CD47C7-F851-C542-3DBC-363AAF298191}"/>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ZA"/>
          </a:p>
        </p:txBody>
      </p:sp>
      <p:sp>
        <p:nvSpPr>
          <p:cNvPr id="3" name="Picture Placeholder 2">
            <a:extLst>
              <a:ext uri="{FF2B5EF4-FFF2-40B4-BE49-F238E27FC236}">
                <a16:creationId xmlns:a16="http://schemas.microsoft.com/office/drawing/2014/main" id="{22A0A4C6-D033-A559-554B-9699D4F336C1}"/>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ZA"/>
          </a:p>
        </p:txBody>
      </p:sp>
      <p:sp>
        <p:nvSpPr>
          <p:cNvPr id="4" name="Text Placeholder 3">
            <a:extLst>
              <a:ext uri="{FF2B5EF4-FFF2-40B4-BE49-F238E27FC236}">
                <a16:creationId xmlns:a16="http://schemas.microsoft.com/office/drawing/2014/main" id="{9EEA1FD2-5AF2-11AF-A413-C9F3DE5B333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9FC5F8AC-2B69-4C79-DF37-29965E1580B3}"/>
              </a:ext>
            </a:extLst>
          </p:cNvPr>
          <p:cNvSpPr>
            <a:spLocks noGrp="1"/>
          </p:cNvSpPr>
          <p:nvPr>
            <p:ph type="dt" sz="half" idx="10"/>
          </p:nvPr>
        </p:nvSpPr>
        <p:spPr/>
        <p:txBody>
          <a:bodyPr/>
          <a:lstStyle/>
          <a:p>
            <a:fld id="{6DE3B4BA-99B0-45A4-9168-C7327B68A988}" type="datetime1">
              <a:rPr lang="en-ZA" smtClean="0"/>
              <a:t>2024/08/12</a:t>
            </a:fld>
            <a:endParaRPr lang="en-ZA"/>
          </a:p>
        </p:txBody>
      </p:sp>
      <p:sp>
        <p:nvSpPr>
          <p:cNvPr id="6" name="Footer Placeholder 5">
            <a:extLst>
              <a:ext uri="{FF2B5EF4-FFF2-40B4-BE49-F238E27FC236}">
                <a16:creationId xmlns:a16="http://schemas.microsoft.com/office/drawing/2014/main" id="{7677A1BF-82C0-F2DF-92FC-F163D8231287}"/>
              </a:ext>
            </a:extLst>
          </p:cNvPr>
          <p:cNvSpPr>
            <a:spLocks noGrp="1"/>
          </p:cNvSpPr>
          <p:nvPr>
            <p:ph type="ftr" sz="quarter" idx="11"/>
          </p:nvPr>
        </p:nvSpPr>
        <p:spPr/>
        <p:txBody>
          <a:bodyPr/>
          <a:lstStyle/>
          <a:p>
            <a:endParaRPr lang="en-ZA"/>
          </a:p>
        </p:txBody>
      </p:sp>
      <p:sp>
        <p:nvSpPr>
          <p:cNvPr id="7" name="Slide Number Placeholder 6">
            <a:extLst>
              <a:ext uri="{FF2B5EF4-FFF2-40B4-BE49-F238E27FC236}">
                <a16:creationId xmlns:a16="http://schemas.microsoft.com/office/drawing/2014/main" id="{47C0A11C-1F5F-9BAB-8FB8-BDB43FD9FF59}"/>
              </a:ext>
            </a:extLst>
          </p:cNvPr>
          <p:cNvSpPr>
            <a:spLocks noGrp="1"/>
          </p:cNvSpPr>
          <p:nvPr>
            <p:ph type="sldNum" sz="quarter" idx="12"/>
          </p:nvPr>
        </p:nvSpPr>
        <p:spPr/>
        <p:txBody>
          <a:bodyPr/>
          <a:lstStyle/>
          <a:p>
            <a:fld id="{C9F35881-CAA4-4149-8092-8BD77F2B45F5}" type="slidenum">
              <a:rPr lang="en-ZA" smtClean="0"/>
              <a:t>‹#›</a:t>
            </a:fld>
            <a:endParaRPr lang="en-ZA"/>
          </a:p>
        </p:txBody>
      </p:sp>
    </p:spTree>
    <p:extLst>
      <p:ext uri="{BB962C8B-B14F-4D97-AF65-F5344CB8AC3E}">
        <p14:creationId xmlns:p14="http://schemas.microsoft.com/office/powerpoint/2010/main" val="7579632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EDB82E34-7607-AFD3-B21D-1477B5B7E0BA}"/>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ZA"/>
          </a:p>
        </p:txBody>
      </p:sp>
      <p:sp>
        <p:nvSpPr>
          <p:cNvPr id="3" name="Text Placeholder 2">
            <a:extLst>
              <a:ext uri="{FF2B5EF4-FFF2-40B4-BE49-F238E27FC236}">
                <a16:creationId xmlns:a16="http://schemas.microsoft.com/office/drawing/2014/main" id="{DBA057C6-6F20-0D3E-444F-E90A22668F9C}"/>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ZA"/>
          </a:p>
        </p:txBody>
      </p:sp>
      <p:sp>
        <p:nvSpPr>
          <p:cNvPr id="4" name="Date Placeholder 3">
            <a:extLst>
              <a:ext uri="{FF2B5EF4-FFF2-40B4-BE49-F238E27FC236}">
                <a16:creationId xmlns:a16="http://schemas.microsoft.com/office/drawing/2014/main" id="{C4952BB8-BCA9-26FF-4FBF-1F8D08792905}"/>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23A2815-EDA9-407B-889F-BFD03370603C}" type="datetime1">
              <a:rPr lang="en-ZA" smtClean="0"/>
              <a:t>2024/08/12</a:t>
            </a:fld>
            <a:endParaRPr lang="en-ZA"/>
          </a:p>
        </p:txBody>
      </p:sp>
      <p:sp>
        <p:nvSpPr>
          <p:cNvPr id="5" name="Footer Placeholder 4">
            <a:extLst>
              <a:ext uri="{FF2B5EF4-FFF2-40B4-BE49-F238E27FC236}">
                <a16:creationId xmlns:a16="http://schemas.microsoft.com/office/drawing/2014/main" id="{E40EF9BF-7D62-9DCB-C53D-63871FECEFC5}"/>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ZA"/>
          </a:p>
        </p:txBody>
      </p:sp>
      <p:sp>
        <p:nvSpPr>
          <p:cNvPr id="6" name="Slide Number Placeholder 5">
            <a:extLst>
              <a:ext uri="{FF2B5EF4-FFF2-40B4-BE49-F238E27FC236}">
                <a16:creationId xmlns:a16="http://schemas.microsoft.com/office/drawing/2014/main" id="{BB40076C-C4D1-2427-E9D9-7E098FD361A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9F35881-CAA4-4149-8092-8BD77F2B45F5}" type="slidenum">
              <a:rPr lang="en-ZA" smtClean="0"/>
              <a:t>‹#›</a:t>
            </a:fld>
            <a:endParaRPr lang="en-ZA"/>
          </a:p>
        </p:txBody>
      </p:sp>
    </p:spTree>
    <p:extLst>
      <p:ext uri="{BB962C8B-B14F-4D97-AF65-F5344CB8AC3E}">
        <p14:creationId xmlns:p14="http://schemas.microsoft.com/office/powerpoint/2010/main" val="203888687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1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1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4.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1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1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6.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1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7.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8.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2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9.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2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0.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2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1.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2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2.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2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3.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2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4.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2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5.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2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6.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2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7.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8.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3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9.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3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0.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3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1.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3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1" name="Picture 10">
            <a:extLst>
              <a:ext uri="{FF2B5EF4-FFF2-40B4-BE49-F238E27FC236}">
                <a16:creationId xmlns:a16="http://schemas.microsoft.com/office/drawing/2014/main" id="{EC01C7C9-B687-471B-A5E5-83CD4D20C2AA}"/>
              </a:ext>
            </a:extLst>
          </p:cNvPr>
          <p:cNvPicPr>
            <a:picLocks noChangeAspect="1"/>
          </p:cNvPicPr>
          <p:nvPr/>
        </p:nvPicPr>
        <p:blipFill>
          <a:blip r:embed="rId2"/>
          <a:stretch>
            <a:fillRect/>
          </a:stretch>
        </p:blipFill>
        <p:spPr>
          <a:xfrm>
            <a:off x="120950" y="88796"/>
            <a:ext cx="2777387" cy="539031"/>
          </a:xfrm>
          <a:prstGeom prst="rect">
            <a:avLst/>
          </a:prstGeom>
        </p:spPr>
      </p:pic>
      <p:pic>
        <p:nvPicPr>
          <p:cNvPr id="15" name="Picture 14">
            <a:extLst>
              <a:ext uri="{FF2B5EF4-FFF2-40B4-BE49-F238E27FC236}">
                <a16:creationId xmlns:a16="http://schemas.microsoft.com/office/drawing/2014/main" id="{BAD1BD86-FC93-4719-804D-A4D59F2ACD34}"/>
              </a:ext>
            </a:extLst>
          </p:cNvPr>
          <p:cNvPicPr>
            <a:picLocks noChangeAspect="1"/>
          </p:cNvPicPr>
          <p:nvPr/>
        </p:nvPicPr>
        <p:blipFill>
          <a:blip r:embed="rId3"/>
          <a:stretch>
            <a:fillRect/>
          </a:stretch>
        </p:blipFill>
        <p:spPr>
          <a:xfrm>
            <a:off x="10096764" y="90352"/>
            <a:ext cx="1980448" cy="641992"/>
          </a:xfrm>
          <a:prstGeom prst="rect">
            <a:avLst/>
          </a:prstGeom>
        </p:spPr>
      </p:pic>
      <p:sp>
        <p:nvSpPr>
          <p:cNvPr id="2" name="TextBox 1">
            <a:extLst>
              <a:ext uri="{FF2B5EF4-FFF2-40B4-BE49-F238E27FC236}">
                <a16:creationId xmlns:a16="http://schemas.microsoft.com/office/drawing/2014/main" id="{ADF15450-16C2-43A7-952C-954B53A2936C}"/>
              </a:ext>
            </a:extLst>
          </p:cNvPr>
          <p:cNvSpPr txBox="1"/>
          <p:nvPr/>
        </p:nvSpPr>
        <p:spPr>
          <a:xfrm>
            <a:off x="490654" y="1426695"/>
            <a:ext cx="10459844" cy="5137047"/>
          </a:xfrm>
          <a:prstGeom prst="rect">
            <a:avLst/>
          </a:prstGeom>
          <a:noFill/>
        </p:spPr>
        <p:txBody>
          <a:bodyPr wrap="square" rtlCol="0">
            <a:spAutoFit/>
          </a:bodyPr>
          <a:lstStyle/>
          <a:p>
            <a:pPr algn="ctr">
              <a:lnSpc>
                <a:spcPct val="107000"/>
              </a:lnSpc>
              <a:spcAft>
                <a:spcPts val="800"/>
              </a:spcAft>
            </a:pPr>
            <a:endParaRPr lang="en-ZA" sz="3200" b="1" dirty="0">
              <a:effectLst/>
              <a:latin typeface="Calibri" panose="020F0502020204030204" pitchFamily="34" charset="0"/>
              <a:ea typeface="Calibri" panose="020F0502020204030204" pitchFamily="34" charset="0"/>
              <a:cs typeface="Times New Roman" panose="02020603050405020304" pitchFamily="18" charset="0"/>
            </a:endParaRPr>
          </a:p>
          <a:p>
            <a:pPr algn="ctr">
              <a:lnSpc>
                <a:spcPct val="107000"/>
              </a:lnSpc>
              <a:spcAft>
                <a:spcPts val="800"/>
              </a:spcAft>
            </a:pPr>
            <a:r>
              <a:rPr lang="en-GB" sz="4400" dirty="0">
                <a:effectLst/>
                <a:ea typeface="Times New Roman" panose="02020603050405020304" pitchFamily="18" charset="0"/>
                <a:cs typeface="Times New Roman" panose="02020603050405020304" pitchFamily="18" charset="0"/>
              </a:rPr>
              <a:t>Lessons learnt on how to approach local integration and durable solutions in customary contexts from the perspective of HLP</a:t>
            </a:r>
            <a:endParaRPr lang="en-ZA" sz="4400" dirty="0">
              <a:effectLst/>
              <a:ea typeface="Aptos" panose="020B0004020202020204" pitchFamily="34" charset="0"/>
              <a:cs typeface="Times New Roman" panose="02020603050405020304" pitchFamily="18" charset="0"/>
            </a:endParaRPr>
          </a:p>
          <a:p>
            <a:pPr algn="ctr">
              <a:lnSpc>
                <a:spcPct val="107000"/>
              </a:lnSpc>
              <a:spcAft>
                <a:spcPts val="800"/>
              </a:spcAft>
            </a:pPr>
            <a:r>
              <a:rPr lang="en-ZA" b="1" dirty="0">
                <a:effectLst/>
                <a:latin typeface="Calibri" panose="020F0502020204030204" pitchFamily="34" charset="0"/>
                <a:ea typeface="Calibri" panose="020F0502020204030204" pitchFamily="34" charset="0"/>
                <a:cs typeface="Times New Roman" panose="02020603050405020304" pitchFamily="18" charset="0"/>
              </a:rPr>
              <a:t> </a:t>
            </a:r>
            <a:endParaRPr lang="en-ZA" dirty="0">
              <a:effectLst/>
              <a:latin typeface="Calibri" panose="020F0502020204030204" pitchFamily="34" charset="0"/>
              <a:ea typeface="Calibri" panose="020F0502020204030204" pitchFamily="34" charset="0"/>
              <a:cs typeface="Times New Roman" panose="02020603050405020304" pitchFamily="18" charset="0"/>
            </a:endParaRPr>
          </a:p>
          <a:p>
            <a:pPr algn="ctr"/>
            <a:endParaRPr lang="de-DE" sz="1600" i="1" dirty="0"/>
          </a:p>
          <a:p>
            <a:pPr algn="ctr"/>
            <a:endParaRPr lang="de-DE" sz="2000" b="1" i="1" dirty="0">
              <a:solidFill>
                <a:srgbClr val="FF0000"/>
              </a:solidFill>
            </a:endParaRPr>
          </a:p>
          <a:p>
            <a:pPr algn="ctr"/>
            <a:r>
              <a:rPr lang="de-DE" sz="1400" i="1" dirty="0"/>
              <a:t>Prepared by Felicity Kitchin 2024-07-11</a:t>
            </a:r>
          </a:p>
          <a:p>
            <a:pPr algn="ctr"/>
            <a:endParaRPr lang="de-DE" sz="1600" i="1" u="sng" dirty="0">
              <a:solidFill>
                <a:schemeClr val="accent1">
                  <a:lumMod val="75000"/>
                </a:schemeClr>
              </a:solidFill>
            </a:endParaRPr>
          </a:p>
        </p:txBody>
      </p:sp>
      <p:sp>
        <p:nvSpPr>
          <p:cNvPr id="4" name="Slide Number Placeholder 3">
            <a:extLst>
              <a:ext uri="{FF2B5EF4-FFF2-40B4-BE49-F238E27FC236}">
                <a16:creationId xmlns:a16="http://schemas.microsoft.com/office/drawing/2014/main" id="{13126A8E-B90C-7988-1E19-3F80E7214D1B}"/>
              </a:ext>
            </a:extLst>
          </p:cNvPr>
          <p:cNvSpPr>
            <a:spLocks noGrp="1"/>
          </p:cNvSpPr>
          <p:nvPr>
            <p:ph type="sldNum" sz="quarter" idx="12"/>
          </p:nvPr>
        </p:nvSpPr>
        <p:spPr/>
        <p:txBody>
          <a:bodyPr/>
          <a:lstStyle/>
          <a:p>
            <a:fld id="{C9F35881-CAA4-4149-8092-8BD77F2B45F5}" type="slidenum">
              <a:rPr lang="en-ZA" smtClean="0"/>
              <a:t>1</a:t>
            </a:fld>
            <a:endParaRPr lang="en-ZA"/>
          </a:p>
        </p:txBody>
      </p:sp>
    </p:spTree>
    <p:extLst>
      <p:ext uri="{BB962C8B-B14F-4D97-AF65-F5344CB8AC3E}">
        <p14:creationId xmlns:p14="http://schemas.microsoft.com/office/powerpoint/2010/main" val="19138017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9DC6D68C-0098-F5F8-B8D1-0A685F27214C}"/>
              </a:ext>
            </a:extLst>
          </p:cNvPr>
          <p:cNvSpPr>
            <a:spLocks noGrp="1"/>
          </p:cNvSpPr>
          <p:nvPr>
            <p:ph type="sldNum" sz="quarter" idx="12"/>
          </p:nvPr>
        </p:nvSpPr>
        <p:spPr/>
        <p:txBody>
          <a:bodyPr/>
          <a:lstStyle/>
          <a:p>
            <a:fld id="{C9F35881-CAA4-4149-8092-8BD77F2B45F5}" type="slidenum">
              <a:rPr lang="en-ZA" smtClean="0"/>
              <a:t>10</a:t>
            </a:fld>
            <a:endParaRPr lang="en-ZA"/>
          </a:p>
        </p:txBody>
      </p:sp>
      <p:graphicFrame>
        <p:nvGraphicFramePr>
          <p:cNvPr id="4" name="Table 3">
            <a:extLst>
              <a:ext uri="{FF2B5EF4-FFF2-40B4-BE49-F238E27FC236}">
                <a16:creationId xmlns:a16="http://schemas.microsoft.com/office/drawing/2014/main" id="{82D053E9-C77F-0C38-40B4-A4750BE9B3BE}"/>
              </a:ext>
            </a:extLst>
          </p:cNvPr>
          <p:cNvGraphicFramePr>
            <a:graphicFrameLocks noGrp="1"/>
          </p:cNvGraphicFramePr>
          <p:nvPr>
            <p:extLst>
              <p:ext uri="{D42A27DB-BD31-4B8C-83A1-F6EECF244321}">
                <p14:modId xmlns:p14="http://schemas.microsoft.com/office/powerpoint/2010/main" val="100845296"/>
              </p:ext>
            </p:extLst>
          </p:nvPr>
        </p:nvGraphicFramePr>
        <p:xfrm>
          <a:off x="598517" y="136524"/>
          <a:ext cx="11388436" cy="6219825"/>
        </p:xfrm>
        <a:graphic>
          <a:graphicData uri="http://schemas.openxmlformats.org/drawingml/2006/table">
            <a:tbl>
              <a:tblPr firstRow="1" firstCol="1" bandRow="1">
                <a:tableStyleId>{5C22544A-7EE6-4342-B048-85BDC9FD1C3A}</a:tableStyleId>
              </a:tblPr>
              <a:tblGrid>
                <a:gridCol w="310405">
                  <a:extLst>
                    <a:ext uri="{9D8B030D-6E8A-4147-A177-3AD203B41FA5}">
                      <a16:colId xmlns:a16="http://schemas.microsoft.com/office/drawing/2014/main" val="4043799597"/>
                    </a:ext>
                  </a:extLst>
                </a:gridCol>
                <a:gridCol w="1462815">
                  <a:extLst>
                    <a:ext uri="{9D8B030D-6E8A-4147-A177-3AD203B41FA5}">
                      <a16:colId xmlns:a16="http://schemas.microsoft.com/office/drawing/2014/main" val="2764516713"/>
                    </a:ext>
                  </a:extLst>
                </a:gridCol>
                <a:gridCol w="2403619">
                  <a:extLst>
                    <a:ext uri="{9D8B030D-6E8A-4147-A177-3AD203B41FA5}">
                      <a16:colId xmlns:a16="http://schemas.microsoft.com/office/drawing/2014/main" val="1511674037"/>
                    </a:ext>
                  </a:extLst>
                </a:gridCol>
                <a:gridCol w="7211597">
                  <a:extLst>
                    <a:ext uri="{9D8B030D-6E8A-4147-A177-3AD203B41FA5}">
                      <a16:colId xmlns:a16="http://schemas.microsoft.com/office/drawing/2014/main" val="1746420397"/>
                    </a:ext>
                  </a:extLst>
                </a:gridCol>
              </a:tblGrid>
              <a:tr h="922546">
                <a:tc>
                  <a:txBody>
                    <a:bodyPr/>
                    <a:lstStyle/>
                    <a:p>
                      <a:pPr algn="just">
                        <a:lnSpc>
                          <a:spcPct val="100000"/>
                        </a:lnSpc>
                        <a:spcAft>
                          <a:spcPts val="800"/>
                        </a:spcAft>
                      </a:pPr>
                      <a:r>
                        <a:rPr lang="en-ZA" sz="1800" kern="100">
                          <a:effectLst/>
                        </a:rPr>
                        <a:t>#</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49255" marR="49255" marT="0" marB="0"/>
                </a:tc>
                <a:tc>
                  <a:txBody>
                    <a:bodyPr/>
                    <a:lstStyle/>
                    <a:p>
                      <a:pPr algn="just">
                        <a:lnSpc>
                          <a:spcPct val="100000"/>
                        </a:lnSpc>
                        <a:spcAft>
                          <a:spcPts val="800"/>
                        </a:spcAft>
                      </a:pPr>
                      <a:r>
                        <a:rPr lang="en-ZA" sz="1800" kern="100" dirty="0">
                          <a:effectLst/>
                        </a:rPr>
                        <a:t>Location &amp; nature of displacement</a:t>
                      </a:r>
                      <a:endParaRPr lang="en-ZA" sz="1800" kern="100" dirty="0">
                        <a:effectLst/>
                        <a:latin typeface="Aptos" panose="020B0004020202020204" pitchFamily="34" charset="0"/>
                        <a:ea typeface="Aptos" panose="020B0004020202020204" pitchFamily="34" charset="0"/>
                        <a:cs typeface="Aptos" panose="020B0004020202020204" pitchFamily="34" charset="0"/>
                      </a:endParaRPr>
                    </a:p>
                  </a:txBody>
                  <a:tcPr marL="49255" marR="49255" marT="0" marB="0"/>
                </a:tc>
                <a:tc>
                  <a:txBody>
                    <a:bodyPr/>
                    <a:lstStyle/>
                    <a:p>
                      <a:pPr algn="just">
                        <a:lnSpc>
                          <a:spcPct val="100000"/>
                        </a:lnSpc>
                        <a:spcAft>
                          <a:spcPts val="800"/>
                        </a:spcAft>
                      </a:pPr>
                      <a:r>
                        <a:rPr lang="en-ZA" sz="1800" kern="100">
                          <a:effectLst/>
                        </a:rPr>
                        <a:t>Type of durable solution &amp; Approach</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49255" marR="49255" marT="0" marB="0"/>
                </a:tc>
                <a:tc>
                  <a:txBody>
                    <a:bodyPr/>
                    <a:lstStyle/>
                    <a:p>
                      <a:pPr algn="just">
                        <a:lnSpc>
                          <a:spcPct val="100000"/>
                        </a:lnSpc>
                        <a:spcAft>
                          <a:spcPts val="800"/>
                        </a:spcAft>
                      </a:pPr>
                      <a:r>
                        <a:rPr lang="en-ZA" sz="1800" kern="100">
                          <a:effectLst/>
                        </a:rPr>
                        <a:t>Outcomes</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49255" marR="49255" marT="0" marB="0"/>
                </a:tc>
                <a:extLst>
                  <a:ext uri="{0D108BD9-81ED-4DB2-BD59-A6C34878D82A}">
                    <a16:rowId xmlns:a16="http://schemas.microsoft.com/office/drawing/2014/main" val="507048546"/>
                  </a:ext>
                </a:extLst>
              </a:tr>
              <a:tr h="5297279">
                <a:tc>
                  <a:txBody>
                    <a:bodyPr/>
                    <a:lstStyle/>
                    <a:p>
                      <a:pPr algn="just">
                        <a:lnSpc>
                          <a:spcPct val="100000"/>
                        </a:lnSpc>
                        <a:spcAft>
                          <a:spcPts val="800"/>
                        </a:spcAft>
                      </a:pPr>
                      <a:r>
                        <a:rPr lang="en-ZA" sz="1800" kern="100">
                          <a:effectLst/>
                        </a:rPr>
                        <a:t>1</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49255" marR="49255" marT="0" marB="0"/>
                </a:tc>
                <a:tc>
                  <a:txBody>
                    <a:bodyPr/>
                    <a:lstStyle/>
                    <a:p>
                      <a:pPr algn="l">
                        <a:lnSpc>
                          <a:spcPct val="100000"/>
                        </a:lnSpc>
                        <a:spcAft>
                          <a:spcPts val="800"/>
                        </a:spcAft>
                      </a:pPr>
                      <a:r>
                        <a:rPr lang="fr-FR" sz="1800" kern="100" dirty="0" err="1">
                          <a:effectLst/>
                        </a:rPr>
                        <a:t>Lomitas</a:t>
                      </a:r>
                      <a:r>
                        <a:rPr lang="fr-FR" sz="1800" kern="100" dirty="0">
                          <a:effectLst/>
                        </a:rPr>
                        <a:t>, </a:t>
                      </a:r>
                      <a:r>
                        <a:rPr lang="fr-FR" sz="1800" kern="100" dirty="0" err="1">
                          <a:effectLst/>
                        </a:rPr>
                        <a:t>Carceres</a:t>
                      </a:r>
                      <a:r>
                        <a:rPr lang="fr-FR" sz="1800" kern="100" dirty="0">
                          <a:effectLst/>
                        </a:rPr>
                        <a:t>, </a:t>
                      </a:r>
                      <a:r>
                        <a:rPr lang="fr-FR" sz="1800" kern="100" dirty="0" err="1">
                          <a:effectLst/>
                        </a:rPr>
                        <a:t>Tierralta</a:t>
                      </a:r>
                      <a:r>
                        <a:rPr lang="fr-FR" sz="1800" kern="100" dirty="0">
                          <a:effectLst/>
                        </a:rPr>
                        <a:t>, </a:t>
                      </a:r>
                      <a:r>
                        <a:rPr lang="fr-FR" sz="1800" kern="100" dirty="0" err="1">
                          <a:effectLst/>
                        </a:rPr>
                        <a:t>Ataco</a:t>
                      </a:r>
                      <a:r>
                        <a:rPr lang="fr-FR" sz="1800" kern="100" dirty="0">
                          <a:effectLst/>
                        </a:rPr>
                        <a:t> and </a:t>
                      </a:r>
                      <a:r>
                        <a:rPr lang="fr-FR" sz="1800" kern="100" dirty="0" err="1">
                          <a:effectLst/>
                        </a:rPr>
                        <a:t>Salaminita</a:t>
                      </a:r>
                      <a:r>
                        <a:rPr lang="fr-FR" sz="1800" kern="100" dirty="0">
                          <a:effectLst/>
                        </a:rPr>
                        <a:t>: </a:t>
                      </a:r>
                      <a:r>
                        <a:rPr lang="fr-FR" sz="1800" b="1" kern="100" dirty="0">
                          <a:effectLst/>
                        </a:rPr>
                        <a:t>Colombia</a:t>
                      </a:r>
                      <a:endParaRPr lang="en-ZA" sz="1800" b="1" kern="100" dirty="0">
                        <a:effectLst/>
                      </a:endParaRPr>
                    </a:p>
                    <a:p>
                      <a:pPr algn="l">
                        <a:lnSpc>
                          <a:spcPct val="100000"/>
                        </a:lnSpc>
                        <a:spcAft>
                          <a:spcPts val="800"/>
                        </a:spcAft>
                      </a:pPr>
                      <a:endParaRPr lang="en-ZA" sz="1800" kern="100" dirty="0">
                        <a:effectLst/>
                      </a:endParaRPr>
                    </a:p>
                    <a:p>
                      <a:pPr algn="l">
                        <a:lnSpc>
                          <a:spcPct val="100000"/>
                        </a:lnSpc>
                        <a:spcAft>
                          <a:spcPts val="800"/>
                        </a:spcAft>
                      </a:pPr>
                      <a:r>
                        <a:rPr lang="fr-FR" sz="1800" kern="100" dirty="0" err="1">
                          <a:effectLst/>
                        </a:rPr>
                        <a:t>Paramilitary</a:t>
                      </a:r>
                      <a:r>
                        <a:rPr lang="fr-FR" sz="1800" kern="100" dirty="0">
                          <a:effectLst/>
                        </a:rPr>
                        <a:t> violence</a:t>
                      </a:r>
                      <a:endParaRPr lang="en-ZA" sz="1800" kern="100" dirty="0">
                        <a:effectLst/>
                        <a:latin typeface="Aptos" panose="020B0004020202020204" pitchFamily="34" charset="0"/>
                        <a:ea typeface="Aptos" panose="020B0004020202020204" pitchFamily="34" charset="0"/>
                        <a:cs typeface="Aptos" panose="020B0004020202020204" pitchFamily="34" charset="0"/>
                      </a:endParaRPr>
                    </a:p>
                  </a:txBody>
                  <a:tcPr marL="49255" marR="49255" marT="0" marB="0"/>
                </a:tc>
                <a:tc>
                  <a:txBody>
                    <a:bodyPr/>
                    <a:lstStyle/>
                    <a:p>
                      <a:pPr algn="l">
                        <a:lnSpc>
                          <a:spcPct val="100000"/>
                        </a:lnSpc>
                        <a:spcAft>
                          <a:spcPts val="800"/>
                        </a:spcAft>
                      </a:pPr>
                      <a:r>
                        <a:rPr lang="en-ZA" sz="1800" kern="100" dirty="0">
                          <a:effectLst/>
                        </a:rPr>
                        <a:t>Promote return to the area of origin (Lomitas, Carceres, Salaminita, small rural towns, and </a:t>
                      </a:r>
                      <a:r>
                        <a:rPr lang="en-ZA" sz="1800" kern="100" dirty="0" err="1">
                          <a:effectLst/>
                        </a:rPr>
                        <a:t>Ataco</a:t>
                      </a:r>
                      <a:r>
                        <a:rPr lang="en-ZA" sz="1800" kern="100" dirty="0">
                          <a:effectLst/>
                        </a:rPr>
                        <a:t>, indigenous mountain town), and facilitate local integration (</a:t>
                      </a:r>
                      <a:r>
                        <a:rPr lang="en-ZA" sz="1800" kern="100" dirty="0" err="1">
                          <a:effectLst/>
                        </a:rPr>
                        <a:t>Tierralta</a:t>
                      </a:r>
                      <a:r>
                        <a:rPr lang="en-ZA" sz="1800" kern="100" dirty="0">
                          <a:effectLst/>
                        </a:rPr>
                        <a:t>, informal settlement) through: </a:t>
                      </a:r>
                    </a:p>
                    <a:p>
                      <a:pPr algn="l">
                        <a:lnSpc>
                          <a:spcPct val="100000"/>
                        </a:lnSpc>
                        <a:spcAft>
                          <a:spcPts val="800"/>
                        </a:spcAft>
                      </a:pPr>
                      <a:r>
                        <a:rPr lang="en-ZA" sz="1800" kern="100" dirty="0">
                          <a:effectLst/>
                        </a:rPr>
                        <a:t>Restitution of dispossessed lands and regularisation of settlements and registration of individual land parcels in customary and informal areas</a:t>
                      </a:r>
                      <a:endParaRPr lang="en-ZA" sz="1800" kern="100" dirty="0">
                        <a:effectLst/>
                        <a:latin typeface="Aptos" panose="020B0004020202020204" pitchFamily="34" charset="0"/>
                        <a:ea typeface="Aptos" panose="020B0004020202020204" pitchFamily="34" charset="0"/>
                        <a:cs typeface="Aptos" panose="020B0004020202020204" pitchFamily="34" charset="0"/>
                      </a:endParaRPr>
                    </a:p>
                  </a:txBody>
                  <a:tcPr marL="49255" marR="49255" marT="0" marB="0"/>
                </a:tc>
                <a:tc>
                  <a:txBody>
                    <a:bodyPr/>
                    <a:lstStyle/>
                    <a:p>
                      <a:pPr marL="342900" lvl="0" indent="-342900" algn="l">
                        <a:lnSpc>
                          <a:spcPct val="100000"/>
                        </a:lnSpc>
                        <a:buFont typeface="Symbol" panose="05050102010706020507" pitchFamily="18" charset="2"/>
                        <a:buChar char=""/>
                      </a:pPr>
                      <a:r>
                        <a:rPr lang="en-ZA" sz="1800" kern="100" dirty="0">
                          <a:effectLst/>
                        </a:rPr>
                        <a:t>Lomitas - over 700 land titles issued; Mobilisation of funds for housing for 400 vulnerable families</a:t>
                      </a:r>
                      <a:r>
                        <a:rPr lang="en-ZA" sz="1800" kern="100" spc="30" dirty="0">
                          <a:effectLst/>
                          <a:highlight>
                            <a:srgbClr val="FFFFFF"/>
                          </a:highlight>
                        </a:rPr>
                        <a:t> </a:t>
                      </a:r>
                      <a:endParaRPr lang="en-ZA" sz="1800" kern="100" dirty="0">
                        <a:effectLst/>
                      </a:endParaRPr>
                    </a:p>
                    <a:p>
                      <a:pPr marL="342900" lvl="0" indent="-342900" algn="l">
                        <a:lnSpc>
                          <a:spcPct val="100000"/>
                        </a:lnSpc>
                        <a:buFont typeface="Symbol" panose="05050102010706020507" pitchFamily="18" charset="2"/>
                        <a:buChar char=""/>
                      </a:pPr>
                      <a:r>
                        <a:rPr lang="en-ZA" sz="1800" kern="100" spc="30" dirty="0">
                          <a:effectLst/>
                        </a:rPr>
                        <a:t>Caceres, 94 titles, t</a:t>
                      </a:r>
                      <a:r>
                        <a:rPr lang="en-ZA" sz="1800" kern="100" dirty="0">
                          <a:effectLst/>
                        </a:rPr>
                        <a:t>enure security provided to displaced people who returned to their land reoccupied by new residents. </a:t>
                      </a:r>
                    </a:p>
                    <a:p>
                      <a:pPr marL="342900" lvl="0" indent="-342900" algn="l">
                        <a:lnSpc>
                          <a:spcPct val="100000"/>
                        </a:lnSpc>
                        <a:buFont typeface="Symbol" panose="05050102010706020507" pitchFamily="18" charset="2"/>
                        <a:buChar char=""/>
                      </a:pPr>
                      <a:r>
                        <a:rPr lang="en-ZA" sz="1800" kern="100" spc="30" dirty="0" err="1">
                          <a:effectLst/>
                        </a:rPr>
                        <a:t>Tierralta</a:t>
                      </a:r>
                      <a:r>
                        <a:rPr lang="en-ZA" sz="1800" kern="100" spc="30" dirty="0">
                          <a:effectLst/>
                        </a:rPr>
                        <a:t> the informal settlement area of destination of IDPs was regularised and i</a:t>
                      </a:r>
                      <a:r>
                        <a:rPr lang="en-ZA" sz="1800" kern="100" dirty="0">
                          <a:effectLst/>
                        </a:rPr>
                        <a:t>ncorporated into masterplan. Since 2017, over 1,950 titles provided (largest delivery ever of land titles by a municipal administration in Colombia). </a:t>
                      </a:r>
                    </a:p>
                    <a:p>
                      <a:pPr marL="342900" lvl="0" indent="-342900" algn="l">
                        <a:lnSpc>
                          <a:spcPct val="100000"/>
                        </a:lnSpc>
                        <a:buFont typeface="Symbol" panose="05050102010706020507" pitchFamily="18" charset="2"/>
                        <a:buChar char=""/>
                      </a:pPr>
                      <a:r>
                        <a:rPr lang="en-ZA" sz="1800" kern="100" dirty="0" err="1">
                          <a:effectLst/>
                        </a:rPr>
                        <a:t>Ataco</a:t>
                      </a:r>
                      <a:r>
                        <a:rPr lang="en-ZA" sz="1800" kern="100" dirty="0">
                          <a:effectLst/>
                        </a:rPr>
                        <a:t>, 11,843 land parcels identified in parcel sweep, over an area of 100,000 ha; 5,000 of them ready to be titled (Colombia’s largest land formalization initiative). </a:t>
                      </a:r>
                    </a:p>
                    <a:p>
                      <a:pPr marL="342900" lvl="0" indent="-342900" algn="l">
                        <a:lnSpc>
                          <a:spcPct val="100000"/>
                        </a:lnSpc>
                        <a:spcAft>
                          <a:spcPts val="800"/>
                        </a:spcAft>
                        <a:buFont typeface="Symbol" panose="05050102010706020507" pitchFamily="18" charset="2"/>
                        <a:buChar char=""/>
                      </a:pPr>
                      <a:r>
                        <a:rPr lang="en-ZA" sz="1800" kern="100" dirty="0">
                          <a:effectLst/>
                        </a:rPr>
                        <a:t>Protected reservations created for </a:t>
                      </a:r>
                      <a:r>
                        <a:rPr lang="en-ZA" sz="1800" kern="100" dirty="0" err="1">
                          <a:effectLst/>
                        </a:rPr>
                        <a:t>Pajaio</a:t>
                      </a:r>
                      <a:r>
                        <a:rPr lang="en-ZA" sz="1800" kern="100" dirty="0">
                          <a:effectLst/>
                        </a:rPr>
                        <a:t> ethnic minority group to ensure secure access to their ancestral land. </a:t>
                      </a:r>
                    </a:p>
                    <a:p>
                      <a:pPr marL="342900" lvl="0" indent="-342900" algn="just">
                        <a:lnSpc>
                          <a:spcPct val="100000"/>
                        </a:lnSpc>
                        <a:spcAft>
                          <a:spcPts val="800"/>
                        </a:spcAft>
                        <a:buFont typeface="Symbol" panose="05050102010706020507" pitchFamily="18" charset="2"/>
                        <a:buChar char=""/>
                      </a:pPr>
                      <a:r>
                        <a:rPr lang="en-ZA" sz="1800" kern="100" dirty="0">
                          <a:effectLst/>
                        </a:rPr>
                        <a:t>Salaminita - Superior Court recognized the right to land restitution to 36 families and  ordered landlords to return their land to original residents; judgement for municipal support not followed through</a:t>
                      </a:r>
                      <a:endParaRPr lang="en-ZA" sz="1800" kern="100" dirty="0">
                        <a:effectLst/>
                        <a:latin typeface="Aptos" panose="020B0004020202020204" pitchFamily="34" charset="0"/>
                        <a:ea typeface="Aptos" panose="020B0004020202020204" pitchFamily="34" charset="0"/>
                        <a:cs typeface="Aptos" panose="020B0004020202020204" pitchFamily="34" charset="0"/>
                      </a:endParaRPr>
                    </a:p>
                  </a:txBody>
                  <a:tcPr marL="49255" marR="49255" marT="0" marB="0"/>
                </a:tc>
                <a:extLst>
                  <a:ext uri="{0D108BD9-81ED-4DB2-BD59-A6C34878D82A}">
                    <a16:rowId xmlns:a16="http://schemas.microsoft.com/office/drawing/2014/main" val="3008277422"/>
                  </a:ext>
                </a:extLst>
              </a:tr>
            </a:tbl>
          </a:graphicData>
        </a:graphic>
      </p:graphicFrame>
    </p:spTree>
    <p:extLst>
      <p:ext uri="{BB962C8B-B14F-4D97-AF65-F5344CB8AC3E}">
        <p14:creationId xmlns:p14="http://schemas.microsoft.com/office/powerpoint/2010/main" val="418014720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E23CA645-F863-E0D8-718C-10D002465198}"/>
              </a:ext>
            </a:extLst>
          </p:cNvPr>
          <p:cNvSpPr>
            <a:spLocks noGrp="1"/>
          </p:cNvSpPr>
          <p:nvPr>
            <p:ph type="sldNum" sz="quarter" idx="12"/>
          </p:nvPr>
        </p:nvSpPr>
        <p:spPr/>
        <p:txBody>
          <a:bodyPr/>
          <a:lstStyle/>
          <a:p>
            <a:fld id="{C9F35881-CAA4-4149-8092-8BD77F2B45F5}" type="slidenum">
              <a:rPr lang="en-ZA" smtClean="0"/>
              <a:t>11</a:t>
            </a:fld>
            <a:endParaRPr lang="en-ZA"/>
          </a:p>
        </p:txBody>
      </p:sp>
      <p:graphicFrame>
        <p:nvGraphicFramePr>
          <p:cNvPr id="11" name="Table 10">
            <a:extLst>
              <a:ext uri="{FF2B5EF4-FFF2-40B4-BE49-F238E27FC236}">
                <a16:creationId xmlns:a16="http://schemas.microsoft.com/office/drawing/2014/main" id="{4F0348AC-F6E1-F617-374B-28A867D53A3C}"/>
              </a:ext>
            </a:extLst>
          </p:cNvPr>
          <p:cNvGraphicFramePr>
            <a:graphicFrameLocks noGrp="1"/>
          </p:cNvGraphicFramePr>
          <p:nvPr>
            <p:extLst>
              <p:ext uri="{D42A27DB-BD31-4B8C-83A1-F6EECF244321}">
                <p14:modId xmlns:p14="http://schemas.microsoft.com/office/powerpoint/2010/main" val="2691200142"/>
              </p:ext>
            </p:extLst>
          </p:nvPr>
        </p:nvGraphicFramePr>
        <p:xfrm>
          <a:off x="362309" y="324028"/>
          <a:ext cx="11490385" cy="6309360"/>
        </p:xfrm>
        <a:graphic>
          <a:graphicData uri="http://schemas.openxmlformats.org/drawingml/2006/table">
            <a:tbl>
              <a:tblPr firstRow="1" firstCol="1" bandRow="1">
                <a:tableStyleId>{5C22544A-7EE6-4342-B048-85BDC9FD1C3A}</a:tableStyleId>
              </a:tblPr>
              <a:tblGrid>
                <a:gridCol w="299272">
                  <a:extLst>
                    <a:ext uri="{9D8B030D-6E8A-4147-A177-3AD203B41FA5}">
                      <a16:colId xmlns:a16="http://schemas.microsoft.com/office/drawing/2014/main" val="141353600"/>
                    </a:ext>
                  </a:extLst>
                </a:gridCol>
                <a:gridCol w="1410344">
                  <a:extLst>
                    <a:ext uri="{9D8B030D-6E8A-4147-A177-3AD203B41FA5}">
                      <a16:colId xmlns:a16="http://schemas.microsoft.com/office/drawing/2014/main" val="1430893906"/>
                    </a:ext>
                  </a:extLst>
                </a:gridCol>
                <a:gridCol w="1896226">
                  <a:extLst>
                    <a:ext uri="{9D8B030D-6E8A-4147-A177-3AD203B41FA5}">
                      <a16:colId xmlns:a16="http://schemas.microsoft.com/office/drawing/2014/main" val="2875632865"/>
                    </a:ext>
                  </a:extLst>
                </a:gridCol>
                <a:gridCol w="7884543">
                  <a:extLst>
                    <a:ext uri="{9D8B030D-6E8A-4147-A177-3AD203B41FA5}">
                      <a16:colId xmlns:a16="http://schemas.microsoft.com/office/drawing/2014/main" val="2776312838"/>
                    </a:ext>
                  </a:extLst>
                </a:gridCol>
              </a:tblGrid>
              <a:tr h="0">
                <a:tc>
                  <a:txBody>
                    <a:bodyPr/>
                    <a:lstStyle/>
                    <a:p>
                      <a:pPr algn="just">
                        <a:lnSpc>
                          <a:spcPct val="100000"/>
                        </a:lnSpc>
                        <a:spcAft>
                          <a:spcPts val="800"/>
                        </a:spcAft>
                      </a:pPr>
                      <a:r>
                        <a:rPr lang="en-ZA" sz="1800" b="0" kern="100">
                          <a:effectLst/>
                        </a:rPr>
                        <a:t>2</a:t>
                      </a:r>
                      <a:endParaRPr lang="en-ZA" sz="1800" b="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00000"/>
                        </a:lnSpc>
                        <a:spcAft>
                          <a:spcPts val="800"/>
                        </a:spcAft>
                      </a:pPr>
                      <a:r>
                        <a:rPr lang="en-ZA" sz="1800" b="0" kern="100" dirty="0">
                          <a:effectLst/>
                        </a:rPr>
                        <a:t>North Kivu: </a:t>
                      </a:r>
                      <a:r>
                        <a:rPr lang="en-ZA" sz="1800" b="1" kern="100" dirty="0">
                          <a:effectLst/>
                        </a:rPr>
                        <a:t>Eastern Democratic Republic of Congo (DRC)</a:t>
                      </a:r>
                    </a:p>
                    <a:p>
                      <a:pPr algn="just">
                        <a:lnSpc>
                          <a:spcPct val="100000"/>
                        </a:lnSpc>
                        <a:spcAft>
                          <a:spcPts val="800"/>
                        </a:spcAft>
                      </a:pPr>
                      <a:r>
                        <a:rPr lang="en-ZA" sz="1800" b="0" kern="100" dirty="0">
                          <a:effectLst/>
                        </a:rPr>
                        <a:t> </a:t>
                      </a:r>
                    </a:p>
                    <a:p>
                      <a:pPr algn="just">
                        <a:lnSpc>
                          <a:spcPct val="100000"/>
                        </a:lnSpc>
                        <a:spcAft>
                          <a:spcPts val="800"/>
                        </a:spcAft>
                      </a:pPr>
                      <a:r>
                        <a:rPr lang="en-ZA" sz="1800" b="0" kern="100" dirty="0">
                          <a:effectLst/>
                        </a:rPr>
                        <a:t>Violence</a:t>
                      </a:r>
                    </a:p>
                    <a:p>
                      <a:pPr algn="just">
                        <a:lnSpc>
                          <a:spcPct val="100000"/>
                        </a:lnSpc>
                        <a:spcAft>
                          <a:spcPts val="800"/>
                        </a:spcAft>
                      </a:pPr>
                      <a:r>
                        <a:rPr lang="en-ZA" sz="1800" b="0" kern="100" dirty="0">
                          <a:effectLst/>
                        </a:rPr>
                        <a:t> </a:t>
                      </a:r>
                      <a:endParaRPr lang="en-ZA" sz="1800" b="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00000"/>
                        </a:lnSpc>
                        <a:spcAft>
                          <a:spcPts val="800"/>
                        </a:spcAft>
                      </a:pPr>
                      <a:r>
                        <a:rPr lang="en-ZA" sz="1800" b="0" kern="100" dirty="0">
                          <a:effectLst/>
                        </a:rPr>
                        <a:t>Facilitate return and integration through:</a:t>
                      </a:r>
                    </a:p>
                    <a:p>
                      <a:pPr algn="just">
                        <a:lnSpc>
                          <a:spcPct val="100000"/>
                        </a:lnSpc>
                        <a:spcAft>
                          <a:spcPts val="800"/>
                        </a:spcAft>
                      </a:pPr>
                      <a:r>
                        <a:rPr lang="en-ZA" sz="1800" b="0" kern="100" dirty="0">
                          <a:effectLst/>
                        </a:rPr>
                        <a:t>Land conflict mediation and participatory land recordation</a:t>
                      </a:r>
                      <a:endParaRPr lang="en-ZA" sz="1800" b="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marL="342900" lvl="0" indent="-342900" algn="l">
                        <a:lnSpc>
                          <a:spcPct val="100000"/>
                        </a:lnSpc>
                        <a:buFont typeface="Symbol" panose="05050102010706020507" pitchFamily="18" charset="2"/>
                        <a:buChar char=""/>
                      </a:pPr>
                      <a:r>
                        <a:rPr lang="en-ZA" sz="1800" b="0" kern="100" dirty="0">
                          <a:effectLst/>
                        </a:rPr>
                        <a:t>In the DRC, resolution of land disputes has benefited 110,580 people (20,334 men, 23,331 women, 32,545 girls, 34,369 boys) and significant drop in land conflicts, promoting more secure land tenure for all, including for the returning IDPs.</a:t>
                      </a:r>
                    </a:p>
                    <a:p>
                      <a:pPr marL="342900" lvl="0" indent="-342900" algn="l">
                        <a:lnSpc>
                          <a:spcPct val="100000"/>
                        </a:lnSpc>
                        <a:buFont typeface="Symbol" panose="05050102010706020507" pitchFamily="18" charset="2"/>
                        <a:buChar char=""/>
                      </a:pPr>
                      <a:r>
                        <a:rPr lang="en-ZA" sz="1800" b="0" kern="100" dirty="0">
                          <a:effectLst/>
                        </a:rPr>
                        <a:t>Locally agreed and legally recognized HLP documents provided to 564 men and 97 women between June 2016 and August 2018 in the Eastern DRC.</a:t>
                      </a:r>
                    </a:p>
                    <a:p>
                      <a:pPr marL="342900" lvl="0" indent="-342900" algn="l">
                        <a:lnSpc>
                          <a:spcPct val="100000"/>
                        </a:lnSpc>
                        <a:buFont typeface="Symbol" panose="05050102010706020507" pitchFamily="18" charset="2"/>
                        <a:buChar char=""/>
                      </a:pPr>
                      <a:r>
                        <a:rPr lang="en-ZA" sz="1800" b="0" kern="100" dirty="0">
                          <a:effectLst/>
                        </a:rPr>
                        <a:t>Transparent land information system established that can facilitate smooth integration of returning and already resident IDPs. Includes digitised tenure information, community-generated map which enable communities to manage their own tenure information. </a:t>
                      </a:r>
                    </a:p>
                    <a:p>
                      <a:pPr marL="342900" lvl="0" indent="-342900" algn="l">
                        <a:lnSpc>
                          <a:spcPct val="100000"/>
                        </a:lnSpc>
                        <a:buFont typeface="Symbol" panose="05050102010706020507" pitchFamily="18" charset="2"/>
                        <a:buChar char=""/>
                      </a:pPr>
                      <a:r>
                        <a:rPr lang="en-ZA" sz="1800" b="0" kern="100" dirty="0">
                          <a:effectLst/>
                        </a:rPr>
                        <a:t>Communication and coordination on land issues between national and provincial governments and civil society strengthened. </a:t>
                      </a:r>
                    </a:p>
                    <a:p>
                      <a:pPr marL="342900" lvl="0" indent="-342900" algn="l">
                        <a:lnSpc>
                          <a:spcPct val="100000"/>
                        </a:lnSpc>
                        <a:spcAft>
                          <a:spcPts val="800"/>
                        </a:spcAft>
                        <a:buFont typeface="Symbol" panose="05050102010706020507" pitchFamily="18" charset="2"/>
                        <a:buChar char=""/>
                      </a:pPr>
                      <a:r>
                        <a:rPr lang="en-ZA" sz="1800" b="0" kern="100" dirty="0">
                          <a:effectLst/>
                        </a:rPr>
                        <a:t>Leveraged support which contributed to national land policy and land reform programme; the National Land Policy was subsequently approved in 2022.</a:t>
                      </a:r>
                      <a:endParaRPr lang="en-ZA" sz="1800" b="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extLst>
                  <a:ext uri="{0D108BD9-81ED-4DB2-BD59-A6C34878D82A}">
                    <a16:rowId xmlns:a16="http://schemas.microsoft.com/office/drawing/2014/main" val="3485714614"/>
                  </a:ext>
                </a:extLst>
              </a:tr>
              <a:tr h="0">
                <a:tc>
                  <a:txBody>
                    <a:bodyPr/>
                    <a:lstStyle/>
                    <a:p>
                      <a:pPr algn="just">
                        <a:lnSpc>
                          <a:spcPct val="100000"/>
                        </a:lnSpc>
                        <a:spcAft>
                          <a:spcPts val="800"/>
                        </a:spcAft>
                      </a:pPr>
                      <a:r>
                        <a:rPr lang="en-ZA" sz="1800" kern="100">
                          <a:effectLst/>
                        </a:rPr>
                        <a:t>3</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00000"/>
                        </a:lnSpc>
                        <a:spcAft>
                          <a:spcPts val="800"/>
                        </a:spcAft>
                      </a:pPr>
                      <a:r>
                        <a:rPr lang="en-ZA" sz="1800" kern="100" dirty="0">
                          <a:effectLst/>
                        </a:rPr>
                        <a:t>Baidoa: </a:t>
                      </a:r>
                      <a:r>
                        <a:rPr lang="en-ZA" sz="1800" b="1" kern="100" dirty="0">
                          <a:effectLst/>
                        </a:rPr>
                        <a:t>Somalia</a:t>
                      </a:r>
                    </a:p>
                    <a:p>
                      <a:pPr algn="just">
                        <a:lnSpc>
                          <a:spcPct val="100000"/>
                        </a:lnSpc>
                        <a:spcAft>
                          <a:spcPts val="800"/>
                        </a:spcAft>
                      </a:pPr>
                      <a:r>
                        <a:rPr lang="en-ZA" sz="1800" kern="100" dirty="0">
                          <a:effectLst/>
                        </a:rPr>
                        <a:t> </a:t>
                      </a:r>
                    </a:p>
                    <a:p>
                      <a:pPr algn="just">
                        <a:lnSpc>
                          <a:spcPct val="100000"/>
                        </a:lnSpc>
                        <a:spcAft>
                          <a:spcPts val="800"/>
                        </a:spcAft>
                      </a:pPr>
                      <a:r>
                        <a:rPr lang="en-ZA" sz="1800" kern="100" dirty="0">
                          <a:effectLst/>
                        </a:rPr>
                        <a:t>Multiple causes of displacement</a:t>
                      </a:r>
                      <a:endParaRPr lang="en-ZA" sz="180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00000"/>
                        </a:lnSpc>
                        <a:spcAft>
                          <a:spcPts val="800"/>
                        </a:spcAft>
                      </a:pPr>
                      <a:r>
                        <a:rPr lang="en-ZA" sz="1800" kern="100">
                          <a:effectLst/>
                        </a:rPr>
                        <a:t>Facilitate local integration through: Land tenure agreements to prevent eviction and secure land for housing</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marL="342900" lvl="0" indent="-342900" algn="just">
                        <a:lnSpc>
                          <a:spcPct val="100000"/>
                        </a:lnSpc>
                        <a:buFont typeface="Symbol" panose="05050102010706020507" pitchFamily="18" charset="2"/>
                        <a:buChar char=""/>
                      </a:pPr>
                      <a:r>
                        <a:rPr lang="en-ZA" sz="1800" kern="100" dirty="0">
                          <a:effectLst/>
                        </a:rPr>
                        <a:t>1,300+ land-tenure documents to IDPs providing tenure security to over 70,000 people, including lease agreements, over half for women heads of households. </a:t>
                      </a:r>
                    </a:p>
                    <a:p>
                      <a:pPr marL="342900" lvl="0" indent="-342900" algn="just">
                        <a:lnSpc>
                          <a:spcPct val="100000"/>
                        </a:lnSpc>
                        <a:buFont typeface="Symbol" panose="05050102010706020507" pitchFamily="18" charset="2"/>
                        <a:buChar char=""/>
                      </a:pPr>
                      <a:r>
                        <a:rPr lang="en-ZA" sz="1800" kern="100" dirty="0">
                          <a:effectLst/>
                        </a:rPr>
                        <a:t>IDPs use these to prevent forced evictions and for dispute resolution</a:t>
                      </a:r>
                    </a:p>
                    <a:p>
                      <a:pPr marL="342900" lvl="0" indent="-342900" algn="just">
                        <a:lnSpc>
                          <a:spcPct val="100000"/>
                        </a:lnSpc>
                        <a:buFont typeface="Symbol" panose="05050102010706020507" pitchFamily="18" charset="2"/>
                        <a:buChar char=""/>
                      </a:pPr>
                      <a:r>
                        <a:rPr lang="en-ZA" sz="1800" kern="100" dirty="0">
                          <a:effectLst/>
                        </a:rPr>
                        <a:t>Since 2019 2,009 households (12,000 people) resettled on 300 ha of newly developed public land (</a:t>
                      </a:r>
                      <a:r>
                        <a:rPr lang="en-ZA" sz="1800" kern="100" dirty="0" err="1">
                          <a:effectLst/>
                        </a:rPr>
                        <a:t>Barwaqo</a:t>
                      </a:r>
                      <a:r>
                        <a:rPr lang="en-ZA" sz="1800" kern="100" dirty="0">
                          <a:effectLst/>
                        </a:rPr>
                        <a:t>), 7km north of Baidoa town centre. Relocated families given cash assistance and a plot and receive their title 2 years after resettlement.</a:t>
                      </a:r>
                    </a:p>
                    <a:p>
                      <a:pPr marL="342900" lvl="0" indent="-342900" algn="just">
                        <a:lnSpc>
                          <a:spcPct val="100000"/>
                        </a:lnSpc>
                        <a:spcAft>
                          <a:spcPts val="800"/>
                        </a:spcAft>
                        <a:buFont typeface="Symbol" panose="05050102010706020507" pitchFamily="18" charset="2"/>
                        <a:buChar char=""/>
                      </a:pPr>
                      <a:r>
                        <a:rPr lang="en-ZA" sz="1800" kern="100" dirty="0">
                          <a:effectLst/>
                        </a:rPr>
                        <a:t>Better relations with host communities, secure tenure means IDPs no longer at risk of eviction and have better opportunities for livelihoods</a:t>
                      </a:r>
                      <a:endParaRPr lang="en-ZA" sz="180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extLst>
                  <a:ext uri="{0D108BD9-81ED-4DB2-BD59-A6C34878D82A}">
                    <a16:rowId xmlns:a16="http://schemas.microsoft.com/office/drawing/2014/main" val="1946301667"/>
                  </a:ext>
                </a:extLst>
              </a:tr>
            </a:tbl>
          </a:graphicData>
        </a:graphic>
      </p:graphicFrame>
    </p:spTree>
    <p:extLst>
      <p:ext uri="{BB962C8B-B14F-4D97-AF65-F5344CB8AC3E}">
        <p14:creationId xmlns:p14="http://schemas.microsoft.com/office/powerpoint/2010/main" val="30637198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AD2513C8-FB3C-349F-10AA-F72AC61B966E}"/>
              </a:ext>
            </a:extLst>
          </p:cNvPr>
          <p:cNvSpPr>
            <a:spLocks noGrp="1"/>
          </p:cNvSpPr>
          <p:nvPr>
            <p:ph type="sldNum" sz="quarter" idx="12"/>
          </p:nvPr>
        </p:nvSpPr>
        <p:spPr/>
        <p:txBody>
          <a:bodyPr/>
          <a:lstStyle/>
          <a:p>
            <a:fld id="{C9F35881-CAA4-4149-8092-8BD77F2B45F5}" type="slidenum">
              <a:rPr lang="en-ZA" smtClean="0"/>
              <a:t>12</a:t>
            </a:fld>
            <a:endParaRPr lang="en-ZA"/>
          </a:p>
        </p:txBody>
      </p:sp>
      <p:graphicFrame>
        <p:nvGraphicFramePr>
          <p:cNvPr id="3" name="Table 2">
            <a:extLst>
              <a:ext uri="{FF2B5EF4-FFF2-40B4-BE49-F238E27FC236}">
                <a16:creationId xmlns:a16="http://schemas.microsoft.com/office/drawing/2014/main" id="{BB71B41B-4030-35D9-2280-F7A8C2813784}"/>
              </a:ext>
            </a:extLst>
          </p:cNvPr>
          <p:cNvGraphicFramePr>
            <a:graphicFrameLocks noGrp="1"/>
          </p:cNvGraphicFramePr>
          <p:nvPr>
            <p:extLst>
              <p:ext uri="{D42A27DB-BD31-4B8C-83A1-F6EECF244321}">
                <p14:modId xmlns:p14="http://schemas.microsoft.com/office/powerpoint/2010/main" val="770828598"/>
              </p:ext>
            </p:extLst>
          </p:nvPr>
        </p:nvGraphicFramePr>
        <p:xfrm>
          <a:off x="299258" y="136525"/>
          <a:ext cx="11521440" cy="6512560"/>
        </p:xfrm>
        <a:graphic>
          <a:graphicData uri="http://schemas.openxmlformats.org/drawingml/2006/table">
            <a:tbl>
              <a:tblPr firstRow="1" firstCol="1" bandRow="1">
                <a:tableStyleId>{5C22544A-7EE6-4342-B048-85BDC9FD1C3A}</a:tableStyleId>
              </a:tblPr>
              <a:tblGrid>
                <a:gridCol w="314031">
                  <a:extLst>
                    <a:ext uri="{9D8B030D-6E8A-4147-A177-3AD203B41FA5}">
                      <a16:colId xmlns:a16="http://schemas.microsoft.com/office/drawing/2014/main" val="2338828684"/>
                    </a:ext>
                  </a:extLst>
                </a:gridCol>
                <a:gridCol w="1479900">
                  <a:extLst>
                    <a:ext uri="{9D8B030D-6E8A-4147-A177-3AD203B41FA5}">
                      <a16:colId xmlns:a16="http://schemas.microsoft.com/office/drawing/2014/main" val="3850172050"/>
                    </a:ext>
                  </a:extLst>
                </a:gridCol>
                <a:gridCol w="2431691">
                  <a:extLst>
                    <a:ext uri="{9D8B030D-6E8A-4147-A177-3AD203B41FA5}">
                      <a16:colId xmlns:a16="http://schemas.microsoft.com/office/drawing/2014/main" val="996820888"/>
                    </a:ext>
                  </a:extLst>
                </a:gridCol>
                <a:gridCol w="7295818">
                  <a:extLst>
                    <a:ext uri="{9D8B030D-6E8A-4147-A177-3AD203B41FA5}">
                      <a16:colId xmlns:a16="http://schemas.microsoft.com/office/drawing/2014/main" val="637140343"/>
                    </a:ext>
                  </a:extLst>
                </a:gridCol>
              </a:tblGrid>
              <a:tr h="0">
                <a:tc>
                  <a:txBody>
                    <a:bodyPr/>
                    <a:lstStyle/>
                    <a:p>
                      <a:pPr algn="just">
                        <a:lnSpc>
                          <a:spcPct val="100000"/>
                        </a:lnSpc>
                        <a:spcAft>
                          <a:spcPts val="800"/>
                        </a:spcAft>
                      </a:pPr>
                      <a:r>
                        <a:rPr lang="en-ZA" sz="1800" b="0" kern="100">
                          <a:effectLst/>
                        </a:rPr>
                        <a:t>4</a:t>
                      </a:r>
                      <a:endParaRPr lang="en-ZA" sz="1800" b="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00000"/>
                        </a:lnSpc>
                        <a:spcAft>
                          <a:spcPts val="800"/>
                        </a:spcAft>
                      </a:pPr>
                      <a:r>
                        <a:rPr lang="en-ZA" sz="1800" b="0" kern="100" dirty="0">
                          <a:effectLst/>
                        </a:rPr>
                        <a:t>El Geneina, West Darfur: </a:t>
                      </a:r>
                      <a:r>
                        <a:rPr lang="en-ZA" sz="1800" b="1" kern="100" dirty="0">
                          <a:effectLst/>
                        </a:rPr>
                        <a:t>Sudan</a:t>
                      </a:r>
                    </a:p>
                    <a:p>
                      <a:pPr algn="just">
                        <a:lnSpc>
                          <a:spcPct val="100000"/>
                        </a:lnSpc>
                        <a:spcAft>
                          <a:spcPts val="800"/>
                        </a:spcAft>
                      </a:pPr>
                      <a:r>
                        <a:rPr lang="en-ZA" sz="1800" b="0" kern="100" dirty="0">
                          <a:effectLst/>
                        </a:rPr>
                        <a:t> </a:t>
                      </a:r>
                    </a:p>
                    <a:p>
                      <a:pPr algn="just">
                        <a:lnSpc>
                          <a:spcPct val="100000"/>
                        </a:lnSpc>
                        <a:spcAft>
                          <a:spcPts val="800"/>
                        </a:spcAft>
                      </a:pPr>
                      <a:r>
                        <a:rPr lang="en-ZA" sz="1800" b="0" kern="100" dirty="0">
                          <a:effectLst/>
                        </a:rPr>
                        <a:t>Multiple causes</a:t>
                      </a:r>
                      <a:endParaRPr lang="en-ZA" sz="1800" b="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00000"/>
                        </a:lnSpc>
                        <a:spcAft>
                          <a:spcPts val="800"/>
                        </a:spcAft>
                      </a:pPr>
                      <a:r>
                        <a:rPr lang="en-ZA" sz="1800" b="0" kern="100">
                          <a:effectLst/>
                        </a:rPr>
                        <a:t>Enable local integration through: Intercommunal reconciliation of land disputes and local peace agreement including land use rights</a:t>
                      </a:r>
                      <a:endParaRPr lang="en-ZA" sz="1800" b="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marL="342900" lvl="0" indent="-342900" algn="just">
                        <a:lnSpc>
                          <a:spcPct val="100000"/>
                        </a:lnSpc>
                        <a:buFont typeface="Symbol" panose="05050102010706020507" pitchFamily="18" charset="2"/>
                        <a:buChar char=""/>
                      </a:pPr>
                      <a:r>
                        <a:rPr lang="en-ZA" sz="1800" b="0" kern="100" dirty="0">
                          <a:effectLst/>
                        </a:rPr>
                        <a:t>The displaced communities enjoy greater land tenure security</a:t>
                      </a:r>
                    </a:p>
                    <a:p>
                      <a:pPr marL="342900" lvl="0" indent="-342900" algn="just">
                        <a:lnSpc>
                          <a:spcPct val="100000"/>
                        </a:lnSpc>
                        <a:spcAft>
                          <a:spcPts val="800"/>
                        </a:spcAft>
                        <a:buFont typeface="Symbol" panose="05050102010706020507" pitchFamily="18" charset="2"/>
                        <a:buChar char=""/>
                      </a:pPr>
                      <a:r>
                        <a:rPr lang="en-ZA" sz="1800" b="0" kern="100" dirty="0">
                          <a:effectLst/>
                        </a:rPr>
                        <a:t>Shared use and management of land and land-based resources (e.g. water) and improved food security</a:t>
                      </a:r>
                      <a:endParaRPr lang="en-ZA" sz="1800" b="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extLst>
                  <a:ext uri="{0D108BD9-81ED-4DB2-BD59-A6C34878D82A}">
                    <a16:rowId xmlns:a16="http://schemas.microsoft.com/office/drawing/2014/main" val="3980255394"/>
                  </a:ext>
                </a:extLst>
              </a:tr>
              <a:tr h="0">
                <a:tc>
                  <a:txBody>
                    <a:bodyPr/>
                    <a:lstStyle/>
                    <a:p>
                      <a:pPr algn="just">
                        <a:lnSpc>
                          <a:spcPct val="100000"/>
                        </a:lnSpc>
                        <a:spcAft>
                          <a:spcPts val="800"/>
                        </a:spcAft>
                      </a:pPr>
                      <a:r>
                        <a:rPr lang="en-ZA" sz="1800" kern="100">
                          <a:effectLst/>
                        </a:rPr>
                        <a:t>5</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00000"/>
                        </a:lnSpc>
                        <a:spcAft>
                          <a:spcPts val="800"/>
                        </a:spcAft>
                      </a:pPr>
                      <a:r>
                        <a:rPr lang="en-ZA" sz="1800" kern="100" dirty="0">
                          <a:effectLst/>
                        </a:rPr>
                        <a:t>Abyei Town: </a:t>
                      </a:r>
                      <a:r>
                        <a:rPr lang="en-ZA" sz="1800" b="1" kern="100" dirty="0">
                          <a:effectLst/>
                        </a:rPr>
                        <a:t>Sudan</a:t>
                      </a:r>
                    </a:p>
                    <a:p>
                      <a:pPr algn="just">
                        <a:lnSpc>
                          <a:spcPct val="100000"/>
                        </a:lnSpc>
                        <a:spcAft>
                          <a:spcPts val="800"/>
                        </a:spcAft>
                      </a:pPr>
                      <a:r>
                        <a:rPr lang="en-ZA" sz="1800" kern="100" dirty="0">
                          <a:effectLst/>
                        </a:rPr>
                        <a:t> </a:t>
                      </a:r>
                    </a:p>
                    <a:p>
                      <a:pPr algn="just">
                        <a:lnSpc>
                          <a:spcPct val="100000"/>
                        </a:lnSpc>
                        <a:spcAft>
                          <a:spcPts val="800"/>
                        </a:spcAft>
                      </a:pPr>
                      <a:r>
                        <a:rPr lang="en-ZA" sz="1800" kern="100" dirty="0">
                          <a:effectLst/>
                        </a:rPr>
                        <a:t>Multiple causes</a:t>
                      </a:r>
                      <a:endParaRPr lang="en-ZA" sz="180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00000"/>
                        </a:lnSpc>
                        <a:spcAft>
                          <a:spcPts val="800"/>
                        </a:spcAft>
                      </a:pPr>
                      <a:r>
                        <a:rPr lang="en-ZA" sz="1800" kern="100">
                          <a:effectLst/>
                        </a:rPr>
                        <a:t>Enable local integration through: Rapid mapping and recognition of extended family land tenure rights</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marL="342900" lvl="0" indent="-342900" algn="just">
                        <a:lnSpc>
                          <a:spcPct val="100000"/>
                        </a:lnSpc>
                        <a:buFont typeface="Symbol" panose="05050102010706020507" pitchFamily="18" charset="2"/>
                        <a:buChar char=""/>
                      </a:pPr>
                      <a:r>
                        <a:rPr lang="en-ZA" sz="1800" kern="100">
                          <a:effectLst/>
                        </a:rPr>
                        <a:t>Use of the traditional concept of a housh, or extended family compound, with rapid planning and surveying meant that general boundaries were accepted, and no individual rights needed to be adjudicated. Land is under joint ownership. </a:t>
                      </a:r>
                    </a:p>
                    <a:p>
                      <a:pPr marL="342900" lvl="0" indent="-342900" algn="just">
                        <a:lnSpc>
                          <a:spcPct val="100000"/>
                        </a:lnSpc>
                        <a:buFont typeface="Symbol" panose="05050102010706020507" pitchFamily="18" charset="2"/>
                        <a:buChar char=""/>
                      </a:pPr>
                      <a:r>
                        <a:rPr lang="en-ZA" sz="1800" kern="100">
                          <a:effectLst/>
                        </a:rPr>
                        <a:t>People marked their plots on satellite images. </a:t>
                      </a:r>
                    </a:p>
                    <a:p>
                      <a:pPr marL="342900" lvl="0" indent="-342900" algn="just">
                        <a:lnSpc>
                          <a:spcPct val="100000"/>
                        </a:lnSpc>
                        <a:spcAft>
                          <a:spcPts val="800"/>
                        </a:spcAft>
                        <a:buFont typeface="Symbol" panose="05050102010706020507" pitchFamily="18" charset="2"/>
                        <a:buChar char=""/>
                      </a:pPr>
                      <a:r>
                        <a:rPr lang="en-ZA" sz="1800" kern="100">
                          <a:effectLst/>
                        </a:rPr>
                        <a:t>Using this technique, about 9,000 plots were mapped and planned in 18 days.</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extLst>
                  <a:ext uri="{0D108BD9-81ED-4DB2-BD59-A6C34878D82A}">
                    <a16:rowId xmlns:a16="http://schemas.microsoft.com/office/drawing/2014/main" val="115862273"/>
                  </a:ext>
                </a:extLst>
              </a:tr>
              <a:tr h="0">
                <a:tc>
                  <a:txBody>
                    <a:bodyPr/>
                    <a:lstStyle/>
                    <a:p>
                      <a:pPr algn="just">
                        <a:lnSpc>
                          <a:spcPct val="100000"/>
                        </a:lnSpc>
                        <a:spcAft>
                          <a:spcPts val="800"/>
                        </a:spcAft>
                      </a:pPr>
                      <a:r>
                        <a:rPr lang="en-ZA" sz="1800" kern="100">
                          <a:effectLst/>
                        </a:rPr>
                        <a:t>6</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00000"/>
                        </a:lnSpc>
                        <a:spcAft>
                          <a:spcPts val="800"/>
                        </a:spcAft>
                      </a:pPr>
                      <a:r>
                        <a:rPr lang="en-ZA" sz="1800" kern="100" dirty="0" err="1">
                          <a:effectLst/>
                        </a:rPr>
                        <a:t>Chamuka</a:t>
                      </a:r>
                      <a:r>
                        <a:rPr lang="en-ZA" sz="1800" kern="100" dirty="0">
                          <a:effectLst/>
                        </a:rPr>
                        <a:t>: </a:t>
                      </a:r>
                      <a:r>
                        <a:rPr lang="en-ZA" sz="1800" b="1" kern="100" dirty="0">
                          <a:effectLst/>
                        </a:rPr>
                        <a:t>Zambia</a:t>
                      </a:r>
                    </a:p>
                    <a:p>
                      <a:pPr algn="just">
                        <a:lnSpc>
                          <a:spcPct val="100000"/>
                        </a:lnSpc>
                        <a:spcAft>
                          <a:spcPts val="800"/>
                        </a:spcAft>
                      </a:pPr>
                      <a:r>
                        <a:rPr lang="en-ZA" sz="1800" kern="100" dirty="0">
                          <a:effectLst/>
                        </a:rPr>
                        <a:t> </a:t>
                      </a:r>
                    </a:p>
                    <a:p>
                      <a:pPr algn="just">
                        <a:lnSpc>
                          <a:spcPct val="100000"/>
                        </a:lnSpc>
                        <a:spcAft>
                          <a:spcPts val="800"/>
                        </a:spcAft>
                      </a:pPr>
                      <a:r>
                        <a:rPr lang="en-ZA" sz="1800" kern="100" dirty="0">
                          <a:effectLst/>
                        </a:rPr>
                        <a:t>High demand for land in peri-urban and agricultural areas</a:t>
                      </a:r>
                      <a:endParaRPr lang="en-ZA" sz="180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00000"/>
                        </a:lnSpc>
                        <a:spcAft>
                          <a:spcPts val="800"/>
                        </a:spcAft>
                      </a:pPr>
                      <a:r>
                        <a:rPr lang="en-ZA" sz="1800" kern="100">
                          <a:effectLst/>
                        </a:rPr>
                        <a:t>Prevention of displacement through: Establishment of a customary land registration system that increased tenure security, reduced conflicts, and enhanced local investments.</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marL="342900" lvl="0" indent="-342900" algn="l">
                        <a:lnSpc>
                          <a:spcPct val="100000"/>
                        </a:lnSpc>
                        <a:buFont typeface="Symbol" panose="05050102010706020507" pitchFamily="18" charset="2"/>
                        <a:buChar char=""/>
                      </a:pPr>
                      <a:r>
                        <a:rPr lang="en-ZA" sz="1800" kern="100" dirty="0">
                          <a:effectLst/>
                        </a:rPr>
                        <a:t>Strengthened land tenure security of local communities, due to recordation of customary land rights and the issuing of 4,752 certificates of customary</a:t>
                      </a:r>
                    </a:p>
                    <a:p>
                      <a:pPr marL="342900" lvl="0" indent="-342900" algn="l">
                        <a:lnSpc>
                          <a:spcPct val="100000"/>
                        </a:lnSpc>
                        <a:buFont typeface="Symbol" panose="05050102010706020507" pitchFamily="18" charset="2"/>
                        <a:buChar char=""/>
                      </a:pPr>
                      <a:r>
                        <a:rPr lang="en-ZA" sz="1800" kern="100" dirty="0">
                          <a:effectLst/>
                          <a:highlight>
                            <a:srgbClr val="FCFCFC"/>
                          </a:highlight>
                        </a:rPr>
                        <a:t>Reduction in disputes on land rights boundaries due to availability of land maps validated by the communities and the establishment of a reliable database generated using the GLTN innovative land tools and approaches.</a:t>
                      </a:r>
                      <a:endParaRPr lang="en-ZA" sz="1800" kern="100" dirty="0">
                        <a:effectLst/>
                      </a:endParaRPr>
                    </a:p>
                    <a:p>
                      <a:pPr marL="342900" lvl="0" indent="-342900" algn="l">
                        <a:lnSpc>
                          <a:spcPct val="100000"/>
                        </a:lnSpc>
                        <a:buFont typeface="Symbol" panose="05050102010706020507" pitchFamily="18" charset="2"/>
                        <a:buChar char=""/>
                      </a:pPr>
                      <a:r>
                        <a:rPr lang="en-ZA" sz="1800" kern="100" dirty="0">
                          <a:effectLst/>
                          <a:highlight>
                            <a:srgbClr val="FCFCFC"/>
                          </a:highlight>
                        </a:rPr>
                        <a:t>Spatial and socio-economic data for future infrastructural and services planning</a:t>
                      </a:r>
                      <a:r>
                        <a:rPr lang="en-ZA" sz="1800" kern="100" dirty="0">
                          <a:effectLst/>
                        </a:rPr>
                        <a:t> </a:t>
                      </a:r>
                    </a:p>
                    <a:p>
                      <a:pPr marL="342900" lvl="0" indent="-342900" algn="l">
                        <a:lnSpc>
                          <a:spcPct val="100000"/>
                        </a:lnSpc>
                        <a:spcAft>
                          <a:spcPts val="800"/>
                        </a:spcAft>
                        <a:buFont typeface="Symbol" panose="05050102010706020507" pitchFamily="18" charset="2"/>
                        <a:buChar char=""/>
                      </a:pPr>
                      <a:r>
                        <a:rPr lang="en-ZA" sz="1800" kern="100" dirty="0">
                          <a:effectLst/>
                        </a:rPr>
                        <a:t>Strengthened women’s and girls’ land rights</a:t>
                      </a:r>
                      <a:endParaRPr lang="en-ZA" sz="180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extLst>
                  <a:ext uri="{0D108BD9-81ED-4DB2-BD59-A6C34878D82A}">
                    <a16:rowId xmlns:a16="http://schemas.microsoft.com/office/drawing/2014/main" val="223219531"/>
                  </a:ext>
                </a:extLst>
              </a:tr>
            </a:tbl>
          </a:graphicData>
        </a:graphic>
      </p:graphicFrame>
    </p:spTree>
    <p:extLst>
      <p:ext uri="{BB962C8B-B14F-4D97-AF65-F5344CB8AC3E}">
        <p14:creationId xmlns:p14="http://schemas.microsoft.com/office/powerpoint/2010/main" val="427850285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12E35C01-EAB0-8926-A33E-3E02C83F15A3}"/>
              </a:ext>
            </a:extLst>
          </p:cNvPr>
          <p:cNvSpPr>
            <a:spLocks noGrp="1"/>
          </p:cNvSpPr>
          <p:nvPr>
            <p:ph type="sldNum" sz="quarter" idx="12"/>
          </p:nvPr>
        </p:nvSpPr>
        <p:spPr/>
        <p:txBody>
          <a:bodyPr/>
          <a:lstStyle/>
          <a:p>
            <a:fld id="{C9F35881-CAA4-4149-8092-8BD77F2B45F5}" type="slidenum">
              <a:rPr lang="en-ZA" smtClean="0"/>
              <a:t>13</a:t>
            </a:fld>
            <a:endParaRPr lang="en-ZA"/>
          </a:p>
        </p:txBody>
      </p:sp>
      <p:graphicFrame>
        <p:nvGraphicFramePr>
          <p:cNvPr id="3" name="Table 2">
            <a:extLst>
              <a:ext uri="{FF2B5EF4-FFF2-40B4-BE49-F238E27FC236}">
                <a16:creationId xmlns:a16="http://schemas.microsoft.com/office/drawing/2014/main" id="{C3022F72-6758-0EDA-3D97-F104649301D9}"/>
              </a:ext>
            </a:extLst>
          </p:cNvPr>
          <p:cNvGraphicFramePr>
            <a:graphicFrameLocks noGrp="1"/>
          </p:cNvGraphicFramePr>
          <p:nvPr>
            <p:extLst>
              <p:ext uri="{D42A27DB-BD31-4B8C-83A1-F6EECF244321}">
                <p14:modId xmlns:p14="http://schemas.microsoft.com/office/powerpoint/2010/main" val="2090391729"/>
              </p:ext>
            </p:extLst>
          </p:nvPr>
        </p:nvGraphicFramePr>
        <p:xfrm>
          <a:off x="415636" y="136525"/>
          <a:ext cx="11139056" cy="6219825"/>
        </p:xfrm>
        <a:graphic>
          <a:graphicData uri="http://schemas.openxmlformats.org/drawingml/2006/table">
            <a:tbl>
              <a:tblPr firstRow="1" firstCol="1" bandRow="1">
                <a:tableStyleId>{5C22544A-7EE6-4342-B048-85BDC9FD1C3A}</a:tableStyleId>
              </a:tblPr>
              <a:tblGrid>
                <a:gridCol w="303609">
                  <a:extLst>
                    <a:ext uri="{9D8B030D-6E8A-4147-A177-3AD203B41FA5}">
                      <a16:colId xmlns:a16="http://schemas.microsoft.com/office/drawing/2014/main" val="3532944965"/>
                    </a:ext>
                  </a:extLst>
                </a:gridCol>
                <a:gridCol w="1430784">
                  <a:extLst>
                    <a:ext uri="{9D8B030D-6E8A-4147-A177-3AD203B41FA5}">
                      <a16:colId xmlns:a16="http://schemas.microsoft.com/office/drawing/2014/main" val="2484624664"/>
                    </a:ext>
                  </a:extLst>
                </a:gridCol>
                <a:gridCol w="2350986">
                  <a:extLst>
                    <a:ext uri="{9D8B030D-6E8A-4147-A177-3AD203B41FA5}">
                      <a16:colId xmlns:a16="http://schemas.microsoft.com/office/drawing/2014/main" val="1277753213"/>
                    </a:ext>
                  </a:extLst>
                </a:gridCol>
                <a:gridCol w="7053677">
                  <a:extLst>
                    <a:ext uri="{9D8B030D-6E8A-4147-A177-3AD203B41FA5}">
                      <a16:colId xmlns:a16="http://schemas.microsoft.com/office/drawing/2014/main" val="147572215"/>
                    </a:ext>
                  </a:extLst>
                </a:gridCol>
              </a:tblGrid>
              <a:tr h="2484713">
                <a:tc>
                  <a:txBody>
                    <a:bodyPr/>
                    <a:lstStyle/>
                    <a:p>
                      <a:pPr algn="just">
                        <a:lnSpc>
                          <a:spcPct val="115000"/>
                        </a:lnSpc>
                        <a:spcAft>
                          <a:spcPts val="800"/>
                        </a:spcAft>
                      </a:pPr>
                      <a:r>
                        <a:rPr lang="en-ZA" sz="1800" b="0" kern="100">
                          <a:effectLst/>
                        </a:rPr>
                        <a:t>7</a:t>
                      </a:r>
                      <a:endParaRPr lang="en-ZA" sz="1800" b="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15000"/>
                        </a:lnSpc>
                        <a:spcAft>
                          <a:spcPts val="800"/>
                        </a:spcAft>
                      </a:pPr>
                      <a:r>
                        <a:rPr lang="en-ZA" sz="1800" b="0" kern="100" dirty="0">
                          <a:effectLst/>
                        </a:rPr>
                        <a:t>Southern Kayin state (</a:t>
                      </a:r>
                      <a:r>
                        <a:rPr lang="en-ZA" sz="1800" b="0" kern="100" dirty="0" err="1">
                          <a:effectLst/>
                        </a:rPr>
                        <a:t>Kawthoolei</a:t>
                      </a:r>
                      <a:r>
                        <a:rPr lang="en-ZA" sz="1800" b="0" kern="100" dirty="0">
                          <a:effectLst/>
                        </a:rPr>
                        <a:t>): </a:t>
                      </a:r>
                      <a:r>
                        <a:rPr lang="en-ZA" sz="1800" b="1" kern="100" dirty="0">
                          <a:effectLst/>
                        </a:rPr>
                        <a:t>Myanmar</a:t>
                      </a:r>
                    </a:p>
                    <a:p>
                      <a:pPr algn="just">
                        <a:lnSpc>
                          <a:spcPct val="115000"/>
                        </a:lnSpc>
                        <a:spcAft>
                          <a:spcPts val="800"/>
                        </a:spcAft>
                      </a:pPr>
                      <a:r>
                        <a:rPr lang="en-ZA" sz="1800" b="0" kern="100" dirty="0">
                          <a:effectLst/>
                        </a:rPr>
                        <a:t> </a:t>
                      </a:r>
                    </a:p>
                    <a:p>
                      <a:pPr algn="just">
                        <a:lnSpc>
                          <a:spcPct val="115000"/>
                        </a:lnSpc>
                        <a:spcAft>
                          <a:spcPts val="800"/>
                        </a:spcAft>
                      </a:pPr>
                      <a:r>
                        <a:rPr lang="en-ZA" sz="1800" b="0" kern="100" dirty="0">
                          <a:effectLst/>
                        </a:rPr>
                        <a:t>Conflict</a:t>
                      </a:r>
                      <a:endParaRPr lang="en-ZA" sz="1800" b="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15000"/>
                        </a:lnSpc>
                        <a:spcAft>
                          <a:spcPts val="800"/>
                        </a:spcAft>
                      </a:pPr>
                      <a:r>
                        <a:rPr lang="en-ZA" sz="1800" b="0" kern="100">
                          <a:effectLst/>
                        </a:rPr>
                        <a:t>Prevention of displacement through: Community land registration</a:t>
                      </a:r>
                      <a:endParaRPr lang="en-ZA" sz="1800" b="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marL="342900" lvl="0" indent="-342900" algn="l">
                        <a:lnSpc>
                          <a:spcPct val="115000"/>
                        </a:lnSpc>
                        <a:buFont typeface="Symbol" panose="05050102010706020507" pitchFamily="18" charset="2"/>
                        <a:buChar char=""/>
                      </a:pPr>
                      <a:r>
                        <a:rPr lang="en-ZA" sz="1800" b="0" kern="100" dirty="0">
                          <a:effectLst/>
                        </a:rPr>
                        <a:t>Villagers received land certificates that give inheritance rights and protection from land grabs</a:t>
                      </a:r>
                    </a:p>
                    <a:p>
                      <a:pPr marL="342900" lvl="0" indent="-342900" algn="l">
                        <a:lnSpc>
                          <a:spcPct val="115000"/>
                        </a:lnSpc>
                        <a:buFont typeface="Symbol" panose="05050102010706020507" pitchFamily="18" charset="2"/>
                        <a:buChar char=""/>
                      </a:pPr>
                      <a:r>
                        <a:rPr lang="en-ZA" sz="1800" b="0" kern="100" dirty="0">
                          <a:effectLst/>
                        </a:rPr>
                        <a:t>Mapped ancestral lands in seven districts of the state </a:t>
                      </a:r>
                    </a:p>
                    <a:p>
                      <a:pPr marL="342900" lvl="0" indent="-342900" algn="l">
                        <a:lnSpc>
                          <a:spcPct val="115000"/>
                        </a:lnSpc>
                        <a:spcAft>
                          <a:spcPts val="800"/>
                        </a:spcAft>
                        <a:buFont typeface="Symbol" panose="05050102010706020507" pitchFamily="18" charset="2"/>
                        <a:buChar char=""/>
                      </a:pPr>
                      <a:r>
                        <a:rPr lang="en-ZA" sz="1800" b="0" kern="100" dirty="0">
                          <a:effectLst/>
                        </a:rPr>
                        <a:t>Demarcated 326 </a:t>
                      </a:r>
                      <a:r>
                        <a:rPr lang="en-ZA" sz="1800" b="0" kern="100" dirty="0" err="1">
                          <a:effectLst/>
                        </a:rPr>
                        <a:t>kaws</a:t>
                      </a:r>
                      <a:r>
                        <a:rPr lang="en-ZA" sz="1800" b="0" kern="100" dirty="0">
                          <a:effectLst/>
                        </a:rPr>
                        <a:t> (ancestral customary lands) over 842,820 ha, including 107 reserved forests, 18 wildlife sanctuaries, 204 community forests and four herbal medicine forests, covering a total forest area of over 2.7 million ha</a:t>
                      </a:r>
                      <a:endParaRPr lang="en-ZA" sz="1800" b="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extLst>
                  <a:ext uri="{0D108BD9-81ED-4DB2-BD59-A6C34878D82A}">
                    <a16:rowId xmlns:a16="http://schemas.microsoft.com/office/drawing/2014/main" val="4146260409"/>
                  </a:ext>
                </a:extLst>
              </a:tr>
              <a:tr h="3735112">
                <a:tc>
                  <a:txBody>
                    <a:bodyPr/>
                    <a:lstStyle/>
                    <a:p>
                      <a:pPr algn="just">
                        <a:lnSpc>
                          <a:spcPct val="115000"/>
                        </a:lnSpc>
                        <a:spcAft>
                          <a:spcPts val="800"/>
                        </a:spcAft>
                      </a:pPr>
                      <a:r>
                        <a:rPr lang="en-ZA" sz="1800" kern="100">
                          <a:effectLst/>
                        </a:rPr>
                        <a:t>8</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just">
                        <a:lnSpc>
                          <a:spcPct val="115000"/>
                        </a:lnSpc>
                        <a:spcAft>
                          <a:spcPts val="800"/>
                        </a:spcAft>
                      </a:pPr>
                      <a:r>
                        <a:rPr lang="en-ZA" sz="1800" kern="100" dirty="0" err="1">
                          <a:effectLst/>
                        </a:rPr>
                        <a:t>Bồ</a:t>
                      </a:r>
                      <a:r>
                        <a:rPr lang="en-ZA" sz="1800" kern="100" dirty="0">
                          <a:effectLst/>
                        </a:rPr>
                        <a:t> </a:t>
                      </a:r>
                      <a:r>
                        <a:rPr lang="en-ZA" sz="1800" kern="100" dirty="0" err="1">
                          <a:effectLst/>
                        </a:rPr>
                        <a:t>Hòn</a:t>
                      </a:r>
                      <a:r>
                        <a:rPr lang="en-ZA" sz="1800" kern="100" dirty="0">
                          <a:effectLst/>
                        </a:rPr>
                        <a:t> village: </a:t>
                      </a:r>
                      <a:r>
                        <a:rPr lang="en-ZA" sz="1800" b="1" kern="100" dirty="0">
                          <a:effectLst/>
                        </a:rPr>
                        <a:t>Vietnam </a:t>
                      </a:r>
                    </a:p>
                    <a:p>
                      <a:pPr algn="just">
                        <a:lnSpc>
                          <a:spcPct val="115000"/>
                        </a:lnSpc>
                        <a:spcAft>
                          <a:spcPts val="800"/>
                        </a:spcAft>
                      </a:pPr>
                      <a:r>
                        <a:rPr lang="en-ZA" sz="1800" kern="100" dirty="0">
                          <a:effectLst/>
                        </a:rPr>
                        <a:t> </a:t>
                      </a:r>
                    </a:p>
                    <a:p>
                      <a:pPr algn="just">
                        <a:lnSpc>
                          <a:spcPct val="115000"/>
                        </a:lnSpc>
                        <a:spcAft>
                          <a:spcPts val="800"/>
                        </a:spcAft>
                      </a:pPr>
                      <a:r>
                        <a:rPr lang="en-ZA" sz="1800" kern="100" dirty="0">
                          <a:effectLst/>
                        </a:rPr>
                        <a:t>Planned resettlement</a:t>
                      </a:r>
                      <a:endParaRPr lang="en-ZA" sz="180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algn="l">
                        <a:lnSpc>
                          <a:spcPct val="115000"/>
                        </a:lnSpc>
                        <a:spcAft>
                          <a:spcPts val="800"/>
                        </a:spcAft>
                      </a:pPr>
                      <a:r>
                        <a:rPr lang="en-ZA" sz="1800" kern="100">
                          <a:effectLst/>
                        </a:rPr>
                        <a:t>Resettlement through Planned resettlement in new area due to infrastructure megaproject (dam)</a:t>
                      </a:r>
                    </a:p>
                    <a:p>
                      <a:pPr algn="l">
                        <a:lnSpc>
                          <a:spcPct val="115000"/>
                        </a:lnSpc>
                        <a:spcAft>
                          <a:spcPts val="800"/>
                        </a:spcAft>
                      </a:pPr>
                      <a:r>
                        <a:rPr lang="en-ZA" sz="1800" kern="100">
                          <a:effectLst/>
                        </a:rPr>
                        <a:t> </a:t>
                      </a:r>
                      <a:endParaRPr lang="en-ZA" sz="1800" kern="10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tc>
                  <a:txBody>
                    <a:bodyPr/>
                    <a:lstStyle/>
                    <a:p>
                      <a:pPr marL="342900" lvl="0" indent="-342900" algn="l">
                        <a:lnSpc>
                          <a:spcPct val="115000"/>
                        </a:lnSpc>
                        <a:buFont typeface="Symbol" panose="05050102010706020507" pitchFamily="18" charset="2"/>
                        <a:buChar char=""/>
                      </a:pPr>
                      <a:r>
                        <a:rPr lang="en-ZA" sz="1800" kern="100" dirty="0">
                          <a:effectLst/>
                        </a:rPr>
                        <a:t>27 households were moved (although settlement subsequently grew), Village lost 87.3% land, each household 30%; initially not able to use protected forest, given permission to reclaim unused uplands to plant acacia forests in 2007 </a:t>
                      </a:r>
                    </a:p>
                    <a:p>
                      <a:pPr marL="342900" lvl="0" indent="-342900" algn="l">
                        <a:lnSpc>
                          <a:spcPct val="115000"/>
                        </a:lnSpc>
                        <a:buFont typeface="Symbol" panose="05050102010706020507" pitchFamily="18" charset="2"/>
                        <a:buChar char=""/>
                      </a:pPr>
                      <a:r>
                        <a:rPr lang="en-ZA" sz="1800" kern="100" dirty="0">
                          <a:effectLst/>
                        </a:rPr>
                        <a:t>Initially those moved suffered a loss in land and income. However, recovered after three years due to adaptive strategies arising from support from local authorities and NGO (including access to acacia forests – source of income, and income generating possibilities due to location close to city)</a:t>
                      </a:r>
                    </a:p>
                    <a:p>
                      <a:pPr marL="342900" lvl="0" indent="-342900" algn="l">
                        <a:lnSpc>
                          <a:spcPct val="115000"/>
                        </a:lnSpc>
                        <a:spcAft>
                          <a:spcPts val="800"/>
                        </a:spcAft>
                        <a:buFont typeface="Symbol" panose="05050102010706020507" pitchFamily="18" charset="2"/>
                        <a:buChar char=""/>
                      </a:pPr>
                      <a:r>
                        <a:rPr lang="en-ZA" sz="1800" kern="100" dirty="0">
                          <a:effectLst/>
                        </a:rPr>
                        <a:t>Effect of resettlement unequal, negatively affecting women and the more marginalised, leading to greater inequalities and some distrust.</a:t>
                      </a:r>
                      <a:endParaRPr lang="en-ZA" sz="1800" kern="100" dirty="0">
                        <a:effectLst/>
                        <a:latin typeface="Aptos" panose="020B0004020202020204" pitchFamily="34" charset="0"/>
                        <a:ea typeface="Aptos" panose="020B0004020202020204" pitchFamily="34" charset="0"/>
                        <a:cs typeface="Aptos" panose="020B0004020202020204" pitchFamily="34" charset="0"/>
                      </a:endParaRPr>
                    </a:p>
                  </a:txBody>
                  <a:tcPr marL="68580" marR="68580" marT="0" marB="0"/>
                </a:tc>
                <a:extLst>
                  <a:ext uri="{0D108BD9-81ED-4DB2-BD59-A6C34878D82A}">
                    <a16:rowId xmlns:a16="http://schemas.microsoft.com/office/drawing/2014/main" val="2235757467"/>
                  </a:ext>
                </a:extLst>
              </a:tr>
            </a:tbl>
          </a:graphicData>
        </a:graphic>
      </p:graphicFrame>
    </p:spTree>
    <p:extLst>
      <p:ext uri="{BB962C8B-B14F-4D97-AF65-F5344CB8AC3E}">
        <p14:creationId xmlns:p14="http://schemas.microsoft.com/office/powerpoint/2010/main" val="158984937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6680097"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findings</a:t>
            </a:r>
          </a:p>
        </p:txBody>
      </p:sp>
      <p:sp>
        <p:nvSpPr>
          <p:cNvPr id="9" name="TextBox 8">
            <a:extLst>
              <a:ext uri="{FF2B5EF4-FFF2-40B4-BE49-F238E27FC236}">
                <a16:creationId xmlns:a16="http://schemas.microsoft.com/office/drawing/2014/main" id="{A52A1971-2756-4CBC-8800-F2996C758121}"/>
              </a:ext>
            </a:extLst>
          </p:cNvPr>
          <p:cNvSpPr txBox="1"/>
          <p:nvPr/>
        </p:nvSpPr>
        <p:spPr>
          <a:xfrm>
            <a:off x="315883" y="584775"/>
            <a:ext cx="11567599" cy="6337376"/>
          </a:xfrm>
          <a:prstGeom prst="rect">
            <a:avLst/>
          </a:prstGeom>
          <a:noFill/>
        </p:spPr>
        <p:txBody>
          <a:bodyPr wrap="square" rtlCol="0">
            <a:spAutoFit/>
          </a:bodyPr>
          <a:lstStyle/>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Recognition of all legitimate customary land rights</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Recognition of customary land governance and its actors</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Recordation of customary land rights</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Recognition of rights without clarifying the nature of the rights</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Due diligence</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Alternative and collaborative disputes resolution mechanisms and recordation of the negotiated agreements</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Legal pluralism</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Influence national policies through local approaches</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Inclusive and negotiated area-based approaches</a:t>
            </a:r>
            <a:r>
              <a:rPr lang="en-ZA" sz="2000" dirty="0">
                <a:effectLst/>
                <a:latin typeface="Calibri" panose="020F0502020204030204" pitchFamily="34" charset="0"/>
                <a:ea typeface="Aptos" panose="020B0004020202020204" pitchFamily="34" charset="0"/>
                <a:cs typeface="Times New Roman" panose="02020603050405020304" pitchFamily="18" charset="0"/>
              </a:rPr>
              <a:t>	</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Capacity development and community participation</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Government-led relocation and resettlement</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Guiding principles: land tenure security and adequate housing</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Similarity of durable HLP solutions for displaced, returnees, and those settling in third locations</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Women’s land rights</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Resilience and reduced risk of displacement</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Climate and displacement</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Involvement of an NGO or the UN</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spcAft>
                <a:spcPts val="800"/>
              </a:spcAft>
              <a:buFont typeface="+mj-lt"/>
              <a:buAutoNum type="arabicPeriod"/>
            </a:pPr>
            <a:r>
              <a:rPr lang="en-ZA" sz="2000" u="none" strike="noStrike" dirty="0">
                <a:effectLst/>
                <a:latin typeface="Calibri" panose="020F0502020204030204" pitchFamily="34" charset="0"/>
                <a:ea typeface="Aptos" panose="020B0004020202020204" pitchFamily="34" charset="0"/>
                <a:cs typeface="Times New Roman" panose="02020603050405020304" pitchFamily="18" charset="0"/>
              </a:rPr>
              <a:t>A long-term perspective: beyond HLP</a:t>
            </a:r>
            <a:endParaRPr lang="en-ZA" sz="2000" dirty="0">
              <a:effectLst/>
              <a:latin typeface="Aptos" panose="020B0004020202020204" pitchFamily="34" charset="0"/>
              <a:ea typeface="Aptos" panose="020B000402020202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CABB9809-DC9E-EFF2-5175-0126582B63C2}"/>
              </a:ext>
            </a:extLst>
          </p:cNvPr>
          <p:cNvSpPr>
            <a:spLocks noGrp="1"/>
          </p:cNvSpPr>
          <p:nvPr>
            <p:ph type="sldNum" sz="quarter" idx="12"/>
          </p:nvPr>
        </p:nvSpPr>
        <p:spPr/>
        <p:txBody>
          <a:bodyPr/>
          <a:lstStyle/>
          <a:p>
            <a:fld id="{C9F35881-CAA4-4149-8092-8BD77F2B45F5}" type="slidenum">
              <a:rPr lang="en-ZA" smtClean="0"/>
              <a:t>14</a:t>
            </a:fld>
            <a:endParaRPr lang="en-ZA"/>
          </a:p>
        </p:txBody>
      </p:sp>
    </p:spTree>
    <p:extLst>
      <p:ext uri="{BB962C8B-B14F-4D97-AF65-F5344CB8AC3E}">
        <p14:creationId xmlns:p14="http://schemas.microsoft.com/office/powerpoint/2010/main" val="375491797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1: </a:t>
            </a:r>
            <a:r>
              <a:rPr lang="en-US" sz="2600" b="1" dirty="0">
                <a:highlight>
                  <a:srgbClr val="808080"/>
                </a:highlight>
              </a:rPr>
              <a:t>Recognition of all legitimate customary land rights</a:t>
            </a:r>
          </a:p>
        </p:txBody>
      </p:sp>
      <p:sp>
        <p:nvSpPr>
          <p:cNvPr id="9" name="TextBox 8">
            <a:extLst>
              <a:ext uri="{FF2B5EF4-FFF2-40B4-BE49-F238E27FC236}">
                <a16:creationId xmlns:a16="http://schemas.microsoft.com/office/drawing/2014/main" id="{A52A1971-2756-4CBC-8800-F2996C758121}"/>
              </a:ext>
            </a:extLst>
          </p:cNvPr>
          <p:cNvSpPr txBox="1"/>
          <p:nvPr/>
        </p:nvSpPr>
        <p:spPr>
          <a:xfrm>
            <a:off x="0" y="814647"/>
            <a:ext cx="11714779" cy="5288371"/>
          </a:xfrm>
          <a:prstGeom prst="rect">
            <a:avLst/>
          </a:prstGeom>
          <a:noFill/>
        </p:spPr>
        <p:txBody>
          <a:bodyPr wrap="square" rtlCol="0">
            <a:spAutoFit/>
          </a:bodyPr>
          <a:lstStyle/>
          <a:p>
            <a:pPr marL="285750" indent="-285750" algn="just">
              <a:lnSpc>
                <a:spcPct val="115000"/>
              </a:lnSpc>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Recognition of all legitimate customary land rights is necessary</a:t>
            </a:r>
            <a:r>
              <a:rPr lang="en-ZA" sz="2000" kern="100" dirty="0">
                <a:effectLst/>
                <a:latin typeface="Calibri" panose="020F0502020204030204" pitchFamily="34" charset="0"/>
                <a:ea typeface="Calibri" panose="020F0502020204030204" pitchFamily="34" charset="0"/>
                <a:cs typeface="Calibri" panose="020F0502020204030204" pitchFamily="34" charset="0"/>
              </a:rPr>
              <a:t>, regardless of the presence of formal registration documents. It is a precondition for successful interventions. </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Acknowledging and strengthening individual/household and group rights</a:t>
            </a:r>
            <a:r>
              <a:rPr lang="en-ZA" sz="2000" kern="100" dirty="0">
                <a:effectLst/>
                <a:latin typeface="Calibri" panose="020F0502020204030204" pitchFamily="34" charset="0"/>
                <a:ea typeface="Calibri" panose="020F0502020204030204" pitchFamily="34" charset="0"/>
                <a:cs typeface="Calibri" panose="020F0502020204030204" pitchFamily="34" charset="0"/>
              </a:rPr>
              <a:t> is important. Some case studies demonstrate successful approaches to increase individuals’ and households’ HLP rights (Colombia) while in others the solutions arose from collective rights (Abyei).</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In Vietnam’s resettlement, having secure tenure of individual land was not sufficient for displaced families to regain their previous income levels. Only after they had restored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communal rights to productive land</a:t>
            </a:r>
            <a:r>
              <a:rPr lang="en-ZA" sz="2000" kern="100" dirty="0">
                <a:effectLst/>
                <a:latin typeface="Calibri" panose="020F0502020204030204" pitchFamily="34" charset="0"/>
                <a:ea typeface="Calibri" panose="020F0502020204030204" pitchFamily="34" charset="0"/>
                <a:cs typeface="Calibri" panose="020F0502020204030204" pitchFamily="34" charset="0"/>
              </a:rPr>
              <a:t> could they restore previous </a:t>
            </a:r>
            <a:r>
              <a:rPr lang="en-ZA" sz="2000" kern="100" dirty="0">
                <a:latin typeface="Calibri" panose="020F0502020204030204" pitchFamily="34" charset="0"/>
                <a:ea typeface="Calibri" panose="020F0502020204030204" pitchFamily="34" charset="0"/>
                <a:cs typeface="Calibri" panose="020F0502020204030204" pitchFamily="34" charset="0"/>
              </a:rPr>
              <a:t>household income levels.</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Recognising customary land rights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may need revised policies and laws</a:t>
            </a:r>
            <a:r>
              <a:rPr lang="en-ZA" sz="2000" kern="100" dirty="0">
                <a:effectLst/>
                <a:latin typeface="Calibri" panose="020F0502020204030204" pitchFamily="34" charset="0"/>
                <a:ea typeface="Calibri" panose="020F0502020204030204" pitchFamily="34" charset="0"/>
                <a:cs typeface="Calibri" panose="020F0502020204030204" pitchFamily="34" charset="0"/>
              </a:rPr>
              <a:t>, entails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recognizing the role of customary land actors</a:t>
            </a:r>
            <a:r>
              <a:rPr lang="en-ZA" sz="2000" kern="100" dirty="0">
                <a:effectLst/>
                <a:latin typeface="Calibri" panose="020F0502020204030204" pitchFamily="34" charset="0"/>
                <a:ea typeface="Calibri" panose="020F0502020204030204" pitchFamily="34" charset="0"/>
                <a:cs typeface="Calibri" panose="020F0502020204030204" pitchFamily="34" charset="0"/>
              </a:rPr>
              <a:t>, clarifying their roles, and developing their capacities and their processes. </a:t>
            </a: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15</a:t>
            </a:fld>
            <a:endParaRPr lang="en-ZA"/>
          </a:p>
        </p:txBody>
      </p:sp>
    </p:spTree>
    <p:extLst>
      <p:ext uri="{BB962C8B-B14F-4D97-AF65-F5344CB8AC3E}">
        <p14:creationId xmlns:p14="http://schemas.microsoft.com/office/powerpoint/2010/main" val="182695999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2: </a:t>
            </a:r>
            <a:r>
              <a:rPr lang="en-ZA" sz="2500" b="1" u="none" strike="noStrike" dirty="0">
                <a:effectLst/>
                <a:latin typeface="Calibri" panose="020F0502020204030204" pitchFamily="34" charset="0"/>
                <a:ea typeface="Aptos" panose="020B0004020202020204" pitchFamily="34" charset="0"/>
                <a:cs typeface="Times New Roman" panose="02020603050405020304" pitchFamily="18" charset="0"/>
              </a:rPr>
              <a:t>Recognition of customary land governance &amp; its actors</a:t>
            </a:r>
            <a:endParaRPr lang="en-US" sz="2500" b="1" dirty="0">
              <a:highlight>
                <a:srgbClr val="808080"/>
              </a:highlight>
            </a:endParaRPr>
          </a:p>
        </p:txBody>
      </p:sp>
      <p:sp>
        <p:nvSpPr>
          <p:cNvPr id="9" name="TextBox 8">
            <a:extLst>
              <a:ext uri="{FF2B5EF4-FFF2-40B4-BE49-F238E27FC236}">
                <a16:creationId xmlns:a16="http://schemas.microsoft.com/office/drawing/2014/main" id="{A52A1971-2756-4CBC-8800-F2996C758121}"/>
              </a:ext>
            </a:extLst>
          </p:cNvPr>
          <p:cNvSpPr txBox="1"/>
          <p:nvPr/>
        </p:nvSpPr>
        <p:spPr>
          <a:xfrm>
            <a:off x="0" y="1048810"/>
            <a:ext cx="11714779" cy="5756576"/>
          </a:xfrm>
          <a:prstGeom prst="rect">
            <a:avLst/>
          </a:prstGeom>
          <a:noFill/>
        </p:spPr>
        <p:txBody>
          <a:bodyPr wrap="square" rtlCol="0">
            <a:spAutoFit/>
          </a:bodyPr>
          <a:lstStyle/>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Case studies show that the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acknowledgement and recognition of customary land governance and of the role of customary land actors is an important prerequisite for durable solutions to displacement in customary contexts</a:t>
            </a:r>
            <a:r>
              <a:rPr lang="en-ZA" sz="2000" kern="100" dirty="0">
                <a:effectLst/>
                <a:latin typeface="Calibri" panose="020F0502020204030204" pitchFamily="34" charset="0"/>
                <a:ea typeface="Calibri" panose="020F0502020204030204" pitchFamily="34" charset="0"/>
                <a:cs typeface="Calibri" panose="020F0502020204030204" pitchFamily="34" charset="0"/>
              </a:rPr>
              <a:t>. </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It provides a good range of practical tools and operational approaches on which to build (as in Abyei), and to incrementally develop, refine and institutionalise.</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It offers a range of actors (customary, religious, local, community-based) with good field knowledge and practical expertise, whose capacities can be further developed. </a:t>
            </a:r>
          </a:p>
          <a:p>
            <a:pPr marL="285750" indent="-285750" algn="just">
              <a:lnSpc>
                <a:spcPct val="115000"/>
              </a:lnSpc>
              <a:spcAft>
                <a:spcPts val="800"/>
              </a:spcAft>
              <a:buFont typeface="Arial" panose="020B0604020202020204" pitchFamily="34" charset="0"/>
              <a:buChar char="•"/>
            </a:pPr>
            <a:endParaRPr lang="en-ZA" sz="2000" kern="100" dirty="0">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It is important to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identify opportunities in the law that facilitate HLP rights recognition</a:t>
            </a:r>
            <a:r>
              <a:rPr lang="en-ZA" sz="2000" kern="100" dirty="0">
                <a:effectLst/>
                <a:latin typeface="Calibri" panose="020F0502020204030204" pitchFamily="34" charset="0"/>
                <a:ea typeface="Calibri" panose="020F0502020204030204" pitchFamily="34" charset="0"/>
                <a:cs typeface="Calibri" panose="020F0502020204030204" pitchFamily="34" charset="0"/>
              </a:rPr>
              <a:t> but may well require a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revision of policies and laws</a:t>
            </a:r>
            <a:r>
              <a:rPr lang="en-ZA" sz="2000" kern="100" dirty="0">
                <a:effectLst/>
                <a:latin typeface="Calibri" panose="020F0502020204030204" pitchFamily="34" charset="0"/>
                <a:ea typeface="Calibri" panose="020F0502020204030204" pitchFamily="34" charset="0"/>
                <a:cs typeface="Calibri" panose="020F0502020204030204" pitchFamily="34" charset="0"/>
              </a:rPr>
              <a:t>.</a:t>
            </a:r>
          </a:p>
          <a:p>
            <a:pPr marL="742950" lvl="1" indent="-285750" algn="just">
              <a:lnSpc>
                <a:spcPct val="107000"/>
              </a:lnSpc>
              <a:spcAft>
                <a:spcPts val="800"/>
              </a:spcAft>
              <a:buFont typeface="Courier New" panose="02070309020205020404" pitchFamily="49" charset="0"/>
              <a:buChar char="o"/>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endParaRPr lang="en-ZA"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16</a:t>
            </a:fld>
            <a:endParaRPr lang="en-ZA"/>
          </a:p>
        </p:txBody>
      </p:sp>
    </p:spTree>
    <p:extLst>
      <p:ext uri="{BB962C8B-B14F-4D97-AF65-F5344CB8AC3E}">
        <p14:creationId xmlns:p14="http://schemas.microsoft.com/office/powerpoint/2010/main" val="363718715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3: </a:t>
            </a:r>
            <a:r>
              <a:rPr lang="en-ZA" sz="2800" b="1" u="none" strike="noStrike" dirty="0">
                <a:effectLst/>
                <a:latin typeface="Calibri" panose="020F0502020204030204" pitchFamily="34" charset="0"/>
                <a:ea typeface="Aptos" panose="020B0004020202020204" pitchFamily="34" charset="0"/>
                <a:cs typeface="Times New Roman" panose="02020603050405020304" pitchFamily="18" charset="0"/>
              </a:rPr>
              <a:t>Recordation of customary land rights</a:t>
            </a:r>
            <a:endParaRPr lang="en-US" sz="2600" b="1" dirty="0">
              <a:highlight>
                <a:srgbClr val="808080"/>
              </a:highlight>
            </a:endParaRPr>
          </a:p>
        </p:txBody>
      </p:sp>
      <p:sp>
        <p:nvSpPr>
          <p:cNvPr id="9" name="TextBox 8">
            <a:extLst>
              <a:ext uri="{FF2B5EF4-FFF2-40B4-BE49-F238E27FC236}">
                <a16:creationId xmlns:a16="http://schemas.microsoft.com/office/drawing/2014/main" id="{A52A1971-2756-4CBC-8800-F2996C758121}"/>
              </a:ext>
            </a:extLst>
          </p:cNvPr>
          <p:cNvSpPr txBox="1"/>
          <p:nvPr/>
        </p:nvSpPr>
        <p:spPr>
          <a:xfrm>
            <a:off x="-1" y="683014"/>
            <a:ext cx="11956211" cy="6168292"/>
          </a:xfrm>
          <a:prstGeom prst="rect">
            <a:avLst/>
          </a:prstGeom>
          <a:noFill/>
        </p:spPr>
        <p:txBody>
          <a:bodyPr wrap="square" rtlCol="0">
            <a:spAutoFit/>
          </a:bodyPr>
          <a:lstStyle/>
          <a:p>
            <a:pPr marL="285750" indent="-285750" algn="just">
              <a:lnSpc>
                <a:spcPct val="115000"/>
              </a:lnSpc>
              <a:spcAft>
                <a:spcPts val="800"/>
              </a:spcAft>
              <a:buFont typeface="Arial" panose="020B0604020202020204" pitchFamily="34" charset="0"/>
              <a:buChar char="•"/>
            </a:pPr>
            <a:r>
              <a:rPr lang="en-ZA" sz="1800" kern="100" dirty="0">
                <a:effectLst/>
                <a:latin typeface="Calibri" panose="020F0502020204030204" pitchFamily="34" charset="0"/>
                <a:ea typeface="Calibri" panose="020F0502020204030204" pitchFamily="34" charset="0"/>
                <a:cs typeface="Calibri" panose="020F0502020204030204" pitchFamily="34" charset="0"/>
              </a:rPr>
              <a:t>All solutions involve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improved recordation of (re-negotiated and adjudicated) land rights through innovative participatory fit-for-purpose, community-led participatory processes</a:t>
            </a:r>
            <a:r>
              <a:rPr lang="en-ZA" sz="1800" kern="100" dirty="0">
                <a:effectLst/>
                <a:latin typeface="Calibri" panose="020F0502020204030204" pitchFamily="34" charset="0"/>
                <a:ea typeface="Calibri" panose="020F0502020204030204" pitchFamily="34" charset="0"/>
                <a:cs typeface="Calibri" panose="020F0502020204030204" pitchFamily="34" charset="0"/>
              </a:rPr>
              <a:t>.</a:t>
            </a:r>
          </a:p>
          <a:p>
            <a:pPr marL="285750" indent="-285750" algn="just">
              <a:lnSpc>
                <a:spcPct val="115000"/>
              </a:lnSpc>
              <a:spcAft>
                <a:spcPts val="800"/>
              </a:spcAft>
              <a:buFont typeface="Arial" panose="020B0604020202020204" pitchFamily="34" charset="0"/>
              <a:buChar char="•"/>
            </a:pPr>
            <a:r>
              <a:rPr lang="en-ZA" sz="1800" b="1" kern="100" dirty="0">
                <a:effectLst/>
                <a:latin typeface="Calibri" panose="020F0502020204030204" pitchFamily="34" charset="0"/>
                <a:ea typeface="Calibri" panose="020F0502020204030204" pitchFamily="34" charset="0"/>
                <a:cs typeface="Calibri" panose="020F0502020204030204" pitchFamily="34" charset="0"/>
              </a:rPr>
              <a:t>Customary land management systems must continue to evolve and modernise </a:t>
            </a:r>
            <a:r>
              <a:rPr lang="en-ZA" sz="1800" kern="100" dirty="0">
                <a:effectLst/>
                <a:latin typeface="Calibri" panose="020F0502020204030204" pitchFamily="34" charset="0"/>
                <a:ea typeface="Calibri" panose="020F0502020204030204" pitchFamily="34" charset="0"/>
                <a:cs typeface="Calibri" panose="020F0502020204030204" pitchFamily="34" charset="0"/>
              </a:rPr>
              <a:t>to protect people on customary lands from displacement and evictions in areas of origin and destination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and improve resilience to causes of displacement</a:t>
            </a:r>
            <a:r>
              <a:rPr lang="en-ZA" sz="1800" kern="100" dirty="0">
                <a:effectLst/>
                <a:latin typeface="Calibri" panose="020F0502020204030204" pitchFamily="34" charset="0"/>
                <a:ea typeface="Calibri" panose="020F0502020204030204" pitchFamily="34" charset="0"/>
                <a:cs typeface="Calibri" panose="020F0502020204030204" pitchFamily="34" charset="0"/>
              </a:rPr>
              <a:t>. </a:t>
            </a:r>
          </a:p>
          <a:p>
            <a:pPr marL="285750" indent="-285750" algn="just">
              <a:lnSpc>
                <a:spcPct val="115000"/>
              </a:lnSpc>
              <a:spcAft>
                <a:spcPts val="800"/>
              </a:spcAft>
              <a:buFont typeface="Arial" panose="020B0604020202020204" pitchFamily="34" charset="0"/>
              <a:buChar char="•"/>
            </a:pPr>
            <a:r>
              <a:rPr lang="en-ZA" sz="1800" kern="100" dirty="0">
                <a:effectLst/>
                <a:latin typeface="Calibri" panose="020F0502020204030204" pitchFamily="34" charset="0"/>
                <a:ea typeface="Calibri" panose="020F0502020204030204" pitchFamily="34" charset="0"/>
                <a:cs typeface="Calibri" panose="020F0502020204030204" pitchFamily="34" charset="0"/>
              </a:rPr>
              <a:t>Communities with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stronger land tenure security invest more on climate resilience </a:t>
            </a:r>
            <a:r>
              <a:rPr lang="en-ZA" sz="1800" kern="100" dirty="0">
                <a:effectLst/>
                <a:latin typeface="Calibri" panose="020F0502020204030204" pitchFamily="34" charset="0"/>
                <a:ea typeface="Calibri" panose="020F0502020204030204" pitchFamily="34" charset="0"/>
                <a:cs typeface="Calibri" panose="020F0502020204030204" pitchFamily="34" charset="0"/>
              </a:rPr>
              <a:t>and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environmental conservation </a:t>
            </a:r>
            <a:r>
              <a:rPr lang="en-ZA" sz="1800" kern="100" dirty="0">
                <a:effectLst/>
                <a:latin typeface="Calibri" panose="020F0502020204030204" pitchFamily="34" charset="0"/>
                <a:ea typeface="Calibri" panose="020F0502020204030204" pitchFamily="34" charset="0"/>
                <a:cs typeface="Calibri" panose="020F0502020204030204" pitchFamily="34" charset="0"/>
              </a:rPr>
              <a:t>and scale up their local investments which results in</a:t>
            </a:r>
            <a:r>
              <a:rPr lang="en-ZA" sz="1800" b="1" kern="100" dirty="0">
                <a:effectLst/>
                <a:latin typeface="Calibri" panose="020F0502020204030204" pitchFamily="34" charset="0"/>
                <a:ea typeface="Calibri" panose="020F0502020204030204" pitchFamily="34" charset="0"/>
                <a:cs typeface="Calibri" panose="020F0502020204030204" pitchFamily="34" charset="0"/>
              </a:rPr>
              <a:t> improved livelihoods</a:t>
            </a:r>
            <a:r>
              <a:rPr lang="en-ZA" sz="1800" kern="100" dirty="0">
                <a:effectLst/>
                <a:latin typeface="Calibri" panose="020F0502020204030204" pitchFamily="34" charset="0"/>
                <a:ea typeface="Calibri" panose="020F0502020204030204" pitchFamily="34" charset="0"/>
                <a:cs typeface="Calibri" panose="020F0502020204030204" pitchFamily="34" charset="0"/>
              </a:rPr>
              <a:t> and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reduced poverty</a:t>
            </a:r>
            <a:r>
              <a:rPr lang="en-ZA" sz="1800" kern="100" dirty="0">
                <a:effectLst/>
                <a:latin typeface="Calibri" panose="020F0502020204030204" pitchFamily="34" charset="0"/>
                <a:ea typeface="Calibri" panose="020F0502020204030204" pitchFamily="34" charset="0"/>
                <a:cs typeface="Calibri" panose="020F0502020204030204" pitchFamily="34" charset="0"/>
              </a:rPr>
              <a:t> (Zambia). </a:t>
            </a:r>
          </a:p>
          <a:p>
            <a:pPr marL="285750" indent="-285750" algn="just">
              <a:lnSpc>
                <a:spcPct val="115000"/>
              </a:lnSpc>
              <a:spcAft>
                <a:spcPts val="800"/>
              </a:spcAft>
              <a:buFont typeface="Arial" panose="020B0604020202020204" pitchFamily="34" charset="0"/>
              <a:buChar char="•"/>
            </a:pPr>
            <a:r>
              <a:rPr lang="en-ZA" sz="1800" kern="100" dirty="0">
                <a:effectLst/>
                <a:latin typeface="Calibri" panose="020F0502020204030204" pitchFamily="34" charset="0"/>
                <a:ea typeface="Calibri" panose="020F0502020204030204" pitchFamily="34" charset="0"/>
                <a:cs typeface="Calibri" panose="020F0502020204030204" pitchFamily="34" charset="0"/>
              </a:rPr>
              <a:t>Recording customar</a:t>
            </a:r>
            <a:r>
              <a:rPr lang="en-ZA" kern="100" dirty="0">
                <a:latin typeface="Calibri" panose="020F0502020204030204" pitchFamily="34" charset="0"/>
                <a:ea typeface="Calibri" panose="020F0502020204030204" pitchFamily="34" charset="0"/>
                <a:cs typeface="Calibri" panose="020F0502020204030204" pitchFamily="34" charset="0"/>
              </a:rPr>
              <a:t>y rights helps c</a:t>
            </a:r>
            <a:r>
              <a:rPr lang="en-ZA" sz="1800" kern="100" dirty="0">
                <a:effectLst/>
                <a:latin typeface="Calibri" panose="020F0502020204030204" pitchFamily="34" charset="0"/>
                <a:ea typeface="Calibri" panose="020F0502020204030204" pitchFamily="34" charset="0"/>
                <a:cs typeface="Calibri" panose="020F0502020204030204" pitchFamily="34" charset="0"/>
              </a:rPr>
              <a:t>ustomary land administration systems become more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transparent, gender responsive</a:t>
            </a:r>
            <a:r>
              <a:rPr lang="en-ZA" sz="1800" kern="100" dirty="0">
                <a:effectLst/>
                <a:latin typeface="Calibri" panose="020F0502020204030204" pitchFamily="34" charset="0"/>
                <a:ea typeface="Calibri" panose="020F0502020204030204" pitchFamily="34" charset="0"/>
                <a:cs typeface="Calibri" panose="020F0502020204030204" pitchFamily="34" charset="0"/>
              </a:rPr>
              <a:t>, and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better able to accommodate newcomers,</a:t>
            </a:r>
            <a:r>
              <a:rPr lang="en-ZA" b="1" kern="100" dirty="0">
                <a:latin typeface="Calibri" panose="020F0502020204030204" pitchFamily="34" charset="0"/>
                <a:ea typeface="Calibri" panose="020F0502020204030204" pitchFamily="34" charset="0"/>
                <a:cs typeface="Calibri" panose="020F0502020204030204" pitchFamily="34" charset="0"/>
              </a:rPr>
              <a:t> and c</a:t>
            </a:r>
            <a:r>
              <a:rPr lang="en-ZA" sz="1800" kern="100" dirty="0">
                <a:effectLst/>
                <a:latin typeface="Calibri" panose="020F0502020204030204" pitchFamily="34" charset="0"/>
                <a:ea typeface="Calibri" panose="020F0502020204030204" pitchFamily="34" charset="0"/>
                <a:cs typeface="Calibri" panose="020F0502020204030204" pitchFamily="34" charset="0"/>
              </a:rPr>
              <a:t>ustomary land administrators be more accountable.</a:t>
            </a:r>
          </a:p>
          <a:p>
            <a:pPr marL="285750" indent="-285750" algn="just">
              <a:lnSpc>
                <a:spcPct val="115000"/>
              </a:lnSpc>
              <a:spcAft>
                <a:spcPts val="800"/>
              </a:spcAft>
              <a:buFont typeface="Arial" panose="020B0604020202020204" pitchFamily="34" charset="0"/>
              <a:buChar char="•"/>
            </a:pPr>
            <a:r>
              <a:rPr lang="en-ZA" sz="1800" kern="100" dirty="0">
                <a:effectLst/>
                <a:latin typeface="Calibri" panose="020F0502020204030204" pitchFamily="34" charset="0"/>
                <a:ea typeface="Calibri" panose="020F0502020204030204" pitchFamily="34" charset="0"/>
                <a:cs typeface="Calibri" panose="020F0502020204030204" pitchFamily="34" charset="0"/>
              </a:rPr>
              <a:t>In some</a:t>
            </a:r>
            <a:r>
              <a:rPr lang="en-ZA" sz="1800" b="1" kern="100" dirty="0">
                <a:effectLst/>
                <a:latin typeface="Calibri" panose="020F0502020204030204" pitchFamily="34" charset="0"/>
                <a:ea typeface="Calibri" panose="020F0502020204030204" pitchFamily="34" charset="0"/>
                <a:cs typeface="Calibri" panose="020F0502020204030204" pitchFamily="34" charset="0"/>
              </a:rPr>
              <a:t>, recordation of customary land rights led to their formalisation</a:t>
            </a:r>
            <a:r>
              <a:rPr lang="en-ZA" sz="1800" kern="100" dirty="0">
                <a:effectLst/>
                <a:latin typeface="Calibri" panose="020F0502020204030204" pitchFamily="34" charset="0"/>
                <a:ea typeface="Calibri" panose="020F0502020204030204" pitchFamily="34" charset="0"/>
                <a:cs typeface="Calibri" panose="020F0502020204030204" pitchFamily="34" charset="0"/>
              </a:rPr>
              <a:t>, (Colombia). Others show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recordation of community rights is possible and can be effective to provide durable solutions to displacement </a:t>
            </a:r>
            <a:r>
              <a:rPr lang="en-ZA" sz="1800" kern="100" dirty="0">
                <a:effectLst/>
                <a:latin typeface="Calibri" panose="020F0502020204030204" pitchFamily="34" charset="0"/>
                <a:ea typeface="Calibri" panose="020F0502020204030204" pitchFamily="34" charset="0"/>
                <a:cs typeface="Calibri" panose="020F0502020204030204" pitchFamily="34" charset="0"/>
              </a:rPr>
              <a:t>(Vietnam and Sudan) .  </a:t>
            </a:r>
          </a:p>
          <a:p>
            <a:pPr marL="285750" indent="-285750" algn="just">
              <a:lnSpc>
                <a:spcPct val="115000"/>
              </a:lnSpc>
              <a:spcAft>
                <a:spcPts val="800"/>
              </a:spcAft>
              <a:buFont typeface="Arial" panose="020B0604020202020204" pitchFamily="34" charset="0"/>
              <a:buChar char="•"/>
            </a:pPr>
            <a:r>
              <a:rPr lang="en-ZA" sz="1800" b="1" kern="100" dirty="0">
                <a:effectLst/>
                <a:latin typeface="Calibri" panose="020F0502020204030204" pitchFamily="34" charset="0"/>
                <a:ea typeface="Calibri" panose="020F0502020204030204" pitchFamily="34" charset="0"/>
                <a:cs typeface="Calibri" panose="020F0502020204030204" pitchFamily="34" charset="0"/>
              </a:rPr>
              <a:t>Recordation of interventions can be localised</a:t>
            </a:r>
            <a:r>
              <a:rPr lang="en-ZA" b="1" kern="100" dirty="0">
                <a:latin typeface="Calibri" panose="020F0502020204030204" pitchFamily="34" charset="0"/>
                <a:ea typeface="Calibri" panose="020F0502020204030204" pitchFamily="34" charset="0"/>
                <a:cs typeface="Calibri" panose="020F0502020204030204" pitchFamily="34" charset="0"/>
              </a:rPr>
              <a:t> (</a:t>
            </a:r>
            <a:r>
              <a:rPr lang="en-ZA" sz="1800" kern="100" dirty="0">
                <a:effectLst/>
                <a:latin typeface="Calibri" panose="020F0502020204030204" pitchFamily="34" charset="0"/>
                <a:ea typeface="Calibri" panose="020F0502020204030204" pitchFamily="34" charset="0"/>
                <a:cs typeface="Calibri" panose="020F0502020204030204" pitchFamily="34" charset="0"/>
              </a:rPr>
              <a:t>Myanmar - Karen people).</a:t>
            </a:r>
          </a:p>
          <a:p>
            <a:pPr marL="285750" indent="-285750" algn="just">
              <a:lnSpc>
                <a:spcPct val="115000"/>
              </a:lnSpc>
              <a:spcAft>
                <a:spcPts val="800"/>
              </a:spcAft>
              <a:buFont typeface="Arial" panose="020B0604020202020204" pitchFamily="34" charset="0"/>
              <a:buChar char="•"/>
            </a:pPr>
            <a:r>
              <a:rPr lang="en-ZA" sz="1800" b="1" kern="100" dirty="0">
                <a:effectLst/>
                <a:latin typeface="Calibri" panose="020F0502020204030204" pitchFamily="34" charset="0"/>
                <a:ea typeface="Calibri" panose="020F0502020204030204" pitchFamily="34" charset="0"/>
                <a:cs typeface="Calibri" panose="020F0502020204030204" pitchFamily="34" charset="0"/>
              </a:rPr>
              <a:t>Rapid participatory mapping of customary group rights using approaches that build on traditional land tenure security mechanisms proved an effective short-term solution to pave the ground to local integration and durable solutions</a:t>
            </a:r>
            <a:r>
              <a:rPr lang="en-ZA" sz="1800" kern="100" dirty="0">
                <a:effectLst/>
                <a:latin typeface="Calibri" panose="020F0502020204030204" pitchFamily="34" charset="0"/>
                <a:ea typeface="Calibri" panose="020F0502020204030204" pitchFamily="34" charset="0"/>
                <a:cs typeface="Calibri" panose="020F0502020204030204" pitchFamily="34" charset="0"/>
              </a:rPr>
              <a:t> (Abyei, Sudan). Works best when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built on pre-existing and locally acceptable customary mechanisms</a:t>
            </a:r>
            <a:r>
              <a:rPr lang="en-ZA" sz="1800" kern="100" dirty="0">
                <a:effectLst/>
                <a:latin typeface="Calibri" panose="020F0502020204030204" pitchFamily="34" charset="0"/>
                <a:ea typeface="Calibri" panose="020F0502020204030204" pitchFamily="34" charset="0"/>
                <a:cs typeface="Calibri" panose="020F0502020204030204" pitchFamily="34" charset="0"/>
              </a:rPr>
              <a:t> to provide tenure security (e.g. </a:t>
            </a:r>
            <a:r>
              <a:rPr lang="en-ZA" sz="1800" i="1" kern="100" dirty="0" err="1">
                <a:effectLst/>
                <a:latin typeface="Calibri" panose="020F0502020204030204" pitchFamily="34" charset="0"/>
                <a:ea typeface="Calibri" panose="020F0502020204030204" pitchFamily="34" charset="0"/>
                <a:cs typeface="Calibri" panose="020F0502020204030204" pitchFamily="34" charset="0"/>
              </a:rPr>
              <a:t>housh</a:t>
            </a:r>
            <a:r>
              <a:rPr lang="en-ZA" sz="1800" kern="100" dirty="0">
                <a:effectLst/>
                <a:latin typeface="Calibri" panose="020F0502020204030204" pitchFamily="34" charset="0"/>
                <a:ea typeface="Calibri" panose="020F0502020204030204" pitchFamily="34" charset="0"/>
                <a:cs typeface="Calibri" panose="020F0502020204030204" pitchFamily="34" charset="0"/>
              </a:rPr>
              <a:t>), and when they are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further defined and institutionalised</a:t>
            </a:r>
            <a:r>
              <a:rPr lang="en-ZA" sz="1800" kern="100" dirty="0">
                <a:effectLst/>
                <a:latin typeface="Calibri" panose="020F0502020204030204" pitchFamily="34" charset="0"/>
                <a:ea typeface="Calibri" panose="020F0502020204030204" pitchFamily="34" charset="0"/>
                <a:cs typeface="Calibri" panose="020F0502020204030204" pitchFamily="34" charset="0"/>
              </a:rPr>
              <a:t> in law and policy. </a:t>
            </a:r>
          </a:p>
          <a:p>
            <a:pPr marL="285750" indent="-285750" algn="just">
              <a:lnSpc>
                <a:spcPct val="107000"/>
              </a:lnSpc>
              <a:spcAft>
                <a:spcPts val="800"/>
              </a:spcAft>
              <a:buFont typeface="Arial" panose="020B0604020202020204" pitchFamily="34" charset="0"/>
              <a:buChar char="•"/>
            </a:pPr>
            <a:r>
              <a:rPr lang="en-ZA" sz="1800" b="1" kern="100" dirty="0">
                <a:effectLst/>
                <a:latin typeface="Calibri" panose="020F0502020204030204" pitchFamily="34" charset="0"/>
                <a:ea typeface="Calibri" panose="020F0502020204030204" pitchFamily="34" charset="0"/>
                <a:cs typeface="Calibri" panose="020F0502020204030204" pitchFamily="34" charset="0"/>
              </a:rPr>
              <a:t>Written short term land use agreements</a:t>
            </a:r>
            <a:r>
              <a:rPr lang="en-ZA" sz="1800" kern="100" dirty="0">
                <a:effectLst/>
                <a:latin typeface="Calibri" panose="020F0502020204030204" pitchFamily="34" charset="0"/>
                <a:ea typeface="Calibri" panose="020F0502020204030204" pitchFamily="34" charset="0"/>
                <a:cs typeface="Calibri" panose="020F0502020204030204" pitchFamily="34" charset="0"/>
              </a:rPr>
              <a:t> are valuable to strengthen land tenure security and protect evictions. Written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lease agreements </a:t>
            </a:r>
            <a:r>
              <a:rPr lang="en-ZA" sz="1800" kern="100" dirty="0">
                <a:effectLst/>
                <a:latin typeface="Calibri" panose="020F0502020204030204" pitchFamily="34" charset="0"/>
                <a:ea typeface="Calibri" panose="020F0502020204030204" pitchFamily="34" charset="0"/>
                <a:cs typeface="Calibri" panose="020F0502020204030204" pitchFamily="34" charset="0"/>
              </a:rPr>
              <a:t>also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facilitate recourse to dispute mechanisms</a:t>
            </a:r>
            <a:r>
              <a:rPr lang="en-ZA" sz="1800" kern="100" dirty="0">
                <a:effectLst/>
                <a:latin typeface="Calibri" panose="020F0502020204030204" pitchFamily="34" charset="0"/>
                <a:ea typeface="Calibri" panose="020F0502020204030204" pitchFamily="34" charset="0"/>
                <a:cs typeface="Calibri" panose="020F0502020204030204" pitchFamily="34" charset="0"/>
              </a:rPr>
              <a:t> through formal courts or traditional authorities (Somalia). </a:t>
            </a: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17</a:t>
            </a:fld>
            <a:endParaRPr lang="en-ZA" dirty="0"/>
          </a:p>
        </p:txBody>
      </p:sp>
    </p:spTree>
    <p:extLst>
      <p:ext uri="{BB962C8B-B14F-4D97-AF65-F5344CB8AC3E}">
        <p14:creationId xmlns:p14="http://schemas.microsoft.com/office/powerpoint/2010/main" val="83953772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1" y="0"/>
            <a:ext cx="10054775"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4: </a:t>
            </a:r>
            <a:r>
              <a:rPr lang="en-ZA" sz="2200" b="1" dirty="0">
                <a:effectLst/>
                <a:latin typeface="Calibri" panose="020F0502020204030204" pitchFamily="34" charset="0"/>
                <a:ea typeface="Calibri" panose="020F0502020204030204" pitchFamily="34" charset="0"/>
              </a:rPr>
              <a:t>Recognition of rights without clarifying the nature of the rights </a:t>
            </a:r>
            <a:endParaRPr lang="en-US" sz="2200" b="1" dirty="0">
              <a:highlight>
                <a:srgbClr val="808080"/>
              </a:highlight>
            </a:endParaRPr>
          </a:p>
        </p:txBody>
      </p:sp>
      <p:sp>
        <p:nvSpPr>
          <p:cNvPr id="9" name="TextBox 8">
            <a:extLst>
              <a:ext uri="{FF2B5EF4-FFF2-40B4-BE49-F238E27FC236}">
                <a16:creationId xmlns:a16="http://schemas.microsoft.com/office/drawing/2014/main" id="{A52A1971-2756-4CBC-8800-F2996C758121}"/>
              </a:ext>
            </a:extLst>
          </p:cNvPr>
          <p:cNvSpPr txBox="1"/>
          <p:nvPr/>
        </p:nvSpPr>
        <p:spPr>
          <a:xfrm>
            <a:off x="139813" y="867514"/>
            <a:ext cx="11574966" cy="4843505"/>
          </a:xfrm>
          <a:prstGeom prst="rect">
            <a:avLst/>
          </a:prstGeom>
          <a:noFill/>
        </p:spPr>
        <p:txBody>
          <a:bodyPr wrap="square" rtlCol="0">
            <a:spAutoFit/>
          </a:bodyPr>
          <a:lstStyle/>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Segoe UI" panose="020B0502040204020203" pitchFamily="34" charset="0"/>
              </a:rPr>
              <a:t>Recognition of legitimate rights, whether they be freehold, leasehold, individual or group rights, </a:t>
            </a:r>
            <a:r>
              <a:rPr lang="en-ZA" sz="2000" b="1" kern="100" dirty="0">
                <a:effectLst/>
                <a:latin typeface="Calibri" panose="020F0502020204030204" pitchFamily="34" charset="0"/>
                <a:ea typeface="Calibri" panose="020F0502020204030204" pitchFamily="34" charset="0"/>
                <a:cs typeface="Segoe UI" panose="020B0502040204020203" pitchFamily="34" charset="0"/>
              </a:rPr>
              <a:t>usually occurs without clarifying what these rights are </a:t>
            </a:r>
            <a:r>
              <a:rPr lang="en-ZA" sz="2000" kern="100" dirty="0">
                <a:effectLst/>
                <a:latin typeface="Calibri" panose="020F0502020204030204" pitchFamily="34" charset="0"/>
                <a:ea typeface="Calibri" panose="020F0502020204030204" pitchFamily="34" charset="0"/>
                <a:cs typeface="Segoe UI" panose="020B0502040204020203" pitchFamily="34" charset="0"/>
              </a:rPr>
              <a:t>(which is important, e.g. in contexts with temporary rights grazing rights, or water rights (</a:t>
            </a:r>
            <a:r>
              <a:rPr lang="en-ZA" sz="2000" kern="100" dirty="0">
                <a:effectLst/>
                <a:latin typeface="Calibri" panose="020F0502020204030204" pitchFamily="34" charset="0"/>
                <a:ea typeface="Calibri" panose="020F0502020204030204" pitchFamily="34" charset="0"/>
                <a:cs typeface="Calibri" panose="020F0502020204030204" pitchFamily="34" charset="0"/>
              </a:rPr>
              <a:t>El Geneina, West Darfur) and when it is necessary to ensure that the rights of the host community are not threatened by those of IDPs (as in Sudan)</a:t>
            </a:r>
            <a:r>
              <a:rPr lang="en-ZA" sz="2000" kern="100" dirty="0">
                <a:effectLst/>
                <a:latin typeface="Calibri" panose="020F0502020204030204" pitchFamily="34" charset="0"/>
                <a:ea typeface="Calibri" panose="020F0502020204030204" pitchFamily="34" charset="0"/>
                <a:cs typeface="Segoe UI" panose="020B0502040204020203" pitchFamily="34" charset="0"/>
              </a:rPr>
              <a:t>. </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Segoe UI" panose="020B0502040204020203" pitchFamily="34" charset="0"/>
            </a:endParaRPr>
          </a:p>
          <a:p>
            <a:pPr marL="342900" indent="-342900" algn="just">
              <a:lnSpc>
                <a:spcPct val="115000"/>
              </a:lnSpc>
              <a:spcAft>
                <a:spcPts val="800"/>
              </a:spcAft>
              <a:buFont typeface="Arial" panose="020B0604020202020204" pitchFamily="34" charset="0"/>
              <a:buChar char="•"/>
            </a:pPr>
            <a:r>
              <a:rPr lang="en-US" sz="2000" kern="100" dirty="0">
                <a:effectLst/>
                <a:latin typeface="Calibri" panose="020F0502020204030204" pitchFamily="34" charset="0"/>
                <a:ea typeface="Calibri" panose="020F0502020204030204" pitchFamily="34" charset="0"/>
                <a:cs typeface="Calibri" panose="020F0502020204030204" pitchFamily="34" charset="0"/>
              </a:rPr>
              <a:t>The Vietnam case shows the importance of considering the land rights (and what those entail) of both individuals and the group to ensure that the move does not negatively affect people’s livelihoods.</a:t>
            </a:r>
          </a:p>
          <a:p>
            <a:pPr algn="just">
              <a:lnSpc>
                <a:spcPct val="115000"/>
              </a:lnSpc>
              <a:spcAft>
                <a:spcPts val="800"/>
              </a:spcAft>
            </a:pPr>
            <a:endParaRPr lang="en-US"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Segoe UI" panose="020B0502040204020203" pitchFamily="34" charset="0"/>
              </a:rPr>
              <a:t>The rights to the land need to be agreed to by all concerned, and what these rights entail </a:t>
            </a:r>
            <a:r>
              <a:rPr lang="en-ZA" sz="2000" kern="100" dirty="0">
                <a:effectLst/>
                <a:latin typeface="Calibri" panose="020F0502020204030204" pitchFamily="34" charset="0"/>
                <a:ea typeface="Calibri" panose="020F0502020204030204" pitchFamily="34" charset="0"/>
                <a:cs typeface="Segoe UI" panose="020B0502040204020203" pitchFamily="34" charset="0"/>
              </a:rPr>
              <a:t>in terms of use, access, exchange, occupation, lease, sale and inheritance should be recorded.</a:t>
            </a: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742950" lvl="1" indent="-285750" algn="just">
              <a:lnSpc>
                <a:spcPct val="107000"/>
              </a:lnSpc>
              <a:spcAft>
                <a:spcPts val="800"/>
              </a:spcAft>
              <a:buFont typeface="Courier New" panose="02070309020205020404" pitchFamily="49" charset="0"/>
              <a:buChar char="o"/>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endParaRPr lang="en-ZA"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18</a:t>
            </a:fld>
            <a:endParaRPr lang="en-ZA"/>
          </a:p>
        </p:txBody>
      </p:sp>
    </p:spTree>
    <p:extLst>
      <p:ext uri="{BB962C8B-B14F-4D97-AF65-F5344CB8AC3E}">
        <p14:creationId xmlns:p14="http://schemas.microsoft.com/office/powerpoint/2010/main" val="54962336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5: </a:t>
            </a:r>
            <a:r>
              <a:rPr lang="en-US" sz="2800" b="1" dirty="0">
                <a:highlight>
                  <a:srgbClr val="808080"/>
                </a:highlight>
              </a:rPr>
              <a:t>Due Diligence</a:t>
            </a:r>
          </a:p>
        </p:txBody>
      </p:sp>
      <p:sp>
        <p:nvSpPr>
          <p:cNvPr id="9" name="TextBox 8">
            <a:extLst>
              <a:ext uri="{FF2B5EF4-FFF2-40B4-BE49-F238E27FC236}">
                <a16:creationId xmlns:a16="http://schemas.microsoft.com/office/drawing/2014/main" id="{A52A1971-2756-4CBC-8800-F2996C758121}"/>
              </a:ext>
            </a:extLst>
          </p:cNvPr>
          <p:cNvSpPr txBox="1"/>
          <p:nvPr/>
        </p:nvSpPr>
        <p:spPr>
          <a:xfrm>
            <a:off x="308517" y="1161663"/>
            <a:ext cx="11574966" cy="4489562"/>
          </a:xfrm>
          <a:prstGeom prst="rect">
            <a:avLst/>
          </a:prstGeom>
          <a:noFill/>
        </p:spPr>
        <p:txBody>
          <a:bodyPr wrap="square" rtlCol="0">
            <a:spAutoFit/>
          </a:bodyPr>
          <a:lstStyle/>
          <a:p>
            <a:pPr marL="342900" indent="-342900" algn="just">
              <a:lnSpc>
                <a:spcPct val="115000"/>
              </a:lnSpc>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Due diligence needs to be conducted on land where displaced people are to be accommodated, securing solid consensual agreements with the administrators of the land and ensuring that such agreements are recorded or witnessed by reliable parties</a:t>
            </a:r>
            <a:r>
              <a:rPr lang="en-ZA" sz="2000" kern="100" dirty="0">
                <a:effectLst/>
                <a:latin typeface="Calibri" panose="020F0502020204030204" pitchFamily="34" charset="0"/>
                <a:ea typeface="Calibri" panose="020F0502020204030204" pitchFamily="34" charset="0"/>
                <a:cs typeface="Calibri" panose="020F0502020204030204" pitchFamily="34" charset="0"/>
              </a:rPr>
              <a:t> (Baidoa, Somalia). </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Terms and conditions, rights and responsibilities, duration, etc. need to be incorporated. </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The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involvement of many stakeholders </a:t>
            </a:r>
            <a:r>
              <a:rPr lang="en-ZA" sz="2000" kern="100" dirty="0">
                <a:effectLst/>
                <a:latin typeface="Calibri" panose="020F0502020204030204" pitchFamily="34" charset="0"/>
                <a:ea typeface="Calibri" panose="020F0502020204030204" pitchFamily="34" charset="0"/>
                <a:cs typeface="Calibri" panose="020F0502020204030204" pitchFamily="34" charset="0"/>
              </a:rPr>
              <a:t>in this process (including customary, religious and community leaders, and statutory authorities responsible for the area) is important and strengthens the durability of the negotiated solutions. </a:t>
            </a:r>
          </a:p>
          <a:p>
            <a:pPr marL="742950" lvl="1" indent="-285750" algn="just">
              <a:lnSpc>
                <a:spcPct val="107000"/>
              </a:lnSpc>
              <a:spcAft>
                <a:spcPts val="800"/>
              </a:spcAft>
              <a:buFont typeface="Courier New" panose="02070309020205020404" pitchFamily="49" charset="0"/>
              <a:buChar char="o"/>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endParaRPr lang="en-ZA"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19</a:t>
            </a:fld>
            <a:endParaRPr lang="en-ZA"/>
          </a:p>
        </p:txBody>
      </p:sp>
    </p:spTree>
    <p:extLst>
      <p:ext uri="{BB962C8B-B14F-4D97-AF65-F5344CB8AC3E}">
        <p14:creationId xmlns:p14="http://schemas.microsoft.com/office/powerpoint/2010/main" val="181742550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22E4E3E-1401-4D27-B2F8-B747819B8556}"/>
              </a:ext>
            </a:extLst>
          </p:cNvPr>
          <p:cNvSpPr>
            <a:spLocks noGrp="1"/>
          </p:cNvSpPr>
          <p:nvPr>
            <p:ph idx="1"/>
          </p:nvPr>
        </p:nvSpPr>
        <p:spPr>
          <a:xfrm>
            <a:off x="426865" y="931025"/>
            <a:ext cx="3938735" cy="5580639"/>
          </a:xfrm>
        </p:spPr>
        <p:txBody>
          <a:bodyPr>
            <a:normAutofit fontScale="92500" lnSpcReduction="10000"/>
          </a:bodyPr>
          <a:lstStyle/>
          <a:p>
            <a:pPr>
              <a:lnSpc>
                <a:spcPct val="100000"/>
              </a:lnSpc>
              <a:buFont typeface="Wingdings" panose="05000000000000000000" pitchFamily="2" charset="2"/>
              <a:buChar char="Ø"/>
            </a:pPr>
            <a:r>
              <a:rPr lang="en-US" sz="3200" dirty="0"/>
              <a:t> </a:t>
            </a:r>
            <a:r>
              <a:rPr lang="en-ZA" u="none" strike="noStrike" dirty="0">
                <a:effectLst/>
                <a:ea typeface="Aptos" panose="020B0004020202020204" pitchFamily="34" charset="0"/>
                <a:cs typeface="Times New Roman" panose="02020603050405020304" pitchFamily="18" charset="0"/>
              </a:rPr>
              <a:t>Each year millions are forced off their land </a:t>
            </a:r>
            <a:r>
              <a:rPr lang="en-ZA" sz="2200" u="none" strike="noStrike" dirty="0">
                <a:effectLst/>
                <a:ea typeface="Aptos" panose="020B0004020202020204" pitchFamily="34" charset="0"/>
                <a:cs typeface="Times New Roman" panose="02020603050405020304" pitchFamily="18" charset="0"/>
              </a:rPr>
              <a:t>(due to </a:t>
            </a:r>
            <a:r>
              <a:rPr lang="en-US" sz="2200" dirty="0">
                <a:effectLst/>
                <a:latin typeface="Calibri" panose="020F0502020204030204" pitchFamily="34" charset="0"/>
                <a:ea typeface="Calibri" panose="020F0502020204030204" pitchFamily="34" charset="0"/>
              </a:rPr>
              <a:t>conflict, violence, natural disasters, climate change, human rights abuses, change of land uses, macro socio-economic trends)</a:t>
            </a:r>
          </a:p>
          <a:p>
            <a:pPr marL="0" indent="0">
              <a:lnSpc>
                <a:spcPct val="100000"/>
              </a:lnSpc>
              <a:buNone/>
            </a:pPr>
            <a:endParaRPr lang="en-US" sz="2200" dirty="0"/>
          </a:p>
          <a:p>
            <a:pPr>
              <a:lnSpc>
                <a:spcPct val="100000"/>
              </a:lnSpc>
              <a:buFont typeface="Wingdings" panose="05000000000000000000" pitchFamily="2" charset="2"/>
              <a:buChar char="Ø"/>
            </a:pPr>
            <a:r>
              <a:rPr lang="en-US" sz="3000" dirty="0"/>
              <a:t> </a:t>
            </a:r>
            <a:r>
              <a:rPr lang="en-US" sz="2600" dirty="0"/>
              <a:t>Much of this displacement </a:t>
            </a:r>
            <a:r>
              <a:rPr lang="en-US" sz="2600" dirty="0">
                <a:effectLst/>
                <a:latin typeface="Calibri" panose="020F0502020204030204" pitchFamily="34" charset="0"/>
                <a:ea typeface="Calibri" panose="020F0502020204030204" pitchFamily="34" charset="0"/>
              </a:rPr>
              <a:t>occurs from or to </a:t>
            </a:r>
            <a:r>
              <a:rPr lang="en-ZA" sz="2600" dirty="0">
                <a:effectLst/>
                <a:latin typeface="Calibri" panose="020F0502020204030204" pitchFamily="34" charset="0"/>
                <a:ea typeface="Calibri" panose="020F0502020204030204" pitchFamily="34" charset="0"/>
              </a:rPr>
              <a:t>customary and communal land </a:t>
            </a:r>
            <a:r>
              <a:rPr lang="en-ZA" sz="2200" dirty="0">
                <a:effectLst/>
                <a:latin typeface="Calibri" panose="020F0502020204030204" pitchFamily="34" charset="0"/>
                <a:ea typeface="Calibri" panose="020F0502020204030204" pitchFamily="34" charset="0"/>
              </a:rPr>
              <a:t>(where land rights are outside the formal land registration system and rules regulating allocation and management of land rights are largely unwritten) </a:t>
            </a:r>
            <a:endParaRPr lang="en-US" sz="2200" dirty="0"/>
          </a:p>
        </p:txBody>
      </p:sp>
      <p:cxnSp>
        <p:nvCxnSpPr>
          <p:cNvPr id="5" name="Straight Connector 4">
            <a:extLst>
              <a:ext uri="{FF2B5EF4-FFF2-40B4-BE49-F238E27FC236}">
                <a16:creationId xmlns:a16="http://schemas.microsoft.com/office/drawing/2014/main" id="{B62E17D0-D0B4-4555-8E8D-DB727D709813}"/>
              </a:ext>
            </a:extLst>
          </p:cNvPr>
          <p:cNvCxnSpPr>
            <a:cxnSpLocks/>
          </p:cNvCxnSpPr>
          <p:nvPr/>
        </p:nvCxnSpPr>
        <p:spPr>
          <a:xfrm>
            <a:off x="4643368" y="719137"/>
            <a:ext cx="0" cy="5419725"/>
          </a:xfrm>
          <a:prstGeom prst="line">
            <a:avLst/>
          </a:prstGeom>
          <a:ln w="38100">
            <a:solidFill>
              <a:schemeClr val="tx2">
                <a:lumMod val="75000"/>
              </a:schemeClr>
            </a:solidFill>
          </a:ln>
        </p:spPr>
        <p:style>
          <a:lnRef idx="1">
            <a:schemeClr val="accent1"/>
          </a:lnRef>
          <a:fillRef idx="0">
            <a:schemeClr val="accent1"/>
          </a:fillRef>
          <a:effectRef idx="0">
            <a:schemeClr val="accent1"/>
          </a:effectRef>
          <a:fontRef idx="minor">
            <a:schemeClr val="tx1"/>
          </a:fontRef>
        </p:style>
      </p:cxnSp>
      <p:sp>
        <p:nvSpPr>
          <p:cNvPr id="7" name="Content Placeholder 2">
            <a:extLst>
              <a:ext uri="{FF2B5EF4-FFF2-40B4-BE49-F238E27FC236}">
                <a16:creationId xmlns:a16="http://schemas.microsoft.com/office/drawing/2014/main" id="{89E0C5EE-06CA-43E4-B81F-04F9AAAD603C}"/>
              </a:ext>
            </a:extLst>
          </p:cNvPr>
          <p:cNvSpPr txBox="1">
            <a:spLocks/>
          </p:cNvSpPr>
          <p:nvPr/>
        </p:nvSpPr>
        <p:spPr>
          <a:xfrm>
            <a:off x="4633948" y="1586676"/>
            <a:ext cx="7131186" cy="4471786"/>
          </a:xfrm>
          <a:prstGeom prst="rect">
            <a:avLst/>
          </a:prstGeom>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342900" lvl="0" indent="-342900" algn="just">
              <a:lnSpc>
                <a:spcPct val="115000"/>
              </a:lnSpc>
              <a:buFont typeface="Symbol" panose="05050102010706020507" pitchFamily="18" charset="2"/>
              <a:buChar char=""/>
            </a:pPr>
            <a:endParaRPr lang="en-ZA" sz="2400" b="1"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8" name="Title 1">
            <a:extLst>
              <a:ext uri="{FF2B5EF4-FFF2-40B4-BE49-F238E27FC236}">
                <a16:creationId xmlns:a16="http://schemas.microsoft.com/office/drawing/2014/main" id="{2F927BCE-9F82-411C-BEDC-FFF7FE8DC71C}"/>
              </a:ext>
            </a:extLst>
          </p:cNvPr>
          <p:cNvSpPr txBox="1">
            <a:spLocks/>
          </p:cNvSpPr>
          <p:nvPr/>
        </p:nvSpPr>
        <p:spPr>
          <a:xfrm>
            <a:off x="0" y="0"/>
            <a:ext cx="6730470" cy="757296"/>
          </a:xfrm>
          <a:prstGeom prst="rect">
            <a:avLst/>
          </a:prstGeom>
          <a:solidFill>
            <a:schemeClr val="tx2">
              <a:lumMod val="75000"/>
            </a:schemeClr>
          </a:solidFill>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US" sz="3600" b="1" dirty="0">
                <a:solidFill>
                  <a:schemeClr val="bg1"/>
                </a:solidFill>
                <a:latin typeface="+mn-lt"/>
              </a:rPr>
              <a:t>Introduction</a:t>
            </a:r>
          </a:p>
        </p:txBody>
      </p:sp>
      <p:pic>
        <p:nvPicPr>
          <p:cNvPr id="9" name="Picture 8">
            <a:extLst>
              <a:ext uri="{FF2B5EF4-FFF2-40B4-BE49-F238E27FC236}">
                <a16:creationId xmlns:a16="http://schemas.microsoft.com/office/drawing/2014/main" id="{6D9F807C-DD38-413D-98E8-0200F2C6295D}"/>
              </a:ext>
            </a:extLst>
          </p:cNvPr>
          <p:cNvPicPr>
            <a:picLocks noChangeAspect="1"/>
          </p:cNvPicPr>
          <p:nvPr/>
        </p:nvPicPr>
        <p:blipFill>
          <a:blip r:embed="rId2"/>
          <a:stretch>
            <a:fillRect/>
          </a:stretch>
        </p:blipFill>
        <p:spPr>
          <a:xfrm>
            <a:off x="10864600" y="118938"/>
            <a:ext cx="1177540" cy="381717"/>
          </a:xfrm>
          <a:prstGeom prst="rect">
            <a:avLst/>
          </a:prstGeom>
        </p:spPr>
      </p:pic>
      <p:pic>
        <p:nvPicPr>
          <p:cNvPr id="10" name="Picture 9">
            <a:extLst>
              <a:ext uri="{FF2B5EF4-FFF2-40B4-BE49-F238E27FC236}">
                <a16:creationId xmlns:a16="http://schemas.microsoft.com/office/drawing/2014/main" id="{7D718724-9D5C-4659-9FB9-DEB470C5D875}"/>
              </a:ext>
            </a:extLst>
          </p:cNvPr>
          <p:cNvPicPr>
            <a:picLocks noChangeAspect="1"/>
          </p:cNvPicPr>
          <p:nvPr/>
        </p:nvPicPr>
        <p:blipFill>
          <a:blip r:embed="rId3"/>
          <a:stretch>
            <a:fillRect/>
          </a:stretch>
        </p:blipFill>
        <p:spPr>
          <a:xfrm>
            <a:off x="8996104" y="141561"/>
            <a:ext cx="1733678" cy="336470"/>
          </a:xfrm>
          <a:prstGeom prst="rect">
            <a:avLst/>
          </a:prstGeom>
        </p:spPr>
      </p:pic>
      <p:sp>
        <p:nvSpPr>
          <p:cNvPr id="4" name="Slide Number Placeholder 3">
            <a:extLst>
              <a:ext uri="{FF2B5EF4-FFF2-40B4-BE49-F238E27FC236}">
                <a16:creationId xmlns:a16="http://schemas.microsoft.com/office/drawing/2014/main" id="{5CE68A29-105C-5E6D-14E9-11ED65E48CF0}"/>
              </a:ext>
            </a:extLst>
          </p:cNvPr>
          <p:cNvSpPr>
            <a:spLocks noGrp="1"/>
          </p:cNvSpPr>
          <p:nvPr>
            <p:ph type="sldNum" sz="quarter" idx="12"/>
          </p:nvPr>
        </p:nvSpPr>
        <p:spPr/>
        <p:txBody>
          <a:bodyPr/>
          <a:lstStyle/>
          <a:p>
            <a:fld id="{C9F35881-CAA4-4149-8092-8BD77F2B45F5}" type="slidenum">
              <a:rPr lang="en-ZA" smtClean="0"/>
              <a:t>2</a:t>
            </a:fld>
            <a:endParaRPr lang="en-ZA"/>
          </a:p>
        </p:txBody>
      </p:sp>
      <p:sp>
        <p:nvSpPr>
          <p:cNvPr id="15" name="TextBox 14">
            <a:extLst>
              <a:ext uri="{FF2B5EF4-FFF2-40B4-BE49-F238E27FC236}">
                <a16:creationId xmlns:a16="http://schemas.microsoft.com/office/drawing/2014/main" id="{45CC270A-E81D-539F-D61A-10761267DC01}"/>
              </a:ext>
            </a:extLst>
          </p:cNvPr>
          <p:cNvSpPr txBox="1"/>
          <p:nvPr/>
        </p:nvSpPr>
        <p:spPr>
          <a:xfrm>
            <a:off x="4921134" y="2228671"/>
            <a:ext cx="6151417" cy="3600986"/>
          </a:xfrm>
          <a:prstGeom prst="rect">
            <a:avLst/>
          </a:prstGeom>
          <a:noFill/>
        </p:spPr>
        <p:txBody>
          <a:bodyPr wrap="square">
            <a:spAutoFit/>
          </a:bodyPr>
          <a:lstStyle/>
          <a:p>
            <a:r>
              <a:rPr lang="en-ZA" sz="3200" b="1" dirty="0">
                <a:effectLst/>
                <a:latin typeface="Calibri" panose="020F0502020204030204" pitchFamily="34" charset="0"/>
                <a:ea typeface="Calibri" panose="020F0502020204030204" pitchFamily="34" charset="0"/>
              </a:rPr>
              <a:t>Aim of this report: </a:t>
            </a:r>
          </a:p>
          <a:p>
            <a:endParaRPr lang="en-ZA" sz="2800" dirty="0">
              <a:effectLst/>
              <a:latin typeface="Calibri" panose="020F0502020204030204" pitchFamily="34" charset="0"/>
              <a:ea typeface="Calibri" panose="020F0502020204030204" pitchFamily="34" charset="0"/>
            </a:endParaRPr>
          </a:p>
          <a:p>
            <a:r>
              <a:rPr lang="en-ZA" sz="2800" dirty="0">
                <a:latin typeface="Calibri" panose="020F0502020204030204" pitchFamily="34" charset="0"/>
                <a:ea typeface="Calibri" panose="020F0502020204030204" pitchFamily="34" charset="0"/>
              </a:rPr>
              <a:t>T</a:t>
            </a:r>
            <a:r>
              <a:rPr lang="en-ZA" sz="2800" dirty="0">
                <a:effectLst/>
                <a:latin typeface="Calibri" panose="020F0502020204030204" pitchFamily="34" charset="0"/>
                <a:ea typeface="Calibri" panose="020F0502020204030204" pitchFamily="34" charset="0"/>
              </a:rPr>
              <a:t>o complement the body of knowledge on durable HLP solutions by analysing  case studies from different contexts to highlight </a:t>
            </a:r>
            <a:r>
              <a:rPr lang="en-ZA" sz="2800" b="1" dirty="0">
                <a:effectLst/>
                <a:latin typeface="Calibri" panose="020F0502020204030204" pitchFamily="34" charset="0"/>
                <a:ea typeface="Calibri" panose="020F0502020204030204" pitchFamily="34" charset="0"/>
              </a:rPr>
              <a:t>lessons learned about accommodating IDPs in customary contexts, focusing on their HLP rights</a:t>
            </a:r>
            <a:r>
              <a:rPr lang="en-ZA" sz="2800" dirty="0">
                <a:effectLst/>
                <a:latin typeface="Calibri" panose="020F0502020204030204" pitchFamily="34" charset="0"/>
                <a:ea typeface="Calibri" panose="020F0502020204030204" pitchFamily="34" charset="0"/>
              </a:rPr>
              <a:t>. </a:t>
            </a:r>
            <a:endParaRPr lang="en-ZA" sz="2800" dirty="0"/>
          </a:p>
        </p:txBody>
      </p:sp>
    </p:spTree>
    <p:extLst>
      <p:ext uri="{BB962C8B-B14F-4D97-AF65-F5344CB8AC3E}">
        <p14:creationId xmlns:p14="http://schemas.microsoft.com/office/powerpoint/2010/main" val="736461140"/>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1" y="0"/>
            <a:ext cx="10054775" cy="954107"/>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6:</a:t>
            </a:r>
            <a:r>
              <a:rPr lang="en-ZA" sz="2400" b="1" dirty="0">
                <a:effectLst/>
                <a:latin typeface="Calibri" panose="020F0502020204030204" pitchFamily="34" charset="0"/>
                <a:ea typeface="Calibri" panose="020F0502020204030204" pitchFamily="34" charset="0"/>
              </a:rPr>
              <a:t>Alternative and collaborative dispute resolution mechanisms &amp; recordation of the negotiated agreements</a:t>
            </a:r>
            <a:endParaRPr lang="en-US" sz="2400" b="1" dirty="0">
              <a:highlight>
                <a:srgbClr val="808080"/>
              </a:highlight>
            </a:endParaRPr>
          </a:p>
        </p:txBody>
      </p:sp>
      <p:sp>
        <p:nvSpPr>
          <p:cNvPr id="9" name="TextBox 8">
            <a:extLst>
              <a:ext uri="{FF2B5EF4-FFF2-40B4-BE49-F238E27FC236}">
                <a16:creationId xmlns:a16="http://schemas.microsoft.com/office/drawing/2014/main" id="{A52A1971-2756-4CBC-8800-F2996C758121}"/>
              </a:ext>
            </a:extLst>
          </p:cNvPr>
          <p:cNvSpPr txBox="1"/>
          <p:nvPr/>
        </p:nvSpPr>
        <p:spPr>
          <a:xfrm>
            <a:off x="308517" y="861774"/>
            <a:ext cx="11574966" cy="6007927"/>
          </a:xfrm>
          <a:prstGeom prst="rect">
            <a:avLst/>
          </a:prstGeom>
          <a:noFill/>
        </p:spPr>
        <p:txBody>
          <a:bodyPr wrap="square" rtlCol="0">
            <a:spAutoFit/>
          </a:bodyPr>
          <a:lstStyle/>
          <a:p>
            <a:pPr marL="285750" indent="-285750" algn="just">
              <a:lnSpc>
                <a:spcPct val="115000"/>
              </a:lnSpc>
              <a:spcAft>
                <a:spcPts val="800"/>
              </a:spcAft>
              <a:buFont typeface="Arial" panose="020B0604020202020204" pitchFamily="34" charset="0"/>
              <a:buChar char="•"/>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A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well-functioning justice sector is crucial to enable durable solutions</a:t>
            </a:r>
            <a:r>
              <a:rPr lang="en-ZA" sz="2000" kern="100" dirty="0">
                <a:effectLst/>
                <a:latin typeface="Calibri" panose="020F0502020204030204" pitchFamily="34" charset="0"/>
                <a:ea typeface="Calibri" panose="020F0502020204030204" pitchFamily="34" charset="0"/>
                <a:cs typeface="Calibri" panose="020F0502020204030204" pitchFamily="34" charset="0"/>
              </a:rPr>
              <a:t> that satisfy the needs of both displaced and host communities, although IDPs, esp. women, are often discriminated against.</a:t>
            </a:r>
          </a:p>
          <a:p>
            <a:pPr marL="285750" indent="-285750" algn="just">
              <a:lnSpc>
                <a:spcPct val="115000"/>
              </a:lnSpc>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Alternative collaborative dispute resolution mechanisms </a:t>
            </a:r>
            <a:r>
              <a:rPr lang="en-ZA" sz="2000" kern="100" dirty="0">
                <a:effectLst/>
                <a:latin typeface="Calibri" panose="020F0502020204030204" pitchFamily="34" charset="0"/>
                <a:ea typeface="Calibri" panose="020F0502020204030204" pitchFamily="34" charset="0"/>
                <a:cs typeface="Calibri" panose="020F0502020204030204" pitchFamily="34" charset="0"/>
              </a:rPr>
              <a:t>such as mediation and negotiation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proved effective</a:t>
            </a:r>
            <a:r>
              <a:rPr lang="en-ZA" sz="2000" kern="100" dirty="0">
                <a:effectLst/>
                <a:latin typeface="Calibri" panose="020F0502020204030204" pitchFamily="34" charset="0"/>
                <a:ea typeface="Calibri" panose="020F0502020204030204" pitchFamily="34" charset="0"/>
                <a:cs typeface="Calibri" panose="020F0502020204030204" pitchFamily="34" charset="0"/>
              </a:rPr>
              <a:t> to protect HLP rights of displaced people in customary areas of origin and of displacement. </a:t>
            </a:r>
          </a:p>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Mediation can reduce conflict and the risk of conflict (DRC - land mediation and participatory land recordation and STDM, </a:t>
            </a:r>
            <a:r>
              <a:rPr lang="en-ZA" sz="2000" kern="100" dirty="0" err="1">
                <a:effectLst/>
                <a:latin typeface="Calibri" panose="020F0502020204030204" pitchFamily="34" charset="0"/>
                <a:ea typeface="Calibri" panose="020F0502020204030204" pitchFamily="34" charset="0"/>
                <a:cs typeface="Calibri" panose="020F0502020204030204" pitchFamily="34" charset="0"/>
              </a:rPr>
              <a:t>Dourti</a:t>
            </a:r>
            <a:r>
              <a:rPr lang="en-ZA" sz="2000" kern="100" dirty="0">
                <a:effectLst/>
                <a:latin typeface="Calibri" panose="020F0502020204030204" pitchFamily="34" charset="0"/>
                <a:ea typeface="Calibri" panose="020F0502020204030204" pitchFamily="34" charset="0"/>
                <a:cs typeface="Calibri" panose="020F0502020204030204" pitchFamily="34" charset="0"/>
              </a:rPr>
              <a:t>, Sudan - outside mediation in conflicts over land and land-based resources). </a:t>
            </a:r>
          </a:p>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Having an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external party seen as neutral</a:t>
            </a:r>
            <a:r>
              <a:rPr lang="en-ZA" sz="2000" kern="100" dirty="0">
                <a:effectLst/>
                <a:latin typeface="Calibri" panose="020F0502020204030204" pitchFamily="34" charset="0"/>
                <a:ea typeface="Calibri" panose="020F0502020204030204" pitchFamily="34" charset="0"/>
                <a:cs typeface="Calibri" panose="020F0502020204030204" pitchFamily="34" charset="0"/>
              </a:rPr>
              <a:t> by both sides facilitates discussion between both. E.g</a:t>
            </a:r>
            <a:r>
              <a:rPr lang="en-ZA" sz="2000" kern="100" dirty="0">
                <a:latin typeface="Calibri" panose="020F0502020204030204" pitchFamily="34" charset="0"/>
                <a:ea typeface="Calibri" panose="020F0502020204030204" pitchFamily="34" charset="0"/>
                <a:cs typeface="Calibri" panose="020F0502020204030204" pitchFamily="34" charset="0"/>
              </a:rPr>
              <a:t>. </a:t>
            </a:r>
            <a:r>
              <a:rPr lang="en-ZA" sz="2000" kern="100" dirty="0" err="1">
                <a:latin typeface="Calibri" panose="020F0502020204030204" pitchFamily="34" charset="0"/>
                <a:ea typeface="Calibri" panose="020F0502020204030204" pitchFamily="34" charset="0"/>
                <a:cs typeface="Calibri" panose="020F0502020204030204" pitchFamily="34" charset="0"/>
              </a:rPr>
              <a:t>Dourti</a:t>
            </a:r>
            <a:r>
              <a:rPr lang="en-ZA" sz="2000" kern="100" dirty="0">
                <a:latin typeface="Calibri" panose="020F0502020204030204" pitchFamily="34" charset="0"/>
                <a:ea typeface="Calibri" panose="020F0502020204030204" pitchFamily="34" charset="0"/>
                <a:cs typeface="Calibri" panose="020F0502020204030204" pitchFamily="34" charset="0"/>
              </a:rPr>
              <a:t>, West </a:t>
            </a:r>
            <a:r>
              <a:rPr lang="en-ZA" sz="2000" kern="100" dirty="0" err="1">
                <a:latin typeface="Calibri" panose="020F0502020204030204" pitchFamily="34" charset="0"/>
                <a:ea typeface="Calibri" panose="020F0502020204030204" pitchFamily="34" charset="0"/>
                <a:cs typeface="Calibri" panose="020F0502020204030204" pitchFamily="34" charset="0"/>
              </a:rPr>
              <a:t>Dafur</a:t>
            </a:r>
            <a:r>
              <a:rPr lang="en-ZA" sz="2000" kern="100" dirty="0">
                <a:latin typeface="Calibri" panose="020F0502020204030204" pitchFamily="34" charset="0"/>
                <a:ea typeface="Calibri" panose="020F0502020204030204" pitchFamily="34" charset="0"/>
                <a:cs typeface="Calibri" panose="020F0502020204030204" pitchFamily="34" charset="0"/>
              </a:rPr>
              <a:t>, Sudan led to</a:t>
            </a:r>
            <a:r>
              <a:rPr lang="en-ZA" sz="2000" kern="100" dirty="0">
                <a:effectLst/>
                <a:latin typeface="Calibri" panose="020F0502020204030204" pitchFamily="34" charset="0"/>
                <a:ea typeface="Calibri" panose="020F0502020204030204" pitchFamily="34" charset="0"/>
                <a:cs typeface="Calibri" panose="020F0502020204030204" pitchFamily="34" charset="0"/>
              </a:rPr>
              <a:t> a local peace agreement based on land-use zoning and agreements related to shared use and management of land and land-based resources (e.g. water) and thus improved food security</a:t>
            </a:r>
            <a:r>
              <a:rPr lang="en-ZA" sz="2000" kern="100" dirty="0">
                <a:latin typeface="Calibri" panose="020F0502020204030204" pitchFamily="34" charset="0"/>
                <a:ea typeface="Calibri" panose="020F0502020204030204" pitchFamily="34" charset="0"/>
                <a:cs typeface="Calibri" panose="020F0502020204030204" pitchFamily="34" charset="0"/>
              </a:rPr>
              <a:t>.</a:t>
            </a: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The importance of participatory alternative dispute resolution mechanisms over customary land ownership and land use and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of recording such negotiated agreements also emerges as a constant feature</a:t>
            </a:r>
            <a:r>
              <a:rPr lang="en-ZA" sz="2000" kern="100" dirty="0">
                <a:effectLst/>
                <a:latin typeface="Calibri" panose="020F0502020204030204" pitchFamily="34" charset="0"/>
                <a:ea typeface="Calibri" panose="020F0502020204030204" pitchFamily="34" charset="0"/>
                <a:cs typeface="Calibri" panose="020F0502020204030204" pitchFamily="34" charset="0"/>
              </a:rPr>
              <a:t>. </a:t>
            </a:r>
          </a:p>
          <a:p>
            <a:pPr marL="742950" lvl="1" indent="-285750" algn="just">
              <a:lnSpc>
                <a:spcPct val="107000"/>
              </a:lnSpc>
              <a:spcAft>
                <a:spcPts val="800"/>
              </a:spcAft>
              <a:buFont typeface="Courier New" panose="02070309020205020404" pitchFamily="49" charset="0"/>
              <a:buChar char="o"/>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endParaRPr lang="en-ZA"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20</a:t>
            </a:fld>
            <a:endParaRPr lang="en-ZA"/>
          </a:p>
        </p:txBody>
      </p:sp>
    </p:spTree>
    <p:extLst>
      <p:ext uri="{BB962C8B-B14F-4D97-AF65-F5344CB8AC3E}">
        <p14:creationId xmlns:p14="http://schemas.microsoft.com/office/powerpoint/2010/main" val="209884501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7: </a:t>
            </a:r>
            <a:r>
              <a:rPr lang="en-US" sz="2800" b="1" dirty="0">
                <a:highlight>
                  <a:srgbClr val="808080"/>
                </a:highlight>
              </a:rPr>
              <a:t>Legal Pluralism</a:t>
            </a:r>
          </a:p>
        </p:txBody>
      </p:sp>
      <p:sp>
        <p:nvSpPr>
          <p:cNvPr id="9" name="TextBox 8">
            <a:extLst>
              <a:ext uri="{FF2B5EF4-FFF2-40B4-BE49-F238E27FC236}">
                <a16:creationId xmlns:a16="http://schemas.microsoft.com/office/drawing/2014/main" id="{A52A1971-2756-4CBC-8800-F2996C758121}"/>
              </a:ext>
            </a:extLst>
          </p:cNvPr>
          <p:cNvSpPr txBox="1"/>
          <p:nvPr/>
        </p:nvSpPr>
        <p:spPr>
          <a:xfrm>
            <a:off x="156438" y="912281"/>
            <a:ext cx="11574966" cy="5530488"/>
          </a:xfrm>
          <a:prstGeom prst="rect">
            <a:avLst/>
          </a:prstGeom>
          <a:noFill/>
        </p:spPr>
        <p:txBody>
          <a:bodyPr wrap="square" rtlCol="0">
            <a:spAutoFit/>
          </a:bodyPr>
          <a:lstStyle/>
          <a:p>
            <a:pPr marL="285750" lvl="0" indent="-285750">
              <a:lnSpc>
                <a:spcPct val="107000"/>
              </a:lnSpc>
              <a:buFont typeface="Arial" panose="020B0604020202020204" pitchFamily="34" charset="0"/>
              <a:buChar char="•"/>
            </a:pPr>
            <a:r>
              <a:rPr lang="en-ZA" sz="1800" dirty="0">
                <a:effectLst/>
                <a:latin typeface="Calibri" panose="020F0502020204030204" pitchFamily="34" charset="0"/>
                <a:ea typeface="Calibri" panose="020F0502020204030204" pitchFamily="34" charset="0"/>
              </a:rPr>
              <a:t>Customary governance, statutory law, and religious norms </a:t>
            </a:r>
            <a:r>
              <a:rPr lang="en-ZA" sz="1800" b="1" dirty="0">
                <a:effectLst/>
                <a:latin typeface="Calibri" panose="020F0502020204030204" pitchFamily="34" charset="0"/>
                <a:ea typeface="Calibri" panose="020F0502020204030204" pitchFamily="34" charset="0"/>
              </a:rPr>
              <a:t>overlap and create a range of local practices that varies across communities. </a:t>
            </a:r>
            <a:r>
              <a:rPr lang="en-ZA" sz="1800" dirty="0">
                <a:effectLst/>
                <a:latin typeface="Calibri" panose="020F0502020204030204" pitchFamily="34" charset="0"/>
                <a:ea typeface="Calibri" panose="020F0502020204030204" pitchFamily="34" charset="0"/>
              </a:rPr>
              <a:t>The dominance of one is influenced by power dynamics which </a:t>
            </a:r>
            <a:r>
              <a:rPr lang="en-ZA" sz="1800" b="1" dirty="0">
                <a:effectLst/>
                <a:latin typeface="Calibri" panose="020F0502020204030204" pitchFamily="34" charset="0"/>
                <a:ea typeface="Calibri" panose="020F0502020204030204" pitchFamily="34" charset="0"/>
              </a:rPr>
              <a:t>experience fast changes in conflict</a:t>
            </a:r>
            <a:r>
              <a:rPr lang="en-ZA" sz="1800" dirty="0">
                <a:effectLst/>
                <a:latin typeface="Calibri" panose="020F0502020204030204" pitchFamily="34" charset="0"/>
                <a:ea typeface="Calibri" panose="020F0502020204030204" pitchFamily="34" charset="0"/>
              </a:rPr>
              <a:t>. </a:t>
            </a:r>
          </a:p>
          <a:p>
            <a:pPr marL="285750" lvl="0" indent="-285750">
              <a:lnSpc>
                <a:spcPct val="107000"/>
              </a:lnSpc>
              <a:buFont typeface="Arial" panose="020B0604020202020204" pitchFamily="34" charset="0"/>
              <a:buChar char="•"/>
            </a:pPr>
            <a:endParaRPr lang="en-ZA" dirty="0">
              <a:latin typeface="Calibri" panose="020F0502020204030204" pitchFamily="34" charset="0"/>
              <a:ea typeface="Calibri" panose="020F0502020204030204" pitchFamily="34" charset="0"/>
              <a:cs typeface="Times New Roman" panose="02020603050405020304" pitchFamily="18" charset="0"/>
            </a:endParaRPr>
          </a:p>
          <a:p>
            <a:pPr marL="285750" lvl="0" indent="-285750">
              <a:lnSpc>
                <a:spcPct val="107000"/>
              </a:lnSpc>
              <a:buFont typeface="Arial" panose="020B0604020202020204" pitchFamily="34" charset="0"/>
              <a:buChar char="•"/>
            </a:pPr>
            <a:r>
              <a:rPr lang="en-ZA" sz="1800" b="1" dirty="0">
                <a:effectLst/>
                <a:latin typeface="Calibri" panose="020F0502020204030204" pitchFamily="34" charset="0"/>
                <a:ea typeface="Calibri" panose="020F0502020204030204" pitchFamily="34" charset="0"/>
              </a:rPr>
              <a:t>To achieve durable HLP solutions in customary contexts it is very important to work with local actors that have a good understanding of the customary, religious, and statutory laws</a:t>
            </a:r>
            <a:r>
              <a:rPr lang="en-ZA" sz="1800" dirty="0">
                <a:effectLst/>
                <a:latin typeface="Calibri" panose="020F0502020204030204" pitchFamily="34" charset="0"/>
                <a:ea typeface="Calibri" panose="020F0502020204030204" pitchFamily="34" charset="0"/>
              </a:rPr>
              <a:t> at play in the context where displacement and integration are taking place. This enables identification of the most effective entry points for HLP interventions. </a:t>
            </a:r>
          </a:p>
          <a:p>
            <a:pPr marL="285750" lvl="0" indent="-285750">
              <a:lnSpc>
                <a:spcPct val="107000"/>
              </a:lnSpc>
              <a:buFont typeface="Arial" panose="020B0604020202020204" pitchFamily="34" charset="0"/>
              <a:buChar char="•"/>
            </a:pPr>
            <a:endParaRPr lang="en-ZA" dirty="0">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r>
              <a:rPr lang="en-ZA" sz="1800" kern="100" dirty="0">
                <a:effectLst/>
                <a:latin typeface="Calibri" panose="020F0502020204030204" pitchFamily="34" charset="0"/>
                <a:ea typeface="Calibri" panose="020F0502020204030204" pitchFamily="34" charset="0"/>
                <a:cs typeface="Calibri" panose="020F0502020204030204" pitchFamily="34" charset="0"/>
              </a:rPr>
              <a:t>This should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not only consider legal frameworks, but also </a:t>
            </a:r>
            <a:r>
              <a:rPr lang="en-ZA" sz="1800" b="1" i="1" kern="100" dirty="0">
                <a:effectLst/>
                <a:latin typeface="Calibri" panose="020F0502020204030204" pitchFamily="34" charset="0"/>
                <a:ea typeface="Calibri" panose="020F0502020204030204" pitchFamily="34" charset="0"/>
                <a:cs typeface="Calibri" panose="020F0502020204030204" pitchFamily="34" charset="0"/>
              </a:rPr>
              <a:t>implementation</a:t>
            </a:r>
            <a:r>
              <a:rPr lang="en-ZA" sz="1800" b="1" kern="100" dirty="0">
                <a:effectLst/>
                <a:latin typeface="Calibri" panose="020F0502020204030204" pitchFamily="34" charset="0"/>
                <a:ea typeface="Calibri" panose="020F0502020204030204" pitchFamily="34" charset="0"/>
                <a:cs typeface="Calibri" panose="020F0502020204030204" pitchFamily="34" charset="0"/>
              </a:rPr>
              <a:t> of practices and enforcement mechanisms</a:t>
            </a:r>
            <a:r>
              <a:rPr lang="en-ZA" sz="1800" kern="100" dirty="0">
                <a:effectLst/>
                <a:latin typeface="Calibri" panose="020F0502020204030204" pitchFamily="34" charset="0"/>
                <a:ea typeface="Calibri" panose="020F0502020204030204" pitchFamily="34" charset="0"/>
                <a:cs typeface="Calibri" panose="020F0502020204030204" pitchFamily="34" charset="0"/>
              </a:rPr>
              <a:t>. </a:t>
            </a:r>
          </a:p>
          <a:p>
            <a:pPr marL="285750" indent="-285750" algn="just">
              <a:lnSpc>
                <a:spcPct val="115000"/>
              </a:lnSpc>
              <a:spcAft>
                <a:spcPts val="800"/>
              </a:spcAft>
              <a:buFont typeface="Arial" panose="020B0604020202020204" pitchFamily="34" charset="0"/>
              <a:buChar char="•"/>
            </a:pPr>
            <a:r>
              <a:rPr lang="en-GB" sz="1800" kern="100" dirty="0">
                <a:effectLst/>
                <a:latin typeface="Calibri" panose="020F0502020204030204" pitchFamily="34" charset="0"/>
                <a:ea typeface="Calibri" panose="020F0502020204030204" pitchFamily="34" charset="0"/>
                <a:cs typeface="Calibri" panose="020F0502020204030204" pitchFamily="34" charset="0"/>
              </a:rPr>
              <a:t>C</a:t>
            </a:r>
            <a:r>
              <a:rPr lang="en-GB" sz="1800" b="1" kern="100" dirty="0">
                <a:effectLst/>
                <a:latin typeface="Calibri" panose="020F0502020204030204" pitchFamily="34" charset="0"/>
                <a:ea typeface="Calibri" panose="020F0502020204030204" pitchFamily="34" charset="0"/>
                <a:cs typeface="Calibri" panose="020F0502020204030204" pitchFamily="34" charset="0"/>
              </a:rPr>
              <a:t>ustomary land governance is also found and used in many </a:t>
            </a:r>
            <a:r>
              <a:rPr lang="en-GB" sz="1800" b="1" i="1" kern="100" dirty="0">
                <a:effectLst/>
                <a:latin typeface="Calibri" panose="020F0502020204030204" pitchFamily="34" charset="0"/>
                <a:ea typeface="Calibri" panose="020F0502020204030204" pitchFamily="34" charset="0"/>
                <a:cs typeface="Calibri" panose="020F0502020204030204" pitchFamily="34" charset="0"/>
              </a:rPr>
              <a:t>urban and peri-urban </a:t>
            </a:r>
            <a:r>
              <a:rPr lang="en-GB" sz="1800" b="1" kern="100" dirty="0">
                <a:effectLst/>
                <a:latin typeface="Calibri" panose="020F0502020204030204" pitchFamily="34" charset="0"/>
                <a:ea typeface="Calibri" panose="020F0502020204030204" pitchFamily="34" charset="0"/>
                <a:cs typeface="Calibri" panose="020F0502020204030204" pitchFamily="34" charset="0"/>
              </a:rPr>
              <a:t>contexts to provide durable HLP solutions </a:t>
            </a:r>
            <a:r>
              <a:rPr lang="en-GB" sz="1800" kern="100" dirty="0">
                <a:effectLst/>
                <a:latin typeface="Calibri" panose="020F0502020204030204" pitchFamily="34" charset="0"/>
                <a:ea typeface="Calibri" panose="020F0502020204030204" pitchFamily="34" charset="0"/>
                <a:cs typeface="Calibri" panose="020F0502020204030204" pitchFamily="34" charset="0"/>
              </a:rPr>
              <a:t>(Zambia, </a:t>
            </a:r>
            <a:r>
              <a:rPr lang="en-ZA" sz="1800" kern="100" dirty="0">
                <a:effectLst/>
                <a:latin typeface="Calibri" panose="020F0502020204030204" pitchFamily="34" charset="0"/>
                <a:ea typeface="Calibri" panose="020F0502020204030204" pitchFamily="34" charset="0"/>
                <a:cs typeface="Calibri" panose="020F0502020204030204" pitchFamily="34" charset="0"/>
              </a:rPr>
              <a:t>DRC </a:t>
            </a:r>
            <a:r>
              <a:rPr lang="en-ZA" sz="1800" kern="100" dirty="0" err="1">
                <a:effectLst/>
                <a:latin typeface="Calibri" panose="020F0502020204030204" pitchFamily="34" charset="0"/>
                <a:ea typeface="Calibri" panose="020F0502020204030204" pitchFamily="34" charset="0"/>
                <a:cs typeface="Calibri" panose="020F0502020204030204" pitchFamily="34" charset="0"/>
              </a:rPr>
              <a:t>Dourti</a:t>
            </a:r>
            <a:r>
              <a:rPr lang="en-ZA" sz="1800" kern="100" dirty="0">
                <a:effectLst/>
                <a:latin typeface="Calibri" panose="020F0502020204030204" pitchFamily="34" charset="0"/>
                <a:ea typeface="Calibri" panose="020F0502020204030204" pitchFamily="34" charset="0"/>
                <a:cs typeface="Calibri" panose="020F0502020204030204" pitchFamily="34" charset="0"/>
              </a:rPr>
              <a:t> in Sudan).</a:t>
            </a:r>
          </a:p>
          <a:p>
            <a:pPr marL="285750" indent="-285750" algn="just">
              <a:lnSpc>
                <a:spcPct val="115000"/>
              </a:lnSpc>
              <a:spcAft>
                <a:spcPts val="800"/>
              </a:spcAft>
              <a:buFont typeface="Arial" panose="020B0604020202020204" pitchFamily="34" charset="0"/>
              <a:buChar char="•"/>
            </a:pPr>
            <a:r>
              <a:rPr lang="en-ZA" sz="1800" b="1" kern="100" dirty="0">
                <a:effectLst/>
                <a:latin typeface="Calibri" panose="020F0502020204030204" pitchFamily="34" charset="0"/>
                <a:ea typeface="Calibri" panose="020F0502020204030204" pitchFamily="34" charset="0"/>
                <a:cs typeface="Calibri" panose="020F0502020204030204" pitchFamily="34" charset="0"/>
              </a:rPr>
              <a:t>Customary (or blended) land management systems are able to adapt to present circumstances (e.g</a:t>
            </a:r>
            <a:r>
              <a:rPr lang="en-ZA" sz="1800" kern="100" dirty="0">
                <a:effectLst/>
                <a:latin typeface="Calibri" panose="020F0502020204030204" pitchFamily="34" charset="0"/>
                <a:ea typeface="Calibri" panose="020F0502020204030204" pitchFamily="34" charset="0"/>
                <a:cs typeface="Calibri" panose="020F0502020204030204" pitchFamily="34" charset="0"/>
              </a:rPr>
              <a:t>. Myanmar).</a:t>
            </a:r>
          </a:p>
          <a:p>
            <a:pPr marL="285750" indent="-285750">
              <a:lnSpc>
                <a:spcPct val="107000"/>
              </a:lnSpc>
              <a:buFont typeface="Arial" panose="020B0604020202020204" pitchFamily="34" charset="0"/>
              <a:buChar char="•"/>
            </a:pPr>
            <a:r>
              <a:rPr lang="en-ZA" sz="1800" kern="100" dirty="0">
                <a:effectLst/>
                <a:latin typeface="Calibri" panose="020F0502020204030204" pitchFamily="34" charset="0"/>
                <a:ea typeface="Calibri" panose="020F0502020204030204" pitchFamily="34" charset="0"/>
                <a:cs typeface="Calibri" panose="020F0502020204030204" pitchFamily="34" charset="0"/>
              </a:rPr>
              <a:t>It is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important to progressively reform laws and norms to increase their alignment, harmonise, and better define how they and their implementation mechanisms</a:t>
            </a:r>
            <a:r>
              <a:rPr lang="en-ZA" sz="1800" kern="100" dirty="0">
                <a:effectLst/>
                <a:latin typeface="Calibri" panose="020F0502020204030204" pitchFamily="34" charset="0"/>
                <a:ea typeface="Calibri" panose="020F0502020204030204" pitchFamily="34" charset="0"/>
                <a:cs typeface="Calibri" panose="020F0502020204030204" pitchFamily="34" charset="0"/>
              </a:rPr>
              <a:t> relate to one another and when each applies.</a:t>
            </a:r>
          </a:p>
          <a:p>
            <a:pPr>
              <a:lnSpc>
                <a:spcPct val="107000"/>
              </a:lnSpc>
            </a:pPr>
            <a:endParaRPr lang="en-ZA" sz="18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nSpc>
                <a:spcPct val="107000"/>
              </a:lnSpc>
              <a:buFont typeface="Arial" panose="020B0604020202020204" pitchFamily="34" charset="0"/>
              <a:buChar char="•"/>
            </a:pPr>
            <a:r>
              <a:rPr lang="en-ZA" sz="1800" kern="100" dirty="0">
                <a:effectLst/>
                <a:latin typeface="Calibri" panose="020F0502020204030204" pitchFamily="34" charset="0"/>
                <a:ea typeface="Calibri" panose="020F0502020204030204" pitchFamily="34" charset="0"/>
                <a:cs typeface="Calibri" panose="020F0502020204030204" pitchFamily="34" charset="0"/>
              </a:rPr>
              <a:t>A better regulated plurality of laws and practices means a </a:t>
            </a:r>
            <a:r>
              <a:rPr lang="en-ZA" sz="1800" b="1" kern="100" dirty="0">
                <a:effectLst/>
                <a:latin typeface="Calibri" panose="020F0502020204030204" pitchFamily="34" charset="0"/>
                <a:ea typeface="Calibri" panose="020F0502020204030204" pitchFamily="34" charset="0"/>
                <a:cs typeface="Calibri" panose="020F0502020204030204" pitchFamily="34" charset="0"/>
              </a:rPr>
              <a:t>better functioning and more cohesive system to manage customary areas</a:t>
            </a:r>
            <a:r>
              <a:rPr lang="en-ZA" sz="1800" kern="100" dirty="0">
                <a:effectLst/>
                <a:latin typeface="Calibri" panose="020F0502020204030204" pitchFamily="34" charset="0"/>
                <a:ea typeface="Calibri" panose="020F0502020204030204" pitchFamily="34" charset="0"/>
                <a:cs typeface="Calibri" panose="020F0502020204030204" pitchFamily="34" charset="0"/>
              </a:rPr>
              <a:t> and achieve the HLP rights of people living on them. </a:t>
            </a: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endParaRPr lang="en-ZA"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21</a:t>
            </a:fld>
            <a:endParaRPr lang="en-ZA" dirty="0"/>
          </a:p>
        </p:txBody>
      </p:sp>
    </p:spTree>
    <p:extLst>
      <p:ext uri="{BB962C8B-B14F-4D97-AF65-F5344CB8AC3E}">
        <p14:creationId xmlns:p14="http://schemas.microsoft.com/office/powerpoint/2010/main" val="55906850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8: </a:t>
            </a:r>
            <a:r>
              <a:rPr lang="en-ZA" sz="2400" b="1" dirty="0">
                <a:effectLst/>
                <a:latin typeface="Calibri" panose="020F0502020204030204" pitchFamily="34" charset="0"/>
                <a:ea typeface="Calibri" panose="020F0502020204030204" pitchFamily="34" charset="0"/>
              </a:rPr>
              <a:t>Influence national policies through local approaches </a:t>
            </a:r>
            <a:endParaRPr lang="en-US" sz="2400" b="1" dirty="0">
              <a:highlight>
                <a:srgbClr val="808080"/>
              </a:highlight>
            </a:endParaRPr>
          </a:p>
        </p:txBody>
      </p:sp>
      <p:sp>
        <p:nvSpPr>
          <p:cNvPr id="9" name="TextBox 8">
            <a:extLst>
              <a:ext uri="{FF2B5EF4-FFF2-40B4-BE49-F238E27FC236}">
                <a16:creationId xmlns:a16="http://schemas.microsoft.com/office/drawing/2014/main" id="{A52A1971-2756-4CBC-8800-F2996C758121}"/>
              </a:ext>
            </a:extLst>
          </p:cNvPr>
          <p:cNvSpPr txBox="1"/>
          <p:nvPr/>
        </p:nvSpPr>
        <p:spPr>
          <a:xfrm>
            <a:off x="199505" y="814647"/>
            <a:ext cx="11515274" cy="4444550"/>
          </a:xfrm>
          <a:prstGeom prst="rect">
            <a:avLst/>
          </a:prstGeom>
          <a:noFill/>
        </p:spPr>
        <p:txBody>
          <a:bodyPr wrap="square" rtlCol="0">
            <a:spAutoFit/>
          </a:bodyPr>
          <a:lstStyle/>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Several countries recognize customary land governance in policies and legislation, but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only a few have effective and scalable mechanisms to manage customary lands well</a:t>
            </a:r>
            <a:r>
              <a:rPr lang="en-ZA" sz="2000" kern="100" dirty="0">
                <a:effectLst/>
                <a:latin typeface="Calibri" panose="020F0502020204030204" pitchFamily="34" charset="0"/>
                <a:ea typeface="Calibri" panose="020F0502020204030204" pitchFamily="34" charset="0"/>
                <a:cs typeface="Calibri" panose="020F0502020204030204" pitchFamily="34" charset="0"/>
              </a:rPr>
              <a:t>, including for protecting HLP rights of local communities and displaced people. </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Developing suitable policies, laws, and administrative mechanisms for improved customary land management is drawing increasing attention. It is important to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ensure that the reforms introduced are not blind to the need of preventing and finding durable solutions to displacement</a:t>
            </a:r>
            <a:r>
              <a:rPr lang="en-ZA" sz="2000" kern="100" dirty="0">
                <a:effectLst/>
                <a:latin typeface="Calibri" panose="020F0502020204030204" pitchFamily="34" charset="0"/>
                <a:ea typeface="Calibri" panose="020F0502020204030204" pitchFamily="34" charset="0"/>
                <a:cs typeface="Calibri" panose="020F0502020204030204" pitchFamily="34" charset="0"/>
              </a:rPr>
              <a:t>.</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Case studies demonstrate that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local processes to secure HLP rights of displaced people can successfully feed into policy making at the national level</a:t>
            </a:r>
            <a:r>
              <a:rPr lang="en-ZA" sz="2000" kern="100" dirty="0">
                <a:effectLst/>
                <a:latin typeface="Calibri" panose="020F0502020204030204" pitchFamily="34" charset="0"/>
                <a:ea typeface="Calibri" panose="020F0502020204030204" pitchFamily="34" charset="0"/>
                <a:cs typeface="Calibri" panose="020F0502020204030204" pitchFamily="34" charset="0"/>
              </a:rPr>
              <a:t>. e.g. DRC, Zambia</a:t>
            </a:r>
            <a:endParaRPr lang="en-ZA" sz="2000" dirty="0">
              <a:effectLst/>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endParaRPr lang="en-ZA"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22</a:t>
            </a:fld>
            <a:endParaRPr lang="en-ZA"/>
          </a:p>
        </p:txBody>
      </p:sp>
    </p:spTree>
    <p:extLst>
      <p:ext uri="{BB962C8B-B14F-4D97-AF65-F5344CB8AC3E}">
        <p14:creationId xmlns:p14="http://schemas.microsoft.com/office/powerpoint/2010/main" val="265597311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9: </a:t>
            </a:r>
            <a:r>
              <a:rPr lang="en-ZA" sz="2800" b="1" dirty="0">
                <a:effectLst/>
                <a:latin typeface="Calibri" panose="020F0502020204030204" pitchFamily="34" charset="0"/>
                <a:ea typeface="Calibri" panose="020F0502020204030204" pitchFamily="34" charset="0"/>
              </a:rPr>
              <a:t>Inclusive and negotiated area-based approaches</a:t>
            </a:r>
            <a:endParaRPr lang="en-US" sz="2800" b="1" dirty="0">
              <a:highlight>
                <a:srgbClr val="808080"/>
              </a:highlight>
            </a:endParaRPr>
          </a:p>
        </p:txBody>
      </p:sp>
      <p:sp>
        <p:nvSpPr>
          <p:cNvPr id="9" name="TextBox 8">
            <a:extLst>
              <a:ext uri="{FF2B5EF4-FFF2-40B4-BE49-F238E27FC236}">
                <a16:creationId xmlns:a16="http://schemas.microsoft.com/office/drawing/2014/main" id="{A52A1971-2756-4CBC-8800-F2996C758121}"/>
              </a:ext>
            </a:extLst>
          </p:cNvPr>
          <p:cNvSpPr txBox="1"/>
          <p:nvPr/>
        </p:nvSpPr>
        <p:spPr>
          <a:xfrm>
            <a:off x="139813" y="729401"/>
            <a:ext cx="11574966" cy="6247608"/>
          </a:xfrm>
          <a:prstGeom prst="rect">
            <a:avLst/>
          </a:prstGeom>
          <a:noFill/>
        </p:spPr>
        <p:txBody>
          <a:bodyPr wrap="square" rtlCol="0">
            <a:spAutoFit/>
          </a:bodyPr>
          <a:lstStyle/>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Case studies show </a:t>
            </a:r>
            <a:r>
              <a:rPr lang="en-US" sz="2000" kern="100" dirty="0">
                <a:effectLst/>
                <a:latin typeface="Calibri" panose="020F0502020204030204" pitchFamily="34" charset="0"/>
                <a:ea typeface="Calibri" panose="020F0502020204030204" pitchFamily="34" charset="0"/>
                <a:cs typeface="Calibri" panose="020F0502020204030204" pitchFamily="34" charset="0"/>
              </a:rPr>
              <a:t>that </a:t>
            </a:r>
            <a:r>
              <a:rPr lang="en-US" sz="2000" b="1" kern="100" dirty="0">
                <a:effectLst/>
                <a:latin typeface="Calibri" panose="020F0502020204030204" pitchFamily="34" charset="0"/>
                <a:ea typeface="Calibri" panose="020F0502020204030204" pitchFamily="34" charset="0"/>
                <a:cs typeface="Calibri" panose="020F0502020204030204" pitchFamily="34" charset="0"/>
              </a:rPr>
              <a:t>HLP needs of IDPs may compete with those of local communities and other vulnerable groups</a:t>
            </a:r>
            <a:r>
              <a:rPr lang="en-US" sz="2000" kern="100" dirty="0">
                <a:effectLst/>
                <a:latin typeface="Calibri" panose="020F0502020204030204" pitchFamily="34" charset="0"/>
                <a:ea typeface="Calibri" panose="020F0502020204030204" pitchFamily="34" charset="0"/>
                <a:cs typeface="Calibri" panose="020F0502020204030204" pitchFamily="34" charset="0"/>
              </a:rPr>
              <a:t>. If not considered, solutions for IDPs might spark conflicts, or might disadvantage other groups. In communal lands, HLP rights and resources need to be shared with host communities and others (</a:t>
            </a:r>
            <a:r>
              <a:rPr lang="en-ZA" sz="2000" kern="100" dirty="0">
                <a:effectLst/>
                <a:latin typeface="Calibri" panose="020F0502020204030204" pitchFamily="34" charset="0"/>
                <a:ea typeface="Calibri" panose="020F0502020204030204" pitchFamily="34" charset="0"/>
                <a:cs typeface="Calibri" panose="020F0502020204030204" pitchFamily="34" charset="0"/>
              </a:rPr>
              <a:t>El Geneina, West Darfur, Sudan water). </a:t>
            </a:r>
          </a:p>
          <a:p>
            <a:pPr marL="285750" indent="-285750" algn="just">
              <a:lnSpc>
                <a:spcPct val="115000"/>
              </a:lnSpc>
              <a:spcAft>
                <a:spcPts val="800"/>
              </a:spcAft>
              <a:buFont typeface="Arial" panose="020B0604020202020204" pitchFamily="34" charset="0"/>
              <a:buChar char="•"/>
            </a:pPr>
            <a:r>
              <a:rPr lang="en-US" sz="2000" kern="100" dirty="0">
                <a:effectLst/>
                <a:latin typeface="Calibri" panose="020F0502020204030204" pitchFamily="34" charset="0"/>
                <a:ea typeface="Calibri" panose="020F0502020204030204" pitchFamily="34" charset="0"/>
                <a:cs typeface="Calibri" panose="020F0502020204030204" pitchFamily="34" charset="0"/>
              </a:rPr>
              <a:t>The </a:t>
            </a:r>
            <a:r>
              <a:rPr lang="en-US" sz="2000" b="1" kern="100" dirty="0">
                <a:effectLst/>
                <a:latin typeface="Calibri" panose="020F0502020204030204" pitchFamily="34" charset="0"/>
                <a:ea typeface="Calibri" panose="020F0502020204030204" pitchFamily="34" charset="0"/>
                <a:cs typeface="Calibri" panose="020F0502020204030204" pitchFamily="34" charset="0"/>
              </a:rPr>
              <a:t>process of defining and agreeing on the sharing of communal resources must be inclusive and gender responsive</a:t>
            </a:r>
            <a:r>
              <a:rPr lang="en-US" sz="2000" kern="100" dirty="0">
                <a:effectLst/>
                <a:latin typeface="Calibri" panose="020F0502020204030204" pitchFamily="34" charset="0"/>
                <a:ea typeface="Calibri" panose="020F0502020204030204" pitchFamily="34" charset="0"/>
                <a:cs typeface="Calibri" panose="020F0502020204030204" pitchFamily="34" charset="0"/>
              </a:rPr>
              <a:t>. </a:t>
            </a:r>
          </a:p>
          <a:p>
            <a:pPr marL="285750" indent="-285750" algn="just">
              <a:lnSpc>
                <a:spcPct val="115000"/>
              </a:lnSpc>
              <a:spcAft>
                <a:spcPts val="800"/>
              </a:spcAft>
              <a:buFont typeface="Arial" panose="020B0604020202020204" pitchFamily="34" charset="0"/>
              <a:buChar char="•"/>
            </a:pPr>
            <a:r>
              <a:rPr lang="en-US" sz="2000" kern="100" dirty="0">
                <a:effectLst/>
                <a:latin typeface="Calibri" panose="020F0502020204030204" pitchFamily="34" charset="0"/>
                <a:ea typeface="Calibri" panose="020F0502020204030204" pitchFamily="34" charset="0"/>
                <a:cs typeface="Calibri" panose="020F0502020204030204" pitchFamily="34" charset="0"/>
              </a:rPr>
              <a:t>Different groups should be </a:t>
            </a:r>
            <a:r>
              <a:rPr lang="en-US" sz="2000" b="1" kern="100" dirty="0">
                <a:effectLst/>
                <a:latin typeface="Calibri" panose="020F0502020204030204" pitchFamily="34" charset="0"/>
                <a:ea typeface="Calibri" panose="020F0502020204030204" pitchFamily="34" charset="0"/>
                <a:cs typeface="Calibri" panose="020F0502020204030204" pitchFamily="34" charset="0"/>
              </a:rPr>
              <a:t>represented in negotiating agreements, jointly monitoring implementation</a:t>
            </a:r>
            <a:r>
              <a:rPr lang="en-US" sz="2000" kern="100" dirty="0">
                <a:effectLst/>
                <a:latin typeface="Calibri" panose="020F0502020204030204" pitchFamily="34" charset="0"/>
                <a:ea typeface="Calibri" panose="020F0502020204030204" pitchFamily="34" charset="0"/>
                <a:cs typeface="Calibri" panose="020F0502020204030204" pitchFamily="34" charset="0"/>
              </a:rPr>
              <a:t>. </a:t>
            </a:r>
          </a:p>
          <a:p>
            <a:pPr marL="285750" indent="-285750" algn="just">
              <a:lnSpc>
                <a:spcPct val="115000"/>
              </a:lnSpc>
              <a:spcAft>
                <a:spcPts val="800"/>
              </a:spcAft>
              <a:buFont typeface="Arial" panose="020B0604020202020204" pitchFamily="34" charset="0"/>
              <a:buChar char="•"/>
            </a:pPr>
            <a:r>
              <a:rPr lang="en-US" sz="2000" b="1" kern="100" dirty="0">
                <a:effectLst/>
                <a:latin typeface="Calibri" panose="020F0502020204030204" pitchFamily="34" charset="0"/>
                <a:ea typeface="Calibri" panose="020F0502020204030204" pitchFamily="34" charset="0"/>
                <a:cs typeface="Calibri" panose="020F0502020204030204" pitchFamily="34" charset="0"/>
              </a:rPr>
              <a:t>Early warning mechanisms and effective dispute resolution mechanisms need to be established</a:t>
            </a:r>
            <a:r>
              <a:rPr lang="en-US" sz="2000" kern="100" dirty="0">
                <a:effectLst/>
                <a:latin typeface="Calibri" panose="020F0502020204030204" pitchFamily="34" charset="0"/>
                <a:ea typeface="Calibri" panose="020F0502020204030204" pitchFamily="34" charset="0"/>
                <a:cs typeface="Calibri" panose="020F0502020204030204" pitchFamily="34" charset="0"/>
              </a:rPr>
              <a:t> to mitigate and diffuse tensions that may arise from sharing communal land rights.</a:t>
            </a:r>
            <a:endParaRPr lang="en-ZA" sz="2000" kern="100" dirty="0">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US" sz="2000" dirty="0">
                <a:effectLst/>
                <a:latin typeface="Calibri" panose="020F0502020204030204" pitchFamily="34" charset="0"/>
                <a:ea typeface="Calibri" panose="020F0502020204030204" pitchFamily="34" charset="0"/>
              </a:rPr>
              <a:t>Care needs to be taken to </a:t>
            </a:r>
            <a:r>
              <a:rPr lang="en-US" sz="2000" b="1" dirty="0">
                <a:effectLst/>
                <a:latin typeface="Calibri" panose="020F0502020204030204" pitchFamily="34" charset="0"/>
                <a:ea typeface="Calibri" panose="020F0502020204030204" pitchFamily="34" charset="0"/>
              </a:rPr>
              <a:t>support overstretched host communities</a:t>
            </a:r>
            <a:r>
              <a:rPr lang="en-US" sz="2000" dirty="0">
                <a:effectLst/>
                <a:latin typeface="Calibri" panose="020F0502020204030204" pitchFamily="34" charset="0"/>
                <a:ea typeface="Calibri" panose="020F0502020204030204" pitchFamily="34" charset="0"/>
              </a:rPr>
              <a:t>. </a:t>
            </a:r>
            <a:r>
              <a:rPr lang="en-US" sz="2000" dirty="0">
                <a:latin typeface="Calibri" panose="020F0502020204030204" pitchFamily="34" charset="0"/>
                <a:ea typeface="Calibri" panose="020F0502020204030204" pitchFamily="34" charset="0"/>
              </a:rPr>
              <a:t>This</a:t>
            </a:r>
            <a:r>
              <a:rPr lang="en-US" sz="2000" dirty="0">
                <a:effectLst/>
                <a:latin typeface="Calibri" panose="020F0502020204030204" pitchFamily="34" charset="0"/>
                <a:ea typeface="Calibri" panose="020F0502020204030204" pitchFamily="34" charset="0"/>
              </a:rPr>
              <a:t> </a:t>
            </a:r>
            <a:r>
              <a:rPr lang="en-US" sz="2000" b="1" dirty="0">
                <a:effectLst/>
                <a:latin typeface="Calibri" panose="020F0502020204030204" pitchFamily="34" charset="0"/>
                <a:ea typeface="Calibri" panose="020F0502020204030204" pitchFamily="34" charset="0"/>
              </a:rPr>
              <a:t>could include supporting people to build additional rooms, upgrading services, supporting construction of housing using traditional materials, stabilizing the settlement.</a:t>
            </a:r>
            <a:r>
              <a:rPr lang="en-US" sz="2000" dirty="0">
                <a:effectLst/>
                <a:latin typeface="Calibri" panose="020F0502020204030204" pitchFamily="34" charset="0"/>
                <a:ea typeface="Calibri" panose="020F0502020204030204" pitchFamily="34" charset="0"/>
              </a:rPr>
              <a:t> This should be done working with local community-based structures. The customary land rights of host communities and the land-related agreements they have with the displaced should be strengthened</a:t>
            </a: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Participation of all affected people at all stages of durable </a:t>
            </a:r>
            <a:r>
              <a:rPr lang="en-ZA" sz="2000" kern="100" dirty="0">
                <a:latin typeface="Calibri" panose="020F0502020204030204" pitchFamily="34" charset="0"/>
                <a:ea typeface="Calibri" panose="020F0502020204030204" pitchFamily="34" charset="0"/>
                <a:cs typeface="Calibri" panose="020F0502020204030204" pitchFamily="34" charset="0"/>
              </a:rPr>
              <a:t>solutions particularly </a:t>
            </a:r>
            <a:r>
              <a:rPr lang="en-ZA" sz="2000" b="1" kern="100" dirty="0">
                <a:latin typeface="Calibri" panose="020F0502020204030204" pitchFamily="34" charset="0"/>
                <a:ea typeface="Calibri" panose="020F0502020204030204" pitchFamily="34" charset="0"/>
                <a:cs typeface="Calibri" panose="020F0502020204030204" pitchFamily="34" charset="0"/>
              </a:rPr>
              <a:t>traditional authorities and local leaders</a:t>
            </a:r>
            <a:r>
              <a:rPr lang="en-ZA" sz="2000" kern="100" dirty="0">
                <a:latin typeface="Calibri" panose="020F0502020204030204" pitchFamily="34" charset="0"/>
                <a:ea typeface="Calibri" panose="020F0502020204030204" pitchFamily="34" charset="0"/>
                <a:cs typeface="Calibri" panose="020F0502020204030204" pitchFamily="34" charset="0"/>
              </a:rPr>
              <a:t> is critical.</a:t>
            </a:r>
            <a:endParaRPr lang="en-ZA" sz="2000"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r>
              <a:rPr lang="en-ZA" dirty="0"/>
              <a:t>  </a:t>
            </a:r>
            <a:fld id="{C9F35881-CAA4-4149-8092-8BD77F2B45F5}" type="slidenum">
              <a:rPr lang="en-ZA" smtClean="0"/>
              <a:t>23</a:t>
            </a:fld>
            <a:endParaRPr lang="en-ZA" dirty="0"/>
          </a:p>
        </p:txBody>
      </p:sp>
    </p:spTree>
    <p:extLst>
      <p:ext uri="{BB962C8B-B14F-4D97-AF65-F5344CB8AC3E}">
        <p14:creationId xmlns:p14="http://schemas.microsoft.com/office/powerpoint/2010/main" val="274003899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10: </a:t>
            </a:r>
            <a:r>
              <a:rPr lang="en-US" sz="2400" b="1" dirty="0">
                <a:highlight>
                  <a:srgbClr val="808080"/>
                </a:highlight>
              </a:rPr>
              <a:t>Capacity development &amp; community participation</a:t>
            </a:r>
          </a:p>
        </p:txBody>
      </p:sp>
      <p:sp>
        <p:nvSpPr>
          <p:cNvPr id="9" name="TextBox 8">
            <a:extLst>
              <a:ext uri="{FF2B5EF4-FFF2-40B4-BE49-F238E27FC236}">
                <a16:creationId xmlns:a16="http://schemas.microsoft.com/office/drawing/2014/main" id="{A52A1971-2756-4CBC-8800-F2996C758121}"/>
              </a:ext>
            </a:extLst>
          </p:cNvPr>
          <p:cNvSpPr txBox="1"/>
          <p:nvPr/>
        </p:nvSpPr>
        <p:spPr>
          <a:xfrm>
            <a:off x="139813" y="871117"/>
            <a:ext cx="11574966" cy="5324535"/>
          </a:xfrm>
          <a:prstGeom prst="rect">
            <a:avLst/>
          </a:prstGeom>
          <a:noFill/>
        </p:spPr>
        <p:txBody>
          <a:bodyPr wrap="square" rtlCol="0">
            <a:spAutoFit/>
          </a:bodyPr>
          <a:lstStyle/>
          <a:p>
            <a:pPr marL="342900" indent="-342900" algn="just">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All case studies indicate the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importance of developing the capacities of all stakeholders</a:t>
            </a:r>
            <a:r>
              <a:rPr lang="en-ZA" sz="2000" kern="100" dirty="0">
                <a:effectLst/>
                <a:latin typeface="Calibri" panose="020F0502020204030204" pitchFamily="34" charset="0"/>
                <a:ea typeface="Calibri" panose="020F0502020204030204" pitchFamily="34" charset="0"/>
                <a:cs typeface="Calibri" panose="020F0502020204030204" pitchFamily="34" charset="0"/>
              </a:rPr>
              <a:t> involved in land administration, land governance, and land allocation in customary areas. </a:t>
            </a:r>
          </a:p>
          <a:p>
            <a:pPr algn="just">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The development of the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capacities of </a:t>
            </a:r>
            <a:r>
              <a:rPr lang="en-ZA" sz="2000" b="1" i="1" kern="100" dirty="0">
                <a:effectLst/>
                <a:latin typeface="Calibri" panose="020F0502020204030204" pitchFamily="34" charset="0"/>
                <a:ea typeface="Calibri" panose="020F0502020204030204" pitchFamily="34" charset="0"/>
                <a:cs typeface="Calibri" panose="020F0502020204030204" pitchFamily="34" charset="0"/>
              </a:rPr>
              <a:t>local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actors, including customary actors, is particularly effective</a:t>
            </a:r>
            <a:r>
              <a:rPr lang="en-ZA" sz="2000" kern="100" dirty="0">
                <a:effectLst/>
                <a:latin typeface="Calibri" panose="020F0502020204030204" pitchFamily="34" charset="0"/>
                <a:ea typeface="Calibri" panose="020F0502020204030204" pitchFamily="34" charset="0"/>
                <a:cs typeface="Calibri" panose="020F0502020204030204" pitchFamily="34" charset="0"/>
              </a:rPr>
              <a:t>.</a:t>
            </a:r>
          </a:p>
          <a:p>
            <a:pPr algn="just">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The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participation of affected communities</a:t>
            </a:r>
            <a:r>
              <a:rPr lang="en-ZA" sz="2000" kern="100" dirty="0">
                <a:effectLst/>
                <a:latin typeface="Calibri" panose="020F0502020204030204" pitchFamily="34" charset="0"/>
                <a:ea typeface="Calibri" panose="020F0502020204030204" pitchFamily="34" charset="0"/>
                <a:cs typeface="Calibri" panose="020F0502020204030204" pitchFamily="34" charset="0"/>
              </a:rPr>
              <a:t> in land-related processes is key to successful interventions that adequately recognize and respect people’s rights to their lands. Participation is an enabler of ‘Free, Prior and Informed Consent’ (FPIC), ensuring that affected indigenous people are involved in assessing the land and addressing people’s rights to the land (e.g. Colombia – MLOs, Baidoa, Somalia – HLP focal point, Baidoa City Strategy 2023).</a:t>
            </a:r>
          </a:p>
          <a:p>
            <a:pPr algn="just">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l">
              <a:spcAft>
                <a:spcPts val="800"/>
              </a:spcAft>
              <a:buFont typeface="Arial" panose="020B0604020202020204" pitchFamily="34" charset="0"/>
              <a:buChar char="•"/>
            </a:pPr>
            <a:r>
              <a:rPr lang="en-ZA" sz="2000" b="1" dirty="0">
                <a:effectLst/>
                <a:latin typeface="Calibri" panose="020F0502020204030204" pitchFamily="34" charset="0"/>
                <a:ea typeface="Calibri" panose="020F0502020204030204" pitchFamily="34" charset="0"/>
              </a:rPr>
              <a:t>Building local capacity at local level </a:t>
            </a:r>
            <a:r>
              <a:rPr lang="en-ZA" sz="2000" dirty="0">
                <a:effectLst/>
                <a:latin typeface="Calibri" panose="020F0502020204030204" pitchFamily="34" charset="0"/>
                <a:ea typeface="Calibri" panose="020F0502020204030204" pitchFamily="34" charset="0"/>
              </a:rPr>
              <a:t>can lead to improved communication and collaboration with regional and national government, and more efficient and effective processes. This can inform change in policy and legislation at national level (Zambia and DRC), as displacement solutions need to be nationally owned, locally led and ultimately</a:t>
            </a:r>
            <a:r>
              <a:rPr lang="en-ZA" sz="2000" kern="0" dirty="0">
                <a:effectLst/>
                <a:latin typeface="ProximaNova-Light"/>
                <a:ea typeface="Calibri" panose="020F0502020204030204" pitchFamily="34" charset="0"/>
                <a:cs typeface="ProximaNova-Light"/>
              </a:rPr>
              <a:t> incorporated into national and local development plans</a:t>
            </a:r>
            <a:endParaRPr lang="en-ZA" sz="2000"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24</a:t>
            </a:fld>
            <a:endParaRPr lang="en-ZA"/>
          </a:p>
        </p:txBody>
      </p:sp>
    </p:spTree>
    <p:extLst>
      <p:ext uri="{BB962C8B-B14F-4D97-AF65-F5344CB8AC3E}">
        <p14:creationId xmlns:p14="http://schemas.microsoft.com/office/powerpoint/2010/main" val="229064549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11: </a:t>
            </a:r>
            <a:r>
              <a:rPr lang="en-US" sz="2800" b="1" dirty="0">
                <a:highlight>
                  <a:srgbClr val="808080"/>
                </a:highlight>
              </a:rPr>
              <a:t>Government led relocation and resettlement</a:t>
            </a:r>
          </a:p>
        </p:txBody>
      </p:sp>
      <p:sp>
        <p:nvSpPr>
          <p:cNvPr id="9" name="TextBox 8">
            <a:extLst>
              <a:ext uri="{FF2B5EF4-FFF2-40B4-BE49-F238E27FC236}">
                <a16:creationId xmlns:a16="http://schemas.microsoft.com/office/drawing/2014/main" id="{A52A1971-2756-4CBC-8800-F2996C758121}"/>
              </a:ext>
            </a:extLst>
          </p:cNvPr>
          <p:cNvSpPr txBox="1"/>
          <p:nvPr/>
        </p:nvSpPr>
        <p:spPr>
          <a:xfrm>
            <a:off x="139813" y="829154"/>
            <a:ext cx="11574966" cy="5197448"/>
          </a:xfrm>
          <a:prstGeom prst="rect">
            <a:avLst/>
          </a:prstGeom>
          <a:noFill/>
        </p:spPr>
        <p:txBody>
          <a:bodyPr wrap="square" rtlCol="0">
            <a:spAutoFit/>
          </a:bodyPr>
          <a:lstStyle/>
          <a:p>
            <a:pPr marL="342900" indent="-342900" algn="just">
              <a:lnSpc>
                <a:spcPct val="115000"/>
              </a:lnSpc>
              <a:spcAft>
                <a:spcPts val="800"/>
              </a:spcAft>
              <a:buFont typeface="Arial" panose="020B0604020202020204" pitchFamily="34" charset="0"/>
              <a:buChar char="•"/>
            </a:pPr>
            <a:r>
              <a:rPr lang="en-US" sz="2000" kern="100" dirty="0">
                <a:effectLst/>
                <a:latin typeface="Calibri" panose="020F0502020204030204" pitchFamily="34" charset="0"/>
                <a:ea typeface="Calibri" panose="020F0502020204030204" pitchFamily="34" charset="0"/>
                <a:cs typeface="Calibri" panose="020F0502020204030204" pitchFamily="34" charset="0"/>
              </a:rPr>
              <a:t>In many countries displacement is occurring through activities such as mining, commercial agriculture, forestry or urban expansion. </a:t>
            </a:r>
          </a:p>
          <a:p>
            <a:pPr algn="just">
              <a:lnSpc>
                <a:spcPct val="115000"/>
              </a:lnSpc>
              <a:spcAft>
                <a:spcPts val="800"/>
              </a:spcAft>
            </a:pPr>
            <a:endParaRPr lang="en-US"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US" sz="2000" b="1" kern="100" dirty="0">
                <a:effectLst/>
                <a:latin typeface="Calibri" panose="020F0502020204030204" pitchFamily="34" charset="0"/>
                <a:ea typeface="Calibri" panose="020F0502020204030204" pitchFamily="34" charset="0"/>
                <a:cs typeface="Calibri" panose="020F0502020204030204" pitchFamily="34" charset="0"/>
              </a:rPr>
              <a:t>In such cases the displacement of people from their land is predictable and their resettlement can be planned</a:t>
            </a:r>
            <a:r>
              <a:rPr lang="en-US" sz="2000" b="1" kern="100" dirty="0">
                <a:latin typeface="Calibri" panose="020F0502020204030204" pitchFamily="34" charset="0"/>
                <a:ea typeface="Calibri" panose="020F0502020204030204" pitchFamily="34" charset="0"/>
                <a:cs typeface="Calibri" panose="020F0502020204030204" pitchFamily="34" charset="0"/>
              </a:rPr>
              <a:t> </a:t>
            </a:r>
            <a:r>
              <a:rPr lang="en-US" sz="2000" kern="100" dirty="0">
                <a:latin typeface="Calibri" panose="020F0502020204030204" pitchFamily="34" charset="0"/>
                <a:ea typeface="Calibri" panose="020F0502020204030204" pitchFamily="34" charset="0"/>
                <a:cs typeface="Calibri" panose="020F0502020204030204" pitchFamily="34" charset="0"/>
              </a:rPr>
              <a:t>and</a:t>
            </a:r>
            <a:r>
              <a:rPr lang="en-US" sz="2000" b="1" kern="100" dirty="0">
                <a:latin typeface="Calibri" panose="020F0502020204030204" pitchFamily="34" charset="0"/>
                <a:ea typeface="Calibri" panose="020F0502020204030204" pitchFamily="34" charset="0"/>
                <a:cs typeface="Calibri" panose="020F0502020204030204" pitchFamily="34" charset="0"/>
              </a:rPr>
              <a:t> </a:t>
            </a:r>
            <a:r>
              <a:rPr lang="en-US" sz="2000" kern="100" dirty="0">
                <a:effectLst/>
                <a:latin typeface="Calibri" panose="020F0502020204030204" pitchFamily="34" charset="0"/>
                <a:ea typeface="Calibri" panose="020F0502020204030204" pitchFamily="34" charset="0"/>
                <a:cs typeface="Calibri" panose="020F0502020204030204" pitchFamily="34" charset="0"/>
              </a:rPr>
              <a:t>should be easier to implement than displacement that occurs due to conflict or natural disasters. Governments usually drive these processes (Vietnam).</a:t>
            </a:r>
          </a:p>
          <a:p>
            <a:pPr algn="just">
              <a:lnSpc>
                <a:spcPct val="115000"/>
              </a:lnSpc>
              <a:spcAft>
                <a:spcPts val="800"/>
              </a:spcAft>
            </a:pPr>
            <a:endParaRPr lang="en-US"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US" sz="2000" kern="100" dirty="0">
                <a:effectLst/>
                <a:latin typeface="Calibri" panose="020F0502020204030204" pitchFamily="34" charset="0"/>
                <a:ea typeface="Calibri" panose="020F0502020204030204" pitchFamily="34" charset="0"/>
                <a:cs typeface="Calibri" panose="020F0502020204030204" pitchFamily="34" charset="0"/>
              </a:rPr>
              <a:t>Governments need to ensure that communities and their leaders need to be widely consulted in all stages, that they have a thorough understanding of the nature of the land use and income generating activities of the community before planning the resettlement, and that they monitor the community and their livelihoods for several years after the move to ensure that the community is not worse off than before. </a:t>
            </a:r>
            <a:endParaRPr lang="en-ZA" sz="2000" dirty="0">
              <a:effectLst/>
              <a:latin typeface="Calibri" panose="020F0502020204030204" pitchFamily="34" charset="0"/>
              <a:ea typeface="Calibri" panose="020F0502020204030204" pitchFamily="34" charset="0"/>
              <a:cs typeface="Times New Roman" panose="02020603050405020304" pitchFamily="18" charset="0"/>
            </a:endParaRPr>
          </a:p>
          <a:p>
            <a:pPr marL="742950" lvl="1" indent="-285750" algn="just">
              <a:lnSpc>
                <a:spcPct val="107000"/>
              </a:lnSpc>
              <a:spcAft>
                <a:spcPts val="800"/>
              </a:spcAft>
              <a:buFont typeface="Courier New" panose="02070309020205020404" pitchFamily="49" charset="0"/>
              <a:buChar char="o"/>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endParaRPr lang="en-ZA"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25</a:t>
            </a:fld>
            <a:endParaRPr lang="en-ZA"/>
          </a:p>
        </p:txBody>
      </p:sp>
    </p:spTree>
    <p:extLst>
      <p:ext uri="{BB962C8B-B14F-4D97-AF65-F5344CB8AC3E}">
        <p14:creationId xmlns:p14="http://schemas.microsoft.com/office/powerpoint/2010/main" val="3019515298"/>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954107"/>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12: </a:t>
            </a:r>
            <a:r>
              <a:rPr lang="en-ZA" sz="2400" b="1" dirty="0">
                <a:effectLst/>
                <a:latin typeface="Calibri" panose="020F0502020204030204" pitchFamily="34" charset="0"/>
                <a:ea typeface="Calibri" panose="020F0502020204030204" pitchFamily="34" charset="0"/>
              </a:rPr>
              <a:t>Guiding principles: land tenure security &amp; adequate housing </a:t>
            </a:r>
            <a:endParaRPr lang="en-US" sz="2400" b="1" dirty="0">
              <a:highlight>
                <a:srgbClr val="808080"/>
              </a:highlight>
            </a:endParaRPr>
          </a:p>
        </p:txBody>
      </p:sp>
      <p:sp>
        <p:nvSpPr>
          <p:cNvPr id="9" name="TextBox 8">
            <a:extLst>
              <a:ext uri="{FF2B5EF4-FFF2-40B4-BE49-F238E27FC236}">
                <a16:creationId xmlns:a16="http://schemas.microsoft.com/office/drawing/2014/main" id="{A52A1971-2756-4CBC-8800-F2996C758121}"/>
              </a:ext>
            </a:extLst>
          </p:cNvPr>
          <p:cNvSpPr txBox="1"/>
          <p:nvPr/>
        </p:nvSpPr>
        <p:spPr>
          <a:xfrm>
            <a:off x="139813" y="1095161"/>
            <a:ext cx="11574966" cy="5642314"/>
          </a:xfrm>
          <a:prstGeom prst="rect">
            <a:avLst/>
          </a:prstGeom>
          <a:noFill/>
        </p:spPr>
        <p:txBody>
          <a:bodyPr wrap="square" rtlCol="0">
            <a:spAutoFit/>
          </a:bodyPr>
          <a:lstStyle/>
          <a:p>
            <a:pPr marL="342900" indent="-342900" algn="just">
              <a:lnSpc>
                <a:spcPct val="115000"/>
              </a:lnSpc>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To provide durable HLP solutions to displacement in customary areas, ‘land tenure security’ and ‘adequate housing’ are useful guiding principles </a:t>
            </a:r>
            <a:r>
              <a:rPr lang="en-ZA" sz="2000" kern="100" dirty="0">
                <a:effectLst/>
                <a:latin typeface="Calibri" panose="020F0502020204030204" pitchFamily="34" charset="0"/>
                <a:ea typeface="Calibri" panose="020F0502020204030204" pitchFamily="34" charset="0"/>
                <a:cs typeface="Calibri" panose="020F0502020204030204" pitchFamily="34" charset="0"/>
              </a:rPr>
              <a:t>(more than restitution and compensation, </a:t>
            </a:r>
            <a:r>
              <a:rPr lang="en-ZA" sz="2000" i="1" kern="100" dirty="0">
                <a:effectLst/>
                <a:latin typeface="Calibri" panose="020F0502020204030204" pitchFamily="34" charset="0"/>
                <a:ea typeface="Calibri" panose="020F0502020204030204" pitchFamily="34" charset="0"/>
                <a:cs typeface="Calibri" panose="020F0502020204030204" pitchFamily="34" charset="0"/>
              </a:rPr>
              <a:t>particularly in contexts of multiple displacement in unregistered customary areas</a:t>
            </a:r>
            <a:r>
              <a:rPr lang="en-ZA" sz="2000" kern="100" dirty="0">
                <a:effectLst/>
                <a:latin typeface="Calibri" panose="020F0502020204030204" pitchFamily="34" charset="0"/>
                <a:ea typeface="Calibri" panose="020F0502020204030204" pitchFamily="34" charset="0"/>
                <a:cs typeface="Calibri" panose="020F0502020204030204" pitchFamily="34" charset="0"/>
              </a:rPr>
              <a:t>).   </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This means identifying suitable HLP options for all people in an area, whether they are ‘returning there’, ‘displaced there’, or ‘moved there as their choice of a third location’.</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The type of HLP rights accessible to individuals from each category may vary (ownership or long-term use rights that allow permanent structures and planting trees, to short-term seasonal use rights), but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the specific parcels of land or housing units identified for allocation do not matter</a:t>
            </a:r>
            <a:r>
              <a:rPr lang="en-ZA" sz="2000" kern="100" dirty="0">
                <a:effectLst/>
                <a:latin typeface="Calibri" panose="020F0502020204030204" pitchFamily="34" charset="0"/>
                <a:ea typeface="Calibri" panose="020F0502020204030204" pitchFamily="34" charset="0"/>
                <a:cs typeface="Calibri" panose="020F0502020204030204" pitchFamily="34" charset="0"/>
              </a:rPr>
              <a:t>.</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HLP restitution and compensation that focus on returning a specific property to the rightful owners forcibly displaced</a:t>
            </a:r>
            <a:r>
              <a:rPr lang="en-ZA" sz="2000" kern="100" dirty="0">
                <a:latin typeface="Calibri" panose="020F0502020204030204" pitchFamily="34" charset="0"/>
                <a:ea typeface="Calibri" panose="020F0502020204030204" pitchFamily="34" charset="0"/>
                <a:cs typeface="Calibri" panose="020F0502020204030204" pitchFamily="34" charset="0"/>
              </a:rPr>
              <a:t> </a:t>
            </a:r>
            <a:r>
              <a:rPr lang="en-ZA" sz="2000" kern="100" dirty="0">
                <a:effectLst/>
                <a:latin typeface="Calibri" panose="020F0502020204030204" pitchFamily="34" charset="0"/>
                <a:ea typeface="Calibri" panose="020F0502020204030204" pitchFamily="34" charset="0"/>
                <a:cs typeface="Calibri" panose="020F0502020204030204" pitchFamily="34" charset="0"/>
              </a:rPr>
              <a:t>are better suited to durable HLP solutions for people returning to areas under formal land administration, with registered, legally documented HLP rights (not applicable to most customary areas). </a:t>
            </a:r>
            <a:endParaRPr lang="en-ZA" sz="2000"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26</a:t>
            </a:fld>
            <a:endParaRPr lang="en-ZA"/>
          </a:p>
        </p:txBody>
      </p:sp>
    </p:spTree>
    <p:extLst>
      <p:ext uri="{BB962C8B-B14F-4D97-AF65-F5344CB8AC3E}">
        <p14:creationId xmlns:p14="http://schemas.microsoft.com/office/powerpoint/2010/main" val="209659455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954107"/>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13: </a:t>
            </a:r>
            <a:r>
              <a:rPr lang="en-ZA" sz="2400" b="1" dirty="0">
                <a:effectLst/>
                <a:latin typeface="Calibri" panose="020F0502020204030204" pitchFamily="34" charset="0"/>
                <a:ea typeface="Calibri" panose="020F0502020204030204" pitchFamily="34" charset="0"/>
              </a:rPr>
              <a:t>Similarity of durable HLP solutions for displaced, returnees, and those settling in third locations</a:t>
            </a:r>
            <a:endParaRPr lang="en-US" sz="2400" b="1" dirty="0">
              <a:highlight>
                <a:srgbClr val="808080"/>
              </a:highlight>
            </a:endParaRPr>
          </a:p>
        </p:txBody>
      </p:sp>
      <p:sp>
        <p:nvSpPr>
          <p:cNvPr id="9" name="TextBox 8">
            <a:extLst>
              <a:ext uri="{FF2B5EF4-FFF2-40B4-BE49-F238E27FC236}">
                <a16:creationId xmlns:a16="http://schemas.microsoft.com/office/drawing/2014/main" id="{A52A1971-2756-4CBC-8800-F2996C758121}"/>
              </a:ext>
            </a:extLst>
          </p:cNvPr>
          <p:cNvSpPr txBox="1"/>
          <p:nvPr/>
        </p:nvSpPr>
        <p:spPr>
          <a:xfrm>
            <a:off x="89937" y="1095161"/>
            <a:ext cx="11574966" cy="5551392"/>
          </a:xfrm>
          <a:prstGeom prst="rect">
            <a:avLst/>
          </a:prstGeom>
          <a:noFill/>
        </p:spPr>
        <p:txBody>
          <a:bodyPr wrap="square" rtlCol="0">
            <a:spAutoFit/>
          </a:bodyPr>
          <a:lstStyle/>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The case studies highlight the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complexity of movements of displaced people</a:t>
            </a:r>
            <a:r>
              <a:rPr lang="en-ZA" sz="2000" kern="100" dirty="0">
                <a:effectLst/>
                <a:latin typeface="Calibri" panose="020F0502020204030204" pitchFamily="34" charset="0"/>
                <a:ea typeface="Calibri" panose="020F0502020204030204" pitchFamily="34" charset="0"/>
                <a:cs typeface="Calibri" panose="020F0502020204030204" pitchFamily="34" charset="0"/>
              </a:rPr>
              <a:t>. In most cases (e.g. Lomitas in Columbia, Myanmar, Somalia, Sudan, Vietnam), people have experienced multiple displacements over decades, affecting different people differently, according to their age, generation, stage of life etc. </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Administrative borders might have changed</a:t>
            </a:r>
            <a:r>
              <a:rPr lang="en-ZA" sz="2000" kern="100" dirty="0">
                <a:effectLst/>
                <a:latin typeface="Calibri" panose="020F0502020204030204" pitchFamily="34" charset="0"/>
                <a:ea typeface="Calibri" panose="020F0502020204030204" pitchFamily="34" charset="0"/>
                <a:cs typeface="Calibri" panose="020F0502020204030204" pitchFamily="34" charset="0"/>
              </a:rPr>
              <a:t>, can be unknown to or disputed among local actors. </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The durable solutions framework refers to ‘return to the area of origin’, ‘local integration’ and ‘integration in a third location’ as the three durable solution categories.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In customary areas, particularly if affected by protracted displacement and multiple waves of population movement, there are significant similarities, if not a full convergence, among the durable HLP solutions applicable to the three categories of displaced people </a:t>
            </a:r>
            <a:r>
              <a:rPr lang="en-ZA" sz="2000" kern="100" dirty="0">
                <a:effectLst/>
                <a:latin typeface="Calibri" panose="020F0502020204030204" pitchFamily="34" charset="0"/>
                <a:ea typeface="Calibri" panose="020F0502020204030204" pitchFamily="34" charset="0"/>
                <a:cs typeface="Calibri" panose="020F0502020204030204" pitchFamily="34" charset="0"/>
              </a:rPr>
              <a:t>from the legal, administrative and implementation perspective, although outcomes vary depending on the local governance and decision-making dynamics.  </a:t>
            </a:r>
          </a:p>
          <a:p>
            <a:pPr marL="742950" lvl="1" indent="-285750" algn="just">
              <a:lnSpc>
                <a:spcPct val="107000"/>
              </a:lnSpc>
              <a:spcAft>
                <a:spcPts val="800"/>
              </a:spcAft>
              <a:buFont typeface="Courier New" panose="02070309020205020404" pitchFamily="49" charset="0"/>
              <a:buChar char="o"/>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endParaRPr lang="en-ZA"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27</a:t>
            </a:fld>
            <a:endParaRPr lang="en-ZA" dirty="0"/>
          </a:p>
        </p:txBody>
      </p:sp>
    </p:spTree>
    <p:extLst>
      <p:ext uri="{BB962C8B-B14F-4D97-AF65-F5344CB8AC3E}">
        <p14:creationId xmlns:p14="http://schemas.microsoft.com/office/powerpoint/2010/main" val="2140440058"/>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14: </a:t>
            </a:r>
            <a:r>
              <a:rPr lang="en-US" sz="2800" b="1" dirty="0">
                <a:highlight>
                  <a:srgbClr val="808080"/>
                </a:highlight>
              </a:rPr>
              <a:t>Women’s land rights (1)</a:t>
            </a:r>
          </a:p>
        </p:txBody>
      </p:sp>
      <p:sp>
        <p:nvSpPr>
          <p:cNvPr id="9" name="TextBox 8">
            <a:extLst>
              <a:ext uri="{FF2B5EF4-FFF2-40B4-BE49-F238E27FC236}">
                <a16:creationId xmlns:a16="http://schemas.microsoft.com/office/drawing/2014/main" id="{A52A1971-2756-4CBC-8800-F2996C758121}"/>
              </a:ext>
            </a:extLst>
          </p:cNvPr>
          <p:cNvSpPr txBox="1"/>
          <p:nvPr/>
        </p:nvSpPr>
        <p:spPr>
          <a:xfrm>
            <a:off x="139812" y="584775"/>
            <a:ext cx="11712881" cy="5714385"/>
          </a:xfrm>
          <a:prstGeom prst="rect">
            <a:avLst/>
          </a:prstGeom>
          <a:noFill/>
        </p:spPr>
        <p:txBody>
          <a:bodyPr wrap="square" rtlCol="0">
            <a:spAutoFit/>
          </a:bodyPr>
          <a:lstStyle/>
          <a:p>
            <a:pPr marL="342900" indent="-342900" algn="just">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Displaced women living in customary contexts are at a disadvantage re HLP as they face several layers of discrimination</a:t>
            </a:r>
            <a:r>
              <a:rPr lang="en-ZA" sz="2000" kern="100" dirty="0">
                <a:effectLst/>
                <a:latin typeface="Calibri" panose="020F0502020204030204" pitchFamily="34" charset="0"/>
                <a:ea typeface="Calibri" panose="020F0502020204030204" pitchFamily="34" charset="0"/>
                <a:cs typeface="Calibri" panose="020F0502020204030204" pitchFamily="34" charset="0"/>
              </a:rPr>
              <a:t>.</a:t>
            </a:r>
          </a:p>
          <a:p>
            <a:pPr algn="just">
              <a:spcAft>
                <a:spcPts val="800"/>
              </a:spcAft>
            </a:pPr>
            <a:endParaRPr lang="en-ZA" sz="8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buFont typeface="Arial" panose="020B0604020202020204" pitchFamily="34" charset="0"/>
              <a:buChar char="•"/>
            </a:pPr>
            <a:r>
              <a:rPr lang="en-ZA" sz="2000" dirty="0">
                <a:effectLst/>
                <a:latin typeface="Calibri" panose="020F0502020204030204" pitchFamily="34" charset="0"/>
                <a:ea typeface="Calibri" panose="020F0502020204030204" pitchFamily="34" charset="0"/>
              </a:rPr>
              <a:t>Need </a:t>
            </a:r>
            <a:r>
              <a:rPr lang="en-ZA" sz="2000" b="1" dirty="0">
                <a:effectLst/>
                <a:latin typeface="Calibri" panose="020F0502020204030204" pitchFamily="34" charset="0"/>
                <a:ea typeface="Calibri" panose="020F0502020204030204" pitchFamily="34" charset="0"/>
              </a:rPr>
              <a:t>to understand the communal dimension of customary land management, where nature, duration and characteristics of individuals’ rights depend on their position and role in community &amp; family</a:t>
            </a:r>
            <a:r>
              <a:rPr lang="en-ZA" sz="2000" dirty="0">
                <a:effectLst/>
                <a:latin typeface="Calibri" panose="020F0502020204030204" pitchFamily="34" charset="0"/>
                <a:ea typeface="Calibri" panose="020F0502020204030204" pitchFamily="34" charset="0"/>
              </a:rPr>
              <a:t>. </a:t>
            </a:r>
          </a:p>
          <a:p>
            <a:pPr marL="342900" indent="-342900">
              <a:buFont typeface="Arial" panose="020B0604020202020204" pitchFamily="34" charset="0"/>
              <a:buChar char="•"/>
            </a:pPr>
            <a:endParaRPr lang="en-ZA" sz="800" dirty="0">
              <a:latin typeface="Calibri" panose="020F0502020204030204" pitchFamily="34" charset="0"/>
              <a:ea typeface="Calibri" panose="020F0502020204030204" pitchFamily="34" charset="0"/>
              <a:cs typeface="Times New Roman" panose="02020603050405020304" pitchFamily="18" charset="0"/>
            </a:endParaRPr>
          </a:p>
          <a:p>
            <a:pPr marL="342900" indent="-342900" algn="just">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Customary norms are important for HLP solutions, including women, because they are well known and accepted which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increases their chances of being enforced</a:t>
            </a:r>
            <a:r>
              <a:rPr lang="en-ZA" sz="2000" kern="100" dirty="0">
                <a:effectLst/>
                <a:latin typeface="Calibri" panose="020F0502020204030204" pitchFamily="34" charset="0"/>
                <a:ea typeface="Calibri" panose="020F0502020204030204" pitchFamily="34" charset="0"/>
                <a:cs typeface="Calibri" panose="020F0502020204030204" pitchFamily="34" charset="0"/>
              </a:rPr>
              <a:t>. </a:t>
            </a:r>
          </a:p>
          <a:p>
            <a:pPr marL="342900" indent="-342900" algn="just">
              <a:spcAft>
                <a:spcPts val="800"/>
              </a:spcAft>
              <a:buFont typeface="Arial" panose="020B0604020202020204" pitchFamily="34" charset="0"/>
              <a:buChar char="•"/>
            </a:pPr>
            <a:endParaRPr lang="en-ZA" sz="800" b="1" kern="100" dirty="0">
              <a:latin typeface="Calibri" panose="020F0502020204030204" pitchFamily="34" charset="0"/>
              <a:ea typeface="Calibri" panose="020F0502020204030204" pitchFamily="34" charset="0"/>
              <a:cs typeface="Calibri" panose="020F0502020204030204" pitchFamily="34" charset="0"/>
            </a:endParaRPr>
          </a:p>
          <a:p>
            <a:pPr marL="342900" indent="-342900" algn="just">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HLP solutions that require a fundamental change in the way communal and customary lands are managed are unlikely to lead to a sustainable positive outcome in the short and medium term</a:t>
            </a:r>
            <a:r>
              <a:rPr lang="en-ZA" sz="2000" kern="100" dirty="0">
                <a:effectLst/>
                <a:latin typeface="Calibri" panose="020F0502020204030204" pitchFamily="34" charset="0"/>
                <a:ea typeface="Calibri" panose="020F0502020204030204" pitchFamily="34" charset="0"/>
                <a:cs typeface="Calibri" panose="020F0502020204030204" pitchFamily="34" charset="0"/>
              </a:rPr>
              <a:t>.  </a:t>
            </a:r>
          </a:p>
          <a:p>
            <a:pPr algn="just">
              <a:spcAft>
                <a:spcPts val="800"/>
              </a:spcAft>
            </a:pPr>
            <a:endParaRPr lang="en-ZA" sz="8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spcAft>
                <a:spcPts val="800"/>
              </a:spcAft>
              <a:buFont typeface="Arial" panose="020B0604020202020204" pitchFamily="34" charset="0"/>
              <a:buChar char="•"/>
            </a:pPr>
            <a:r>
              <a:rPr lang="en-ZA" sz="2000" b="1" kern="100" dirty="0">
                <a:latin typeface="Calibri" panose="020F0502020204030204" pitchFamily="34" charset="0"/>
                <a:ea typeface="Calibri" panose="020F0502020204030204" pitchFamily="34" charset="0"/>
                <a:cs typeface="Calibri" panose="020F0502020204030204" pitchFamily="34" charset="0"/>
              </a:rPr>
              <a:t>C</a:t>
            </a:r>
            <a:r>
              <a:rPr lang="en-ZA" sz="2000" b="1" kern="100" dirty="0">
                <a:effectLst/>
                <a:latin typeface="Calibri" panose="020F0502020204030204" pitchFamily="34" charset="0"/>
                <a:ea typeface="Calibri" panose="020F0502020204030204" pitchFamily="34" charset="0"/>
                <a:cs typeface="Calibri" panose="020F0502020204030204" pitchFamily="34" charset="0"/>
              </a:rPr>
              <a:t>ustomary and community-based dispute resolution</a:t>
            </a:r>
            <a:r>
              <a:rPr lang="en-ZA" sz="2000" kern="100" dirty="0">
                <a:effectLst/>
                <a:latin typeface="Calibri" panose="020F0502020204030204" pitchFamily="34" charset="0"/>
                <a:ea typeface="Calibri" panose="020F0502020204030204" pitchFamily="34" charset="0"/>
                <a:cs typeface="Calibri" panose="020F0502020204030204" pitchFamily="34" charset="0"/>
              </a:rPr>
              <a:t> are more likely to be used by women because they are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more accepted by the community and families and less confrontational</a:t>
            </a:r>
            <a:r>
              <a:rPr lang="en-ZA" sz="2000" kern="100" dirty="0">
                <a:effectLst/>
                <a:latin typeface="Calibri" panose="020F0502020204030204" pitchFamily="34" charset="0"/>
                <a:ea typeface="Calibri" panose="020F0502020204030204" pitchFamily="34" charset="0"/>
                <a:cs typeface="Calibri" panose="020F0502020204030204" pitchFamily="34" charset="0"/>
              </a:rPr>
              <a:t>. They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should be further strengthened and rendered more gender responsive</a:t>
            </a:r>
            <a:r>
              <a:rPr lang="en-ZA" sz="2000" kern="100" dirty="0">
                <a:effectLst/>
                <a:latin typeface="Calibri" panose="020F0502020204030204" pitchFamily="34" charset="0"/>
                <a:ea typeface="Calibri" panose="020F0502020204030204" pitchFamily="34" charset="0"/>
                <a:cs typeface="Calibri" panose="020F0502020204030204" pitchFamily="34" charset="0"/>
              </a:rPr>
              <a:t>.  </a:t>
            </a:r>
          </a:p>
          <a:p>
            <a:pPr algn="just">
              <a:spcAft>
                <a:spcPts val="800"/>
              </a:spcAft>
            </a:pPr>
            <a:endParaRPr lang="en-ZA" sz="8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buFont typeface="Arial" panose="020B0604020202020204" pitchFamily="34" charset="0"/>
              <a:buChar char="•"/>
            </a:pPr>
            <a:r>
              <a:rPr lang="en-ZA" sz="2000" b="1" dirty="0">
                <a:effectLst/>
                <a:latin typeface="Calibri" panose="020F0502020204030204" pitchFamily="34" charset="0"/>
                <a:ea typeface="Calibri" panose="020F0502020204030204" pitchFamily="34" charset="0"/>
              </a:rPr>
              <a:t>Revising and reforming gender discriminatory customary practices (and statutory laws) is important and has proven successful</a:t>
            </a:r>
            <a:r>
              <a:rPr lang="en-ZA" sz="2000" dirty="0">
                <a:effectLst/>
                <a:latin typeface="Calibri" panose="020F0502020204030204" pitchFamily="34" charset="0"/>
                <a:ea typeface="Calibri" panose="020F0502020204030204" pitchFamily="34" charset="0"/>
              </a:rPr>
              <a:t> in several customary contexts, although it requires time. </a:t>
            </a: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28</a:t>
            </a:fld>
            <a:endParaRPr lang="en-ZA"/>
          </a:p>
        </p:txBody>
      </p:sp>
    </p:spTree>
    <p:extLst>
      <p:ext uri="{BB962C8B-B14F-4D97-AF65-F5344CB8AC3E}">
        <p14:creationId xmlns:p14="http://schemas.microsoft.com/office/powerpoint/2010/main" val="1736371639"/>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14: </a:t>
            </a:r>
            <a:r>
              <a:rPr lang="en-US" sz="2800" b="1" dirty="0">
                <a:highlight>
                  <a:srgbClr val="808080"/>
                </a:highlight>
              </a:rPr>
              <a:t>Women’s land rights (2)</a:t>
            </a:r>
          </a:p>
        </p:txBody>
      </p:sp>
      <p:sp>
        <p:nvSpPr>
          <p:cNvPr id="9" name="TextBox 8">
            <a:extLst>
              <a:ext uri="{FF2B5EF4-FFF2-40B4-BE49-F238E27FC236}">
                <a16:creationId xmlns:a16="http://schemas.microsoft.com/office/drawing/2014/main" id="{A52A1971-2756-4CBC-8800-F2996C758121}"/>
              </a:ext>
            </a:extLst>
          </p:cNvPr>
          <p:cNvSpPr txBox="1"/>
          <p:nvPr/>
        </p:nvSpPr>
        <p:spPr>
          <a:xfrm>
            <a:off x="139813" y="797123"/>
            <a:ext cx="11574966" cy="5098832"/>
          </a:xfrm>
          <a:prstGeom prst="rect">
            <a:avLst/>
          </a:prstGeom>
          <a:noFill/>
        </p:spPr>
        <p:txBody>
          <a:bodyPr wrap="square" rtlCol="0">
            <a:spAutoFit/>
          </a:bodyPr>
          <a:lstStyle/>
          <a:p>
            <a:pPr marL="342900" indent="-342900" algn="just">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Harmonising, reconciling and aligning the provisions that protect women’s HLP rights across different legal systems and clarifying how they interface and interact with each other</a:t>
            </a:r>
            <a:r>
              <a:rPr lang="en-ZA" sz="2000" kern="100" dirty="0">
                <a:effectLst/>
                <a:latin typeface="Calibri" panose="020F0502020204030204" pitchFamily="34" charset="0"/>
                <a:ea typeface="Calibri" panose="020F0502020204030204" pitchFamily="34" charset="0"/>
                <a:cs typeface="Calibri" panose="020F0502020204030204" pitchFamily="34" charset="0"/>
              </a:rPr>
              <a:t> is crucial. </a:t>
            </a:r>
          </a:p>
          <a:p>
            <a:pPr algn="just">
              <a:spcAft>
                <a:spcPts val="800"/>
              </a:spcAft>
            </a:pPr>
            <a:endParaRPr lang="en-ZA" sz="8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An improved knowledge of laws and norms and increased capacity </a:t>
            </a:r>
            <a:r>
              <a:rPr lang="en-ZA" sz="2000" kern="100" dirty="0">
                <a:effectLst/>
                <a:latin typeface="Calibri" panose="020F0502020204030204" pitchFamily="34" charset="0"/>
                <a:ea typeface="Calibri" panose="020F0502020204030204" pitchFamily="34" charset="0"/>
                <a:cs typeface="Calibri" panose="020F0502020204030204" pitchFamily="34" charset="0"/>
              </a:rPr>
              <a:t>of women, youth and civil society groups, and customary leaders on how to apply them to achieve durable HLP solutions for IDPs is crucial.</a:t>
            </a:r>
          </a:p>
          <a:p>
            <a:pPr algn="just">
              <a:spcAft>
                <a:spcPts val="800"/>
              </a:spcAft>
            </a:pPr>
            <a:endParaRPr lang="en-ZA" sz="8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Customary land laws are more restrictive for women’s ownership.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Women’s use rights over the HLP of their male relatives and communities should be strengthened  e.g. </a:t>
            </a:r>
            <a:r>
              <a:rPr lang="en-ZA" sz="2000" kern="100" dirty="0">
                <a:effectLst/>
                <a:latin typeface="Calibri" panose="020F0502020204030204" pitchFamily="34" charset="0"/>
                <a:ea typeface="Calibri" panose="020F0502020204030204" pitchFamily="34" charset="0"/>
                <a:cs typeface="Calibri" panose="020F0502020204030204" pitchFamily="34" charset="0"/>
              </a:rPr>
              <a:t>usufruct rights of widows, longer agreements for using agricultural land,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written agreements</a:t>
            </a:r>
            <a:r>
              <a:rPr lang="en-ZA" sz="2000" kern="100" dirty="0">
                <a:effectLst/>
                <a:latin typeface="Calibri" panose="020F0502020204030204" pitchFamily="34" charset="0"/>
                <a:ea typeface="Calibri" panose="020F0502020204030204" pitchFamily="34" charset="0"/>
                <a:cs typeface="Calibri" panose="020F0502020204030204" pitchFamily="34" charset="0"/>
              </a:rPr>
              <a:t> that clearly define rights and responsibilities. </a:t>
            </a:r>
          </a:p>
          <a:p>
            <a:pPr algn="just">
              <a:spcAft>
                <a:spcPts val="800"/>
              </a:spcAft>
            </a:pPr>
            <a:endParaRPr lang="en-ZA" sz="8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The recordation of customary land and the issuing of joint documentation proved successful </a:t>
            </a:r>
            <a:r>
              <a:rPr lang="en-ZA" sz="2000" kern="100" dirty="0">
                <a:effectLst/>
                <a:latin typeface="Calibri" panose="020F0502020204030204" pitchFamily="34" charset="0"/>
                <a:ea typeface="Calibri" panose="020F0502020204030204" pitchFamily="34" charset="0"/>
                <a:cs typeface="Calibri" panose="020F0502020204030204" pitchFamily="34" charset="0"/>
              </a:rPr>
              <a:t>to improve gender responsiveness of customary land management practices, preventing displacement (Zambia). </a:t>
            </a:r>
          </a:p>
          <a:p>
            <a:pPr algn="just">
              <a:spcAft>
                <a:spcPts val="800"/>
              </a:spcAft>
            </a:pPr>
            <a:endParaRPr lang="en-ZA" sz="8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Women’s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inclusion and active participation</a:t>
            </a:r>
            <a:r>
              <a:rPr lang="en-ZA" sz="2000" kern="100" dirty="0">
                <a:effectLst/>
                <a:latin typeface="Calibri" panose="020F0502020204030204" pitchFamily="34" charset="0"/>
                <a:ea typeface="Calibri" panose="020F0502020204030204" pitchFamily="34" charset="0"/>
                <a:cs typeface="Calibri" panose="020F0502020204030204" pitchFamily="34" charset="0"/>
              </a:rPr>
              <a:t> in HLP discussions would ensure that their needs are reflected in decisions.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The progressive inclusion of women in all aspects of the land sector needs to be pursued, accompanied by capacity development.</a:t>
            </a: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29</a:t>
            </a:fld>
            <a:endParaRPr lang="en-ZA"/>
          </a:p>
        </p:txBody>
      </p:sp>
    </p:spTree>
    <p:extLst>
      <p:ext uri="{BB962C8B-B14F-4D97-AF65-F5344CB8AC3E}">
        <p14:creationId xmlns:p14="http://schemas.microsoft.com/office/powerpoint/2010/main" val="273053461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22E4E3E-1401-4D27-B2F8-B747819B8556}"/>
              </a:ext>
            </a:extLst>
          </p:cNvPr>
          <p:cNvSpPr>
            <a:spLocks noGrp="1"/>
          </p:cNvSpPr>
          <p:nvPr>
            <p:ph idx="1"/>
          </p:nvPr>
        </p:nvSpPr>
        <p:spPr>
          <a:xfrm>
            <a:off x="426866" y="1158423"/>
            <a:ext cx="11184290" cy="5580639"/>
          </a:xfrm>
        </p:spPr>
        <p:txBody>
          <a:bodyPr>
            <a:normAutofit fontScale="85000" lnSpcReduction="20000"/>
          </a:bodyPr>
          <a:lstStyle/>
          <a:p>
            <a:pPr>
              <a:lnSpc>
                <a:spcPct val="200000"/>
              </a:lnSpc>
              <a:spcAft>
                <a:spcPts val="800"/>
              </a:spcAft>
            </a:pPr>
            <a:r>
              <a:rPr lang="en-US" sz="4000" b="1" dirty="0">
                <a:effectLst/>
                <a:latin typeface="Calibri" panose="020F0502020204030204" pitchFamily="34" charset="0"/>
                <a:ea typeface="Aptos" panose="020B0004020202020204" pitchFamily="34" charset="0"/>
                <a:cs typeface="Times New Roman" panose="02020603050405020304" pitchFamily="18" charset="0"/>
              </a:rPr>
              <a:t>A. Context</a:t>
            </a:r>
          </a:p>
          <a:p>
            <a:pPr>
              <a:lnSpc>
                <a:spcPct val="200000"/>
              </a:lnSpc>
              <a:spcAft>
                <a:spcPts val="800"/>
              </a:spcAft>
            </a:pPr>
            <a:r>
              <a:rPr lang="en-ZA" sz="4000" b="1" dirty="0">
                <a:effectLst/>
                <a:latin typeface="Calibri" panose="020F0502020204030204" pitchFamily="34" charset="0"/>
                <a:ea typeface="Times New Roman" panose="02020603050405020304" pitchFamily="18" charset="0"/>
                <a:cs typeface="Times New Roman" panose="02020603050405020304" pitchFamily="18" charset="0"/>
              </a:rPr>
              <a:t>B. Key concepts and underlying assumptions</a:t>
            </a:r>
            <a:endParaRPr lang="en-ZA" sz="4000" dirty="0">
              <a:effectLst/>
              <a:latin typeface="Aptos" panose="020B0004020202020204" pitchFamily="34" charset="0"/>
              <a:ea typeface="Aptos" panose="020B0004020202020204" pitchFamily="34" charset="0"/>
              <a:cs typeface="Times New Roman" panose="02020603050405020304" pitchFamily="18" charset="0"/>
            </a:endParaRPr>
          </a:p>
          <a:p>
            <a:pPr>
              <a:lnSpc>
                <a:spcPct val="200000"/>
              </a:lnSpc>
            </a:pPr>
            <a:r>
              <a:rPr lang="en-ZA" sz="4000" b="1" dirty="0">
                <a:effectLst/>
                <a:latin typeface="Calibri" panose="020F0502020204030204" pitchFamily="34" charset="0"/>
                <a:ea typeface="Aptos" panose="020B0004020202020204" pitchFamily="34" charset="0"/>
              </a:rPr>
              <a:t>C. Case studies</a:t>
            </a:r>
            <a:endParaRPr lang="en-ZA" sz="4000" b="1" dirty="0">
              <a:latin typeface="Calibri" panose="020F0502020204030204" pitchFamily="34" charset="0"/>
              <a:ea typeface="Aptos" panose="020B0004020202020204" pitchFamily="34" charset="0"/>
              <a:cs typeface="Times New Roman" panose="02020603050405020304" pitchFamily="18" charset="0"/>
            </a:endParaRPr>
          </a:p>
          <a:p>
            <a:pPr>
              <a:lnSpc>
                <a:spcPct val="200000"/>
              </a:lnSpc>
            </a:pPr>
            <a:r>
              <a:rPr lang="en-ZA" sz="4000" b="1" dirty="0">
                <a:effectLst/>
                <a:latin typeface="Calibri" panose="020F0502020204030204" pitchFamily="34" charset="0"/>
                <a:ea typeface="Aptos" panose="020B0004020202020204" pitchFamily="34" charset="0"/>
                <a:cs typeface="Times New Roman" panose="02020603050405020304" pitchFamily="18" charset="0"/>
              </a:rPr>
              <a:t>D. Key findings</a:t>
            </a:r>
            <a:endParaRPr lang="en-ZA" sz="4000" dirty="0">
              <a:effectLst/>
              <a:latin typeface="Aptos" panose="020B0004020202020204" pitchFamily="34" charset="0"/>
              <a:ea typeface="Aptos" panose="020B0004020202020204" pitchFamily="34" charset="0"/>
              <a:cs typeface="Times New Roman" panose="02020603050405020304" pitchFamily="18" charset="0"/>
            </a:endParaRPr>
          </a:p>
          <a:p>
            <a:pPr>
              <a:lnSpc>
                <a:spcPct val="200000"/>
              </a:lnSpc>
            </a:pPr>
            <a:r>
              <a:rPr lang="en-ZA" sz="4000" b="1" kern="100" dirty="0">
                <a:effectLst/>
                <a:latin typeface="Calibri" panose="020F0502020204030204" pitchFamily="34" charset="0"/>
                <a:ea typeface="Times New Roman" panose="02020603050405020304" pitchFamily="18" charset="0"/>
                <a:cs typeface="Times New Roman" panose="02020603050405020304" pitchFamily="18" charset="0"/>
              </a:rPr>
              <a:t>E. Conclusion</a:t>
            </a:r>
            <a:endParaRPr lang="en-ZA" sz="4000" dirty="0">
              <a:effectLst/>
              <a:latin typeface="Aptos" panose="020B0004020202020204" pitchFamily="34" charset="0"/>
              <a:ea typeface="Aptos" panose="020B0004020202020204" pitchFamily="34" charset="0"/>
              <a:cs typeface="Times New Roman" panose="02020603050405020304" pitchFamily="18" charset="0"/>
            </a:endParaRPr>
          </a:p>
          <a:p>
            <a:endParaRPr lang="en-ZA" sz="1800" dirty="0">
              <a:effectLst/>
              <a:latin typeface="Aptos" panose="020B0004020202020204" pitchFamily="34" charset="0"/>
              <a:ea typeface="Aptos" panose="020B0004020202020204" pitchFamily="34" charset="0"/>
              <a:cs typeface="Times New Roman" panose="02020603050405020304" pitchFamily="18" charset="0"/>
            </a:endParaRPr>
          </a:p>
          <a:p>
            <a:endParaRPr lang="en-ZA" sz="1800" dirty="0">
              <a:effectLst/>
              <a:latin typeface="Aptos" panose="020B0004020202020204" pitchFamily="34" charset="0"/>
              <a:ea typeface="Aptos" panose="020B0004020202020204" pitchFamily="34" charset="0"/>
              <a:cs typeface="Times New Roman" panose="02020603050405020304" pitchFamily="18" charset="0"/>
            </a:endParaRPr>
          </a:p>
        </p:txBody>
      </p:sp>
      <p:sp>
        <p:nvSpPr>
          <p:cNvPr id="7" name="Content Placeholder 2">
            <a:extLst>
              <a:ext uri="{FF2B5EF4-FFF2-40B4-BE49-F238E27FC236}">
                <a16:creationId xmlns:a16="http://schemas.microsoft.com/office/drawing/2014/main" id="{89E0C5EE-06CA-43E4-B81F-04F9AAAD603C}"/>
              </a:ext>
            </a:extLst>
          </p:cNvPr>
          <p:cNvSpPr txBox="1">
            <a:spLocks/>
          </p:cNvSpPr>
          <p:nvPr/>
        </p:nvSpPr>
        <p:spPr>
          <a:xfrm>
            <a:off x="4633948" y="1586676"/>
            <a:ext cx="7131186" cy="4471786"/>
          </a:xfrm>
          <a:prstGeom prst="rect">
            <a:avLst/>
          </a:prstGeom>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342900" lvl="0" indent="-342900" algn="just">
              <a:lnSpc>
                <a:spcPct val="115000"/>
              </a:lnSpc>
              <a:buFont typeface="Symbol" panose="05050102010706020507" pitchFamily="18" charset="2"/>
              <a:buChar char=""/>
            </a:pPr>
            <a:endParaRPr lang="en-ZA" sz="2400" b="1"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8" name="Title 1">
            <a:extLst>
              <a:ext uri="{FF2B5EF4-FFF2-40B4-BE49-F238E27FC236}">
                <a16:creationId xmlns:a16="http://schemas.microsoft.com/office/drawing/2014/main" id="{2F927BCE-9F82-411C-BEDC-FFF7FE8DC71C}"/>
              </a:ext>
            </a:extLst>
          </p:cNvPr>
          <p:cNvSpPr txBox="1">
            <a:spLocks/>
          </p:cNvSpPr>
          <p:nvPr/>
        </p:nvSpPr>
        <p:spPr>
          <a:xfrm>
            <a:off x="0" y="0"/>
            <a:ext cx="6730470" cy="757296"/>
          </a:xfrm>
          <a:prstGeom prst="rect">
            <a:avLst/>
          </a:prstGeom>
          <a:solidFill>
            <a:schemeClr val="tx2">
              <a:lumMod val="75000"/>
            </a:schemeClr>
          </a:solidFill>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US" sz="3600" b="1" dirty="0">
                <a:solidFill>
                  <a:schemeClr val="bg1"/>
                </a:solidFill>
                <a:latin typeface="+mn-lt"/>
              </a:rPr>
              <a:t>Overview of presentation</a:t>
            </a:r>
          </a:p>
        </p:txBody>
      </p:sp>
      <p:pic>
        <p:nvPicPr>
          <p:cNvPr id="9" name="Picture 8">
            <a:extLst>
              <a:ext uri="{FF2B5EF4-FFF2-40B4-BE49-F238E27FC236}">
                <a16:creationId xmlns:a16="http://schemas.microsoft.com/office/drawing/2014/main" id="{6D9F807C-DD38-413D-98E8-0200F2C6295D}"/>
              </a:ext>
            </a:extLst>
          </p:cNvPr>
          <p:cNvPicPr>
            <a:picLocks noChangeAspect="1"/>
          </p:cNvPicPr>
          <p:nvPr/>
        </p:nvPicPr>
        <p:blipFill>
          <a:blip r:embed="rId2"/>
          <a:stretch>
            <a:fillRect/>
          </a:stretch>
        </p:blipFill>
        <p:spPr>
          <a:xfrm>
            <a:off x="10864600" y="118938"/>
            <a:ext cx="1177540" cy="381717"/>
          </a:xfrm>
          <a:prstGeom prst="rect">
            <a:avLst/>
          </a:prstGeom>
        </p:spPr>
      </p:pic>
      <p:pic>
        <p:nvPicPr>
          <p:cNvPr id="10" name="Picture 9">
            <a:extLst>
              <a:ext uri="{FF2B5EF4-FFF2-40B4-BE49-F238E27FC236}">
                <a16:creationId xmlns:a16="http://schemas.microsoft.com/office/drawing/2014/main" id="{7D718724-9D5C-4659-9FB9-DEB470C5D875}"/>
              </a:ext>
            </a:extLst>
          </p:cNvPr>
          <p:cNvPicPr>
            <a:picLocks noChangeAspect="1"/>
          </p:cNvPicPr>
          <p:nvPr/>
        </p:nvPicPr>
        <p:blipFill>
          <a:blip r:embed="rId3"/>
          <a:stretch>
            <a:fillRect/>
          </a:stretch>
        </p:blipFill>
        <p:spPr>
          <a:xfrm>
            <a:off x="8996104" y="141561"/>
            <a:ext cx="1733678" cy="336470"/>
          </a:xfrm>
          <a:prstGeom prst="rect">
            <a:avLst/>
          </a:prstGeom>
        </p:spPr>
      </p:pic>
      <p:sp>
        <p:nvSpPr>
          <p:cNvPr id="4" name="Slide Number Placeholder 3">
            <a:extLst>
              <a:ext uri="{FF2B5EF4-FFF2-40B4-BE49-F238E27FC236}">
                <a16:creationId xmlns:a16="http://schemas.microsoft.com/office/drawing/2014/main" id="{5CE68A29-105C-5E6D-14E9-11ED65E48CF0}"/>
              </a:ext>
            </a:extLst>
          </p:cNvPr>
          <p:cNvSpPr>
            <a:spLocks noGrp="1"/>
          </p:cNvSpPr>
          <p:nvPr>
            <p:ph type="sldNum" sz="quarter" idx="12"/>
          </p:nvPr>
        </p:nvSpPr>
        <p:spPr/>
        <p:txBody>
          <a:bodyPr/>
          <a:lstStyle/>
          <a:p>
            <a:fld id="{C9F35881-CAA4-4149-8092-8BD77F2B45F5}" type="slidenum">
              <a:rPr lang="en-ZA" smtClean="0"/>
              <a:t>3</a:t>
            </a:fld>
            <a:endParaRPr lang="en-ZA"/>
          </a:p>
        </p:txBody>
      </p:sp>
    </p:spTree>
    <p:extLst>
      <p:ext uri="{BB962C8B-B14F-4D97-AF65-F5344CB8AC3E}">
        <p14:creationId xmlns:p14="http://schemas.microsoft.com/office/powerpoint/2010/main" val="159108163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15: </a:t>
            </a:r>
            <a:r>
              <a:rPr lang="en-US" sz="2800" b="1" dirty="0">
                <a:highlight>
                  <a:srgbClr val="808080"/>
                </a:highlight>
              </a:rPr>
              <a:t>Resilience and reduced risk of displacement</a:t>
            </a:r>
          </a:p>
        </p:txBody>
      </p:sp>
      <p:sp>
        <p:nvSpPr>
          <p:cNvPr id="9" name="TextBox 8">
            <a:extLst>
              <a:ext uri="{FF2B5EF4-FFF2-40B4-BE49-F238E27FC236}">
                <a16:creationId xmlns:a16="http://schemas.microsoft.com/office/drawing/2014/main" id="{A52A1971-2756-4CBC-8800-F2996C758121}"/>
              </a:ext>
            </a:extLst>
          </p:cNvPr>
          <p:cNvSpPr txBox="1"/>
          <p:nvPr/>
        </p:nvSpPr>
        <p:spPr>
          <a:xfrm>
            <a:off x="139813" y="1080373"/>
            <a:ext cx="11574966" cy="3404137"/>
          </a:xfrm>
          <a:prstGeom prst="rect">
            <a:avLst/>
          </a:prstGeom>
          <a:noFill/>
        </p:spPr>
        <p:txBody>
          <a:bodyPr wrap="square" rtlCol="0">
            <a:spAutoFit/>
          </a:bodyPr>
          <a:lstStyle/>
          <a:p>
            <a:pPr marL="800100" lvl="1" indent="-342900" algn="just">
              <a:lnSpc>
                <a:spcPct val="107000"/>
              </a:lnSpc>
              <a:spcAft>
                <a:spcPts val="800"/>
              </a:spcAft>
              <a:buFont typeface="Arial" panose="020B0604020202020204" pitchFamily="34" charset="0"/>
              <a:buChar char="•"/>
            </a:pPr>
            <a:r>
              <a:rPr lang="en-ZA" sz="2000" b="1" dirty="0">
                <a:effectLst/>
                <a:latin typeface="Calibri" panose="020F0502020204030204" pitchFamily="34" charset="0"/>
                <a:ea typeface="Calibri" panose="020F0502020204030204" pitchFamily="34" charset="0"/>
              </a:rPr>
              <a:t>Taking measures to prevent displacement from occurring is probably the most effective and long-lasting durable solution</a:t>
            </a:r>
            <a:r>
              <a:rPr lang="en-ZA" sz="2000" dirty="0">
                <a:effectLst/>
                <a:latin typeface="Calibri" panose="020F0502020204030204" pitchFamily="34" charset="0"/>
                <a:ea typeface="Calibri" panose="020F0502020204030204" pitchFamily="34" charset="0"/>
              </a:rPr>
              <a:t> (Zambia case). This requires investments in </a:t>
            </a:r>
            <a:r>
              <a:rPr lang="en-ZA" sz="2000" dirty="0">
                <a:effectLst/>
                <a:latin typeface="Calibri" panose="020F0502020204030204" pitchFamily="34" charset="0"/>
                <a:ea typeface="Roboto-Light"/>
              </a:rPr>
              <a:t>resilience-building measures to help populations cope with climate change and protect their livelihoods, particularly indigenous persons, pastoralists, and others with a special attachment to their lands.</a:t>
            </a:r>
          </a:p>
          <a:p>
            <a:pPr lvl="1" algn="just">
              <a:lnSpc>
                <a:spcPct val="107000"/>
              </a:lnSpc>
              <a:spcAft>
                <a:spcPts val="800"/>
              </a:spcAft>
            </a:pPr>
            <a:endParaRPr lang="en-ZA" sz="2000" dirty="0">
              <a:effectLst/>
              <a:latin typeface="Calibri" panose="020F0502020204030204" pitchFamily="34" charset="0"/>
              <a:ea typeface="Roboto-Light"/>
            </a:endParaRPr>
          </a:p>
          <a:p>
            <a:pPr marL="800100" lvl="1" indent="-342900" algn="just">
              <a:lnSpc>
                <a:spcPct val="107000"/>
              </a:lnSpc>
              <a:spcAft>
                <a:spcPts val="800"/>
              </a:spcAft>
              <a:buFont typeface="Arial" panose="020B0604020202020204" pitchFamily="34" charset="0"/>
              <a:buChar char="•"/>
            </a:pPr>
            <a:r>
              <a:rPr lang="en-ZA" sz="2000" kern="100" dirty="0">
                <a:effectLst/>
                <a:latin typeface="Calibri" panose="020F0502020204030204" pitchFamily="34" charset="0"/>
                <a:ea typeface="Roboto-Light"/>
                <a:cs typeface="Calibri" panose="020F0502020204030204" pitchFamily="34" charset="0"/>
              </a:rPr>
              <a:t>Better understanding and addressing the correlation between climate and displacement is another crucial factor.</a:t>
            </a:r>
            <a:r>
              <a:rPr lang="en-ZA" sz="2000" kern="100" dirty="0">
                <a:effectLst/>
                <a:latin typeface="Calibri" panose="020F0502020204030204" pitchFamily="34" charset="0"/>
                <a:ea typeface="Calibri" panose="020F0502020204030204" pitchFamily="34" charset="0"/>
                <a:cs typeface="Calibri" panose="020F0502020204030204" pitchFamily="34" charset="0"/>
              </a:rPr>
              <a:t> </a:t>
            </a:r>
          </a:p>
          <a:p>
            <a:pPr lvl="1" algn="just">
              <a:lnSpc>
                <a:spcPct val="107000"/>
              </a:lnSpc>
              <a:spcAft>
                <a:spcPts val="800"/>
              </a:spcAft>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endParaRPr lang="en-ZA"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30</a:t>
            </a:fld>
            <a:endParaRPr lang="en-ZA"/>
          </a:p>
        </p:txBody>
      </p:sp>
    </p:spTree>
    <p:extLst>
      <p:ext uri="{BB962C8B-B14F-4D97-AF65-F5344CB8AC3E}">
        <p14:creationId xmlns:p14="http://schemas.microsoft.com/office/powerpoint/2010/main" val="1559794826"/>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16: </a:t>
            </a:r>
            <a:r>
              <a:rPr lang="en-US" sz="2800" b="1" dirty="0">
                <a:highlight>
                  <a:srgbClr val="808080"/>
                </a:highlight>
              </a:rPr>
              <a:t>Climate and displacement</a:t>
            </a:r>
          </a:p>
        </p:txBody>
      </p:sp>
      <p:sp>
        <p:nvSpPr>
          <p:cNvPr id="9" name="TextBox 8">
            <a:extLst>
              <a:ext uri="{FF2B5EF4-FFF2-40B4-BE49-F238E27FC236}">
                <a16:creationId xmlns:a16="http://schemas.microsoft.com/office/drawing/2014/main" id="{A52A1971-2756-4CBC-8800-F2996C758121}"/>
              </a:ext>
            </a:extLst>
          </p:cNvPr>
          <p:cNvSpPr txBox="1"/>
          <p:nvPr/>
        </p:nvSpPr>
        <p:spPr>
          <a:xfrm>
            <a:off x="139813" y="762652"/>
            <a:ext cx="11574966" cy="6281463"/>
          </a:xfrm>
          <a:prstGeom prst="rect">
            <a:avLst/>
          </a:prstGeom>
          <a:noFill/>
        </p:spPr>
        <p:txBody>
          <a:bodyPr wrap="square" rtlCol="0">
            <a:spAutoFit/>
          </a:bodyPr>
          <a:lstStyle/>
          <a:p>
            <a:pPr marL="342900" marR="101600" indent="-342900" algn="l">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Displacement and climate are deeply interlinked. </a:t>
            </a:r>
          </a:p>
          <a:p>
            <a:pPr marL="342900" marR="101600" indent="-342900" algn="l">
              <a:lnSpc>
                <a:spcPct val="115000"/>
              </a:lnSpc>
              <a:spcAft>
                <a:spcPts val="800"/>
              </a:spcAft>
              <a:buFont typeface="Arial" panose="020B0604020202020204" pitchFamily="34" charset="0"/>
              <a:buChar char="•"/>
            </a:pPr>
            <a:r>
              <a:rPr lang="en-ZA" sz="2000" b="1" dirty="0">
                <a:effectLst/>
                <a:latin typeface="Calibri" panose="020F0502020204030204" pitchFamily="34" charset="0"/>
                <a:ea typeface="Calibri" panose="020F0502020204030204" pitchFamily="34" charset="0"/>
              </a:rPr>
              <a:t>Local, national and international development, humanitarian and peace actors need to better understand the correlation between displacement and climate dynamics for preparedness, mitigation, and response programming, </a:t>
            </a:r>
            <a:r>
              <a:rPr lang="en-ZA" sz="2000" dirty="0">
                <a:effectLst/>
                <a:latin typeface="Calibri" panose="020F0502020204030204" pitchFamily="34" charset="0"/>
                <a:ea typeface="Calibri" panose="020F0502020204030204" pitchFamily="34" charset="0"/>
              </a:rPr>
              <a:t>particularly for customary contexts.</a:t>
            </a:r>
          </a:p>
          <a:p>
            <a:pPr marL="342900" marR="101600" indent="-342900" algn="l">
              <a:lnSpc>
                <a:spcPct val="115000"/>
              </a:lnSpc>
              <a:spcAft>
                <a:spcPts val="800"/>
              </a:spcAft>
              <a:buFont typeface="Arial" panose="020B0604020202020204" pitchFamily="34" charset="0"/>
              <a:buChar char="•"/>
            </a:pPr>
            <a:r>
              <a:rPr lang="en-ZA" sz="2000" dirty="0">
                <a:effectLst/>
                <a:latin typeface="Calibri" panose="020F0502020204030204" pitchFamily="34" charset="0"/>
                <a:ea typeface="Calibri" panose="020F0502020204030204" pitchFamily="34" charset="0"/>
              </a:rPr>
              <a:t>Positive </a:t>
            </a:r>
            <a:r>
              <a:rPr lang="en-ZA" sz="2000" b="1" dirty="0">
                <a:effectLst/>
                <a:latin typeface="Calibri" panose="020F0502020204030204" pitchFamily="34" charset="0"/>
                <a:ea typeface="Calibri" panose="020F0502020204030204" pitchFamily="34" charset="0"/>
              </a:rPr>
              <a:t>climate interventions</a:t>
            </a:r>
            <a:r>
              <a:rPr lang="en-ZA" sz="2000" dirty="0">
                <a:effectLst/>
                <a:latin typeface="Calibri" panose="020F0502020204030204" pitchFamily="34" charset="0"/>
                <a:ea typeface="Calibri" panose="020F0502020204030204" pitchFamily="34" charset="0"/>
              </a:rPr>
              <a:t> such as land restoration, conservation and ‘green economy’ interventions must </a:t>
            </a:r>
            <a:r>
              <a:rPr lang="en-ZA" sz="2000" b="1" dirty="0">
                <a:effectLst/>
                <a:latin typeface="Calibri" panose="020F0502020204030204" pitchFamily="34" charset="0"/>
                <a:ea typeface="Calibri" panose="020F0502020204030204" pitchFamily="34" charset="0"/>
              </a:rPr>
              <a:t>consider, protect and strengthen the HLP rights of local communities to be effective and sustainable, and to avoid dispossession and mass displacement</a:t>
            </a:r>
            <a:r>
              <a:rPr lang="en-ZA" sz="2000" dirty="0">
                <a:effectLst/>
                <a:latin typeface="Calibri" panose="020F0502020204030204" pitchFamily="34" charset="0"/>
                <a:ea typeface="Calibri" panose="020F0502020204030204" pitchFamily="34" charset="0"/>
              </a:rPr>
              <a:t>.</a:t>
            </a:r>
          </a:p>
          <a:p>
            <a:pPr marL="342900" marR="101600" indent="-342900" algn="l">
              <a:lnSpc>
                <a:spcPct val="115000"/>
              </a:lnSpc>
              <a:spcAft>
                <a:spcPts val="800"/>
              </a:spcAft>
              <a:buFont typeface="Arial" panose="020B0604020202020204" pitchFamily="34" charset="0"/>
              <a:buChar char="•"/>
            </a:pPr>
            <a:r>
              <a:rPr lang="en-ZA" sz="2000" dirty="0">
                <a:effectLst/>
                <a:latin typeface="Calibri" panose="020F0502020204030204" pitchFamily="34" charset="0"/>
                <a:ea typeface="Calibri" panose="020F0502020204030204" pitchFamily="34" charset="0"/>
              </a:rPr>
              <a:t>When unavoidable, climate-motivated </a:t>
            </a:r>
            <a:r>
              <a:rPr lang="en-ZA" sz="2000" b="1" dirty="0">
                <a:effectLst/>
                <a:latin typeface="Calibri" panose="020F0502020204030204" pitchFamily="34" charset="0"/>
                <a:ea typeface="Calibri" panose="020F0502020204030204" pitchFamily="34" charset="0"/>
              </a:rPr>
              <a:t>mass relocations must be carefully planned and include compensation for the loss of HLP of displaced people</a:t>
            </a:r>
            <a:r>
              <a:rPr lang="en-ZA" sz="2000" dirty="0">
                <a:effectLst/>
                <a:latin typeface="Calibri" panose="020F0502020204030204" pitchFamily="34" charset="0"/>
                <a:ea typeface="Calibri" panose="020F0502020204030204" pitchFamily="34" charset="0"/>
              </a:rPr>
              <a:t>, even if their area of origin was customarily administered and their rights were not formally and legally registered. Adequate access to individual, household and communal lands and tenure security must be provided in the area of relocation.</a:t>
            </a:r>
          </a:p>
          <a:p>
            <a:pPr marL="342900" indent="-342900" algn="just">
              <a:lnSpc>
                <a:spcPct val="115000"/>
              </a:lnSpc>
              <a:spcAft>
                <a:spcPts val="800"/>
              </a:spcAft>
              <a:buFont typeface="Arial" panose="020B0604020202020204" pitchFamily="34" charset="0"/>
              <a:buChar char="•"/>
            </a:pPr>
            <a:r>
              <a:rPr lang="en-US" sz="2000" kern="100" dirty="0">
                <a:effectLst/>
                <a:latin typeface="Calibri" panose="020F0502020204030204" pitchFamily="34" charset="0"/>
                <a:ea typeface="Calibri" panose="020F0502020204030204" pitchFamily="34" charset="0"/>
                <a:cs typeface="Calibri" panose="020F0502020204030204" pitchFamily="34" charset="0"/>
              </a:rPr>
              <a:t>The protection and strengthening of </a:t>
            </a:r>
            <a:r>
              <a:rPr lang="en-US" sz="2000" b="1" kern="100" dirty="0">
                <a:effectLst/>
                <a:latin typeface="Calibri" panose="020F0502020204030204" pitchFamily="34" charset="0"/>
                <a:ea typeface="Calibri" panose="020F0502020204030204" pitchFamily="34" charset="0"/>
                <a:cs typeface="Calibri" panose="020F0502020204030204" pitchFamily="34" charset="0"/>
              </a:rPr>
              <a:t>HLP rights</a:t>
            </a:r>
            <a:r>
              <a:rPr lang="en-US" sz="2000" kern="100" dirty="0">
                <a:effectLst/>
                <a:latin typeface="Calibri" panose="020F0502020204030204" pitchFamily="34" charset="0"/>
                <a:ea typeface="Calibri" panose="020F0502020204030204" pitchFamily="34" charset="0"/>
                <a:cs typeface="Calibri" panose="020F0502020204030204" pitchFamily="34" charset="0"/>
              </a:rPr>
              <a:t> and the improvement of land governance in customary areas are effective </a:t>
            </a:r>
            <a:r>
              <a:rPr lang="en-US" sz="2000" b="1" kern="100" dirty="0">
                <a:effectLst/>
                <a:latin typeface="Calibri" panose="020F0502020204030204" pitchFamily="34" charset="0"/>
                <a:ea typeface="Calibri" panose="020F0502020204030204" pitchFamily="34" charset="0"/>
                <a:cs typeface="Calibri" panose="020F0502020204030204" pitchFamily="34" charset="0"/>
              </a:rPr>
              <a:t>enablers of housing and agri-food resilience</a:t>
            </a:r>
            <a:r>
              <a:rPr lang="en-US" sz="2000" kern="100" dirty="0">
                <a:effectLst/>
                <a:latin typeface="Calibri" panose="020F0502020204030204" pitchFamily="34" charset="0"/>
                <a:ea typeface="Calibri" panose="020F0502020204030204" pitchFamily="34" charset="0"/>
                <a:cs typeface="Calibri" panose="020F0502020204030204" pitchFamily="34" charset="0"/>
              </a:rPr>
              <a:t> and key preconditions for effective </a:t>
            </a:r>
            <a:r>
              <a:rPr lang="en-US" sz="2000" b="1" kern="100" dirty="0">
                <a:effectLst/>
                <a:latin typeface="Calibri" panose="020F0502020204030204" pitchFamily="34" charset="0"/>
                <a:ea typeface="Calibri" panose="020F0502020204030204" pitchFamily="34" charset="0"/>
                <a:cs typeface="Calibri" panose="020F0502020204030204" pitchFamily="34" charset="0"/>
              </a:rPr>
              <a:t>land restoration</a:t>
            </a:r>
            <a:r>
              <a:rPr lang="en-US" sz="2000" kern="100" dirty="0">
                <a:effectLst/>
                <a:latin typeface="Calibri" panose="020F0502020204030204" pitchFamily="34" charset="0"/>
                <a:ea typeface="Calibri" panose="020F0502020204030204" pitchFamily="34" charset="0"/>
                <a:cs typeface="Calibri" panose="020F0502020204030204" pitchFamily="34" charset="0"/>
              </a:rPr>
              <a:t> and </a:t>
            </a:r>
            <a:r>
              <a:rPr lang="en-US" sz="2000" b="1" kern="100" dirty="0">
                <a:effectLst/>
                <a:latin typeface="Calibri" panose="020F0502020204030204" pitchFamily="34" charset="0"/>
                <a:ea typeface="Calibri" panose="020F0502020204030204" pitchFamily="34" charset="0"/>
                <a:cs typeface="Calibri" panose="020F0502020204030204" pitchFamily="34" charset="0"/>
              </a:rPr>
              <a:t>biodiversity conservation</a:t>
            </a:r>
            <a:r>
              <a:rPr lang="en-US" sz="2000" kern="100" dirty="0">
                <a:effectLst/>
                <a:latin typeface="Calibri" panose="020F0502020204030204" pitchFamily="34" charset="0"/>
                <a:ea typeface="Calibri" panose="020F0502020204030204" pitchFamily="34" charset="0"/>
                <a:cs typeface="Calibri" panose="020F0502020204030204" pitchFamily="34" charset="0"/>
              </a:rPr>
              <a:t> interventions. </a:t>
            </a: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R="101600" algn="l">
              <a:lnSpc>
                <a:spcPct val="115000"/>
              </a:lnSpc>
              <a:spcAft>
                <a:spcPts val="800"/>
              </a:spcAft>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endParaRPr lang="en-ZA"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31</a:t>
            </a:fld>
            <a:endParaRPr lang="en-ZA"/>
          </a:p>
        </p:txBody>
      </p:sp>
    </p:spTree>
    <p:extLst>
      <p:ext uri="{BB962C8B-B14F-4D97-AF65-F5344CB8AC3E}">
        <p14:creationId xmlns:p14="http://schemas.microsoft.com/office/powerpoint/2010/main" val="1299281262"/>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17: Involvement of an NGO or the UN</a:t>
            </a:r>
            <a:endParaRPr lang="en-US" sz="2600" b="1" dirty="0">
              <a:highlight>
                <a:srgbClr val="808080"/>
              </a:highlight>
            </a:endParaRPr>
          </a:p>
        </p:txBody>
      </p:sp>
      <p:sp>
        <p:nvSpPr>
          <p:cNvPr id="9" name="TextBox 8">
            <a:extLst>
              <a:ext uri="{FF2B5EF4-FFF2-40B4-BE49-F238E27FC236}">
                <a16:creationId xmlns:a16="http://schemas.microsoft.com/office/drawing/2014/main" id="{A52A1971-2756-4CBC-8800-F2996C758121}"/>
              </a:ext>
            </a:extLst>
          </p:cNvPr>
          <p:cNvSpPr txBox="1"/>
          <p:nvPr/>
        </p:nvSpPr>
        <p:spPr>
          <a:xfrm>
            <a:off x="139813" y="746027"/>
            <a:ext cx="11574966" cy="6464462"/>
          </a:xfrm>
          <a:prstGeom prst="rect">
            <a:avLst/>
          </a:prstGeom>
          <a:noFill/>
        </p:spPr>
        <p:txBody>
          <a:bodyPr wrap="square" rtlCol="0">
            <a:spAutoFit/>
          </a:bodyPr>
          <a:lstStyle/>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The involvement of an NGO or UN has been important in assisting with the recognition of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extra legal HLP rights</a:t>
            </a:r>
            <a:r>
              <a:rPr lang="en-ZA" sz="2000" kern="100" dirty="0">
                <a:effectLst/>
                <a:latin typeface="Calibri" panose="020F0502020204030204" pitchFamily="34" charset="0"/>
                <a:ea typeface="Calibri" panose="020F0502020204030204" pitchFamily="34" charset="0"/>
                <a:cs typeface="Calibri" panose="020F0502020204030204" pitchFamily="34" charset="0"/>
              </a:rPr>
              <a:t>, providing the tools for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participatory mapping and recordation</a:t>
            </a:r>
            <a:r>
              <a:rPr lang="en-ZA" sz="2000" kern="100" dirty="0">
                <a:effectLst/>
                <a:latin typeface="Calibri" panose="020F0502020204030204" pitchFamily="34" charset="0"/>
                <a:ea typeface="Calibri" panose="020F0502020204030204" pitchFamily="34" charset="0"/>
                <a:cs typeface="Calibri" panose="020F0502020204030204" pitchFamily="34" charset="0"/>
              </a:rPr>
              <a:t>, implementing capacity building of a range of stakeholders, and in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mediating disputes </a:t>
            </a:r>
            <a:r>
              <a:rPr lang="en-ZA" sz="2000" kern="100" dirty="0">
                <a:effectLst/>
                <a:latin typeface="Calibri" panose="020F0502020204030204" pitchFamily="34" charset="0"/>
                <a:ea typeface="Calibri" panose="020F0502020204030204" pitchFamily="34" charset="0"/>
                <a:cs typeface="Calibri" panose="020F0502020204030204" pitchFamily="34" charset="0"/>
              </a:rPr>
              <a:t>or providing mechanisms to do so. </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As relatively objective outsiders, and with skills, expertise and capacity, NGOs and UN agencies can provide invaluable support and assistance. </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However, a cautionary note raised is that there is often an expectation that working with external </a:t>
            </a:r>
            <a:r>
              <a:rPr lang="en-ZA" sz="2000" kern="100" dirty="0">
                <a:effectLst/>
                <a:latin typeface="Frutiger-Light"/>
                <a:ea typeface="Calibri" panose="020F0502020204030204" pitchFamily="34" charset="0"/>
                <a:cs typeface="Frutiger-Light"/>
              </a:rPr>
              <a:t>development agencies will be financially rewarding. Taking steps to avoid this, and to </a:t>
            </a:r>
            <a:r>
              <a:rPr lang="en-ZA" sz="2000" b="1" kern="100" dirty="0">
                <a:effectLst/>
                <a:latin typeface="Frutiger-Light"/>
                <a:ea typeface="Calibri" panose="020F0502020204030204" pitchFamily="34" charset="0"/>
                <a:cs typeface="Frutiger-Light"/>
              </a:rPr>
              <a:t>capacitate local people and local organisations</a:t>
            </a:r>
            <a:r>
              <a:rPr lang="en-ZA" sz="2000" kern="100" dirty="0">
                <a:effectLst/>
                <a:latin typeface="Frutiger-Light"/>
                <a:ea typeface="Calibri" panose="020F0502020204030204" pitchFamily="34" charset="0"/>
                <a:cs typeface="Frutiger-Light"/>
              </a:rPr>
              <a:t> is important (as in Zambia).</a:t>
            </a:r>
          </a:p>
          <a:p>
            <a:pPr algn="just">
              <a:lnSpc>
                <a:spcPct val="115000"/>
              </a:lnSpc>
              <a:spcAft>
                <a:spcPts val="800"/>
              </a:spcAft>
            </a:pP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342900" indent="-342900" algn="just">
              <a:lnSpc>
                <a:spcPct val="115000"/>
              </a:lnSpc>
              <a:spcAft>
                <a:spcPts val="800"/>
              </a:spcAft>
              <a:buFont typeface="Arial" panose="020B0604020202020204" pitchFamily="34" charset="0"/>
              <a:buChar char="•"/>
            </a:pPr>
            <a:r>
              <a:rPr lang="en-US" sz="2000" kern="100" dirty="0">
                <a:effectLst/>
                <a:latin typeface="Calibri" panose="020F0502020204030204" pitchFamily="34" charset="0"/>
                <a:ea typeface="Calibri" panose="020F0502020204030204" pitchFamily="34" charset="0"/>
                <a:cs typeface="Calibri" panose="020F0502020204030204" pitchFamily="34" charset="0"/>
              </a:rPr>
              <a:t>To fully understand the impact of displacement on people in customary and informal contexts, and to plan for and assess the various options available to them, data disaggregated by displacement status is urgently needed. NGOs could support mechanisms to collect such data and strengthen its to better inform policy. </a:t>
            </a:r>
            <a:endParaRPr lang="en-ZA" sz="2000" kern="100" dirty="0">
              <a:effectLst/>
              <a:latin typeface="Calibri" panose="020F0502020204030204" pitchFamily="34" charset="0"/>
              <a:ea typeface="Calibri" panose="020F0502020204030204" pitchFamily="34" charset="0"/>
              <a:cs typeface="Calibri" panose="020F0502020204030204" pitchFamily="34" charset="0"/>
            </a:endParaRPr>
          </a:p>
          <a:p>
            <a:pPr marL="742950" lvl="1" indent="-285750" algn="just">
              <a:lnSpc>
                <a:spcPct val="107000"/>
              </a:lnSpc>
              <a:spcAft>
                <a:spcPts val="800"/>
              </a:spcAft>
              <a:buFont typeface="Courier New" panose="02070309020205020404" pitchFamily="49" charset="0"/>
              <a:buChar char="o"/>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a:p>
            <a:pPr marL="285750" indent="-285750" algn="just">
              <a:lnSpc>
                <a:spcPct val="115000"/>
              </a:lnSpc>
              <a:spcAft>
                <a:spcPts val="800"/>
              </a:spcAft>
              <a:buFont typeface="Arial" panose="020B0604020202020204" pitchFamily="34" charset="0"/>
              <a:buChar char="•"/>
            </a:pPr>
            <a:endParaRPr lang="en-ZA"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32</a:t>
            </a:fld>
            <a:endParaRPr lang="en-ZA" dirty="0"/>
          </a:p>
        </p:txBody>
      </p:sp>
    </p:spTree>
    <p:extLst>
      <p:ext uri="{BB962C8B-B14F-4D97-AF65-F5344CB8AC3E}">
        <p14:creationId xmlns:p14="http://schemas.microsoft.com/office/powerpoint/2010/main" val="2093674682"/>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9742516" cy="584775"/>
          </a:xfrm>
          <a:prstGeom prst="rect">
            <a:avLst/>
          </a:prstGeom>
          <a:solidFill>
            <a:schemeClr val="bg2">
              <a:lumMod val="50000"/>
            </a:schemeClr>
          </a:solidFill>
        </p:spPr>
        <p:txBody>
          <a:bodyPr wrap="square" rtlCol="0">
            <a:spAutoFit/>
          </a:bodyPr>
          <a:lstStyle/>
          <a:p>
            <a:r>
              <a:rPr lang="en-US" sz="3200" b="1" dirty="0">
                <a:solidFill>
                  <a:schemeClr val="bg1"/>
                </a:solidFill>
                <a:highlight>
                  <a:srgbClr val="808080"/>
                </a:highlight>
              </a:rPr>
              <a:t>Key finding 18: </a:t>
            </a:r>
            <a:r>
              <a:rPr lang="en-US" sz="2400" b="1" dirty="0">
                <a:highlight>
                  <a:srgbClr val="808080"/>
                </a:highlight>
              </a:rPr>
              <a:t>A longer term perspective: beyond HLP</a:t>
            </a:r>
          </a:p>
        </p:txBody>
      </p:sp>
      <p:sp>
        <p:nvSpPr>
          <p:cNvPr id="9" name="TextBox 8">
            <a:extLst>
              <a:ext uri="{FF2B5EF4-FFF2-40B4-BE49-F238E27FC236}">
                <a16:creationId xmlns:a16="http://schemas.microsoft.com/office/drawing/2014/main" id="{A52A1971-2756-4CBC-8800-F2996C758121}"/>
              </a:ext>
            </a:extLst>
          </p:cNvPr>
          <p:cNvSpPr txBox="1"/>
          <p:nvPr/>
        </p:nvSpPr>
        <p:spPr>
          <a:xfrm>
            <a:off x="139813" y="762652"/>
            <a:ext cx="11574966" cy="6272230"/>
          </a:xfrm>
          <a:prstGeom prst="rect">
            <a:avLst/>
          </a:prstGeom>
          <a:noFill/>
        </p:spPr>
        <p:txBody>
          <a:bodyPr wrap="square" rtlCol="0">
            <a:spAutoFit/>
          </a:bodyPr>
          <a:lstStyle/>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A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longer term perspective is needed to accurately assess the durability of the solutions </a:t>
            </a:r>
            <a:r>
              <a:rPr lang="en-ZA" sz="2000" kern="100" dirty="0">
                <a:effectLst/>
                <a:latin typeface="Calibri" panose="020F0502020204030204" pitchFamily="34" charset="0"/>
                <a:ea typeface="Calibri" panose="020F0502020204030204" pitchFamily="34" charset="0"/>
                <a:cs typeface="Calibri" panose="020F0502020204030204" pitchFamily="34" charset="0"/>
              </a:rPr>
              <a:t>in terms of livelihood (Vietnam). </a:t>
            </a:r>
          </a:p>
          <a:p>
            <a:pPr algn="just">
              <a:lnSpc>
                <a:spcPct val="115000"/>
              </a:lnSpc>
              <a:spcAft>
                <a:spcPts val="800"/>
              </a:spcAft>
            </a:pPr>
            <a:endParaRPr lang="en-ZA" sz="8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kern="100" dirty="0">
                <a:effectLst/>
                <a:latin typeface="Calibri" panose="020F0502020204030204" pitchFamily="34" charset="0"/>
                <a:ea typeface="Calibri" panose="020F0502020204030204" pitchFamily="34" charset="0"/>
                <a:cs typeface="Calibri" panose="020F0502020204030204" pitchFamily="34" charset="0"/>
              </a:rPr>
              <a:t>Several cases show that </a:t>
            </a:r>
            <a:r>
              <a:rPr lang="en-ZA" sz="2000" b="1" kern="100" dirty="0">
                <a:effectLst/>
                <a:latin typeface="Calibri" panose="020F0502020204030204" pitchFamily="34" charset="0"/>
                <a:ea typeface="Calibri" panose="020F0502020204030204" pitchFamily="34" charset="0"/>
                <a:cs typeface="Calibri" panose="020F0502020204030204" pitchFamily="34" charset="0"/>
              </a:rPr>
              <a:t>secure access to HLP alone does not always lead to durable solutions. Complementary livelihood, infrastructure, services, and education interventions and peace and security must accompany HLP solutions</a:t>
            </a:r>
            <a:r>
              <a:rPr lang="en-ZA" sz="2000" kern="100" dirty="0">
                <a:effectLst/>
                <a:latin typeface="Calibri" panose="020F0502020204030204" pitchFamily="34" charset="0"/>
                <a:ea typeface="Calibri" panose="020F0502020204030204" pitchFamily="34" charset="0"/>
                <a:cs typeface="Calibri" panose="020F0502020204030204" pitchFamily="34" charset="0"/>
              </a:rPr>
              <a:t>.  E.g. </a:t>
            </a:r>
            <a:r>
              <a:rPr lang="en-ZA" sz="2000" kern="100" dirty="0" err="1">
                <a:effectLst/>
                <a:latin typeface="Calibri" panose="020F0502020204030204" pitchFamily="34" charset="0"/>
                <a:ea typeface="Calibri" panose="020F0502020204030204" pitchFamily="34" charset="0"/>
                <a:cs typeface="Calibri" panose="020F0502020204030204" pitchFamily="34" charset="0"/>
              </a:rPr>
              <a:t>Salaminita’s</a:t>
            </a:r>
            <a:r>
              <a:rPr lang="en-ZA" sz="2000" kern="100" dirty="0">
                <a:effectLst/>
                <a:latin typeface="Calibri" panose="020F0502020204030204" pitchFamily="34" charset="0"/>
                <a:ea typeface="AdvOT2e364b11"/>
                <a:cs typeface="Calibri" panose="020F0502020204030204" pitchFamily="34" charset="0"/>
              </a:rPr>
              <a:t> returning IDPs </a:t>
            </a:r>
            <a:r>
              <a:rPr lang="en-US" sz="2000" kern="100" dirty="0">
                <a:effectLst/>
                <a:latin typeface="Calibri" panose="020F0502020204030204" pitchFamily="34" charset="0"/>
                <a:ea typeface="Calibri" panose="020F0502020204030204" pitchFamily="34" charset="0"/>
                <a:cs typeface="Calibri" panose="020F0502020204030204" pitchFamily="34" charset="0"/>
              </a:rPr>
              <a:t>struggled due to lack of infrastructure and services, </a:t>
            </a:r>
            <a:r>
              <a:rPr lang="en-ZA" sz="2000" kern="100" dirty="0">
                <a:effectLst/>
                <a:latin typeface="Calibri" panose="020F0502020204030204" pitchFamily="34" charset="0"/>
                <a:ea typeface="AdvOT2e364b11"/>
                <a:cs typeface="Calibri" panose="020F0502020204030204" pitchFamily="34" charset="0"/>
              </a:rPr>
              <a:t>persistence of conflict, etc.</a:t>
            </a:r>
          </a:p>
          <a:p>
            <a:pPr algn="just">
              <a:lnSpc>
                <a:spcPct val="115000"/>
              </a:lnSpc>
              <a:spcAft>
                <a:spcPts val="800"/>
              </a:spcAft>
            </a:pPr>
            <a:endParaRPr lang="en-ZA" sz="8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b="1" kern="100" dirty="0">
                <a:effectLst/>
                <a:latin typeface="Calibri" panose="020F0502020204030204" pitchFamily="34" charset="0"/>
                <a:ea typeface="AdvOT2e364b11"/>
                <a:cs typeface="Calibri" panose="020F0502020204030204" pitchFamily="34" charset="0"/>
              </a:rPr>
              <a:t>Livelihood opportunities are key</a:t>
            </a:r>
            <a:r>
              <a:rPr lang="en-ZA" sz="2000" kern="100" dirty="0">
                <a:effectLst/>
                <a:latin typeface="Calibri" panose="020F0502020204030204" pitchFamily="34" charset="0"/>
                <a:ea typeface="AdvOT2e364b11"/>
                <a:cs typeface="Calibri" panose="020F0502020204030204" pitchFamily="34" charset="0"/>
              </a:rPr>
              <a:t> (Zambia, Vietnam) </a:t>
            </a:r>
          </a:p>
          <a:p>
            <a:pPr algn="just">
              <a:lnSpc>
                <a:spcPct val="115000"/>
              </a:lnSpc>
              <a:spcAft>
                <a:spcPts val="800"/>
              </a:spcAft>
            </a:pPr>
            <a:endParaRPr lang="en-ZA" sz="800" kern="100" dirty="0">
              <a:effectLst/>
              <a:latin typeface="Calibri" panose="020F0502020204030204" pitchFamily="34" charset="0"/>
              <a:ea typeface="AdvOT2e364b11"/>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Access to productive land is critical to the integration of displaced people in terms of their ability to reconstruct their livelihoods</a:t>
            </a:r>
            <a:r>
              <a:rPr lang="en-ZA" sz="2000" kern="100" dirty="0">
                <a:effectLst/>
                <a:latin typeface="Calibri" panose="020F0502020204030204" pitchFamily="34" charset="0"/>
                <a:ea typeface="Calibri" panose="020F0502020204030204" pitchFamily="34" charset="0"/>
                <a:cs typeface="Calibri" panose="020F0502020204030204" pitchFamily="34" charset="0"/>
              </a:rPr>
              <a:t>. (e.g. Vietnam - displaced people adopted a combination of land-based and market-oriented strategies to improve their livelihood outcomes).</a:t>
            </a:r>
          </a:p>
          <a:p>
            <a:pPr algn="just">
              <a:lnSpc>
                <a:spcPct val="115000"/>
              </a:lnSpc>
              <a:spcAft>
                <a:spcPts val="800"/>
              </a:spcAft>
            </a:pPr>
            <a:endParaRPr lang="en-ZA" sz="800" kern="100" dirty="0">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lnSpc>
                <a:spcPct val="115000"/>
              </a:lnSpc>
              <a:spcAft>
                <a:spcPts val="800"/>
              </a:spcAft>
              <a:buFont typeface="Arial" panose="020B0604020202020204" pitchFamily="34" charset="0"/>
              <a:buChar char="•"/>
            </a:pPr>
            <a:r>
              <a:rPr lang="en-ZA" sz="2000" b="1" kern="100" dirty="0">
                <a:effectLst/>
                <a:latin typeface="Calibri" panose="020F0502020204030204" pitchFamily="34" charset="0"/>
                <a:ea typeface="Calibri" panose="020F0502020204030204" pitchFamily="34" charset="0"/>
                <a:cs typeface="Calibri" panose="020F0502020204030204" pitchFamily="34" charset="0"/>
              </a:rPr>
              <a:t>Measures to foster socio-economic integration</a:t>
            </a:r>
            <a:r>
              <a:rPr lang="en-ZA" sz="2000" kern="100" dirty="0">
                <a:effectLst/>
                <a:latin typeface="Calibri" panose="020F0502020204030204" pitchFamily="34" charset="0"/>
                <a:ea typeface="Calibri" panose="020F0502020204030204" pitchFamily="34" charset="0"/>
                <a:cs typeface="Calibri" panose="020F0502020204030204" pitchFamily="34" charset="0"/>
              </a:rPr>
              <a:t> and provide IDPs with access to housing, land, health, education, livelihoods, decent jobs, and social protection are important, particularly those that are gender responsive.</a:t>
            </a:r>
            <a:endParaRPr lang="en-ZA" sz="2000" dirty="0">
              <a:solidFill>
                <a:srgbClr val="000000"/>
              </a:solidFill>
              <a:latin typeface="Calibri" panose="020F0502020204030204" pitchFamily="34" charset="0"/>
              <a:ea typeface="Calibri" panose="020F0502020204030204" pitchFamily="34" charset="0"/>
              <a:cs typeface="Times New Roman" panose="02020603050405020304" pitchFamily="18" charset="0"/>
            </a:endParaRP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sp>
        <p:nvSpPr>
          <p:cNvPr id="3" name="Slide Number Placeholder 2">
            <a:extLst>
              <a:ext uri="{FF2B5EF4-FFF2-40B4-BE49-F238E27FC236}">
                <a16:creationId xmlns:a16="http://schemas.microsoft.com/office/drawing/2014/main" id="{6D03930A-F557-6421-A03B-56C2BAA47460}"/>
              </a:ext>
            </a:extLst>
          </p:cNvPr>
          <p:cNvSpPr>
            <a:spLocks noGrp="1"/>
          </p:cNvSpPr>
          <p:nvPr>
            <p:ph type="sldNum" sz="quarter" idx="12"/>
          </p:nvPr>
        </p:nvSpPr>
        <p:spPr/>
        <p:txBody>
          <a:bodyPr/>
          <a:lstStyle/>
          <a:p>
            <a:fld id="{C9F35881-CAA4-4149-8092-8BD77F2B45F5}" type="slidenum">
              <a:rPr lang="en-ZA" smtClean="0"/>
              <a:t>33</a:t>
            </a:fld>
            <a:endParaRPr lang="en-ZA"/>
          </a:p>
        </p:txBody>
      </p:sp>
    </p:spTree>
    <p:extLst>
      <p:ext uri="{BB962C8B-B14F-4D97-AF65-F5344CB8AC3E}">
        <p14:creationId xmlns:p14="http://schemas.microsoft.com/office/powerpoint/2010/main" val="4198916444"/>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22E4E3E-1401-4D27-B2F8-B747819B8556}"/>
              </a:ext>
            </a:extLst>
          </p:cNvPr>
          <p:cNvSpPr>
            <a:spLocks noGrp="1"/>
          </p:cNvSpPr>
          <p:nvPr>
            <p:ph idx="1"/>
          </p:nvPr>
        </p:nvSpPr>
        <p:spPr>
          <a:xfrm>
            <a:off x="426867" y="1746418"/>
            <a:ext cx="2216578" cy="4765246"/>
          </a:xfrm>
        </p:spPr>
        <p:txBody>
          <a:bodyPr>
            <a:normAutofit/>
          </a:bodyPr>
          <a:lstStyle/>
          <a:p>
            <a:pPr>
              <a:lnSpc>
                <a:spcPct val="100000"/>
              </a:lnSpc>
              <a:buFont typeface="Wingdings" panose="05000000000000000000" pitchFamily="2" charset="2"/>
              <a:buChar char="Ø"/>
            </a:pPr>
            <a:r>
              <a:rPr lang="en-US" sz="2400" dirty="0">
                <a:solidFill>
                  <a:srgbClr val="7030A0"/>
                </a:solidFill>
              </a:rPr>
              <a:t>For Development actors &amp; planners</a:t>
            </a:r>
          </a:p>
          <a:p>
            <a:pPr>
              <a:lnSpc>
                <a:spcPct val="100000"/>
              </a:lnSpc>
              <a:buFont typeface="Wingdings" panose="05000000000000000000" pitchFamily="2" charset="2"/>
              <a:buChar char="Ø"/>
            </a:pPr>
            <a:endParaRPr lang="en-US" sz="2400" dirty="0">
              <a:solidFill>
                <a:srgbClr val="7030A0"/>
              </a:solidFill>
            </a:endParaRPr>
          </a:p>
          <a:p>
            <a:pPr>
              <a:lnSpc>
                <a:spcPct val="100000"/>
              </a:lnSpc>
              <a:buFont typeface="Wingdings" panose="05000000000000000000" pitchFamily="2" charset="2"/>
              <a:buChar char="Ø"/>
            </a:pPr>
            <a:r>
              <a:rPr lang="en-US" sz="2400" dirty="0">
                <a:solidFill>
                  <a:schemeClr val="accent1">
                    <a:lumMod val="75000"/>
                  </a:schemeClr>
                </a:solidFill>
              </a:rPr>
              <a:t>For Humanitarian actors</a:t>
            </a:r>
          </a:p>
        </p:txBody>
      </p:sp>
      <p:sp>
        <p:nvSpPr>
          <p:cNvPr id="4" name="Title 1">
            <a:extLst>
              <a:ext uri="{FF2B5EF4-FFF2-40B4-BE49-F238E27FC236}">
                <a16:creationId xmlns:a16="http://schemas.microsoft.com/office/drawing/2014/main" id="{F53A036F-3C23-46FA-8BC3-594EFC1BFDA3}"/>
              </a:ext>
            </a:extLst>
          </p:cNvPr>
          <p:cNvSpPr txBox="1">
            <a:spLocks/>
          </p:cNvSpPr>
          <p:nvPr/>
        </p:nvSpPr>
        <p:spPr>
          <a:xfrm>
            <a:off x="149859" y="757296"/>
            <a:ext cx="5749135" cy="989122"/>
          </a:xfrm>
          <a:prstGeom prst="rect">
            <a:avLst/>
          </a:prstGeom>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just">
              <a:lnSpc>
                <a:spcPct val="107000"/>
              </a:lnSpc>
              <a:spcAft>
                <a:spcPts val="800"/>
              </a:spcAft>
            </a:pPr>
            <a:endParaRPr lang="en-US" sz="3200" b="1" dirty="0">
              <a:solidFill>
                <a:schemeClr val="tx2">
                  <a:lumMod val="75000"/>
                </a:schemeClr>
              </a:solidFill>
              <a:latin typeface="+mn-lt"/>
            </a:endParaRPr>
          </a:p>
        </p:txBody>
      </p:sp>
      <p:cxnSp>
        <p:nvCxnSpPr>
          <p:cNvPr id="5" name="Straight Connector 4">
            <a:extLst>
              <a:ext uri="{FF2B5EF4-FFF2-40B4-BE49-F238E27FC236}">
                <a16:creationId xmlns:a16="http://schemas.microsoft.com/office/drawing/2014/main" id="{B62E17D0-D0B4-4555-8E8D-DB727D709813}"/>
              </a:ext>
            </a:extLst>
          </p:cNvPr>
          <p:cNvCxnSpPr>
            <a:cxnSpLocks/>
          </p:cNvCxnSpPr>
          <p:nvPr/>
        </p:nvCxnSpPr>
        <p:spPr>
          <a:xfrm>
            <a:off x="2988889" y="1514592"/>
            <a:ext cx="0" cy="5024320"/>
          </a:xfrm>
          <a:prstGeom prst="line">
            <a:avLst/>
          </a:prstGeom>
          <a:ln w="38100">
            <a:solidFill>
              <a:schemeClr val="tx2">
                <a:lumMod val="75000"/>
              </a:schemeClr>
            </a:solidFill>
          </a:ln>
        </p:spPr>
        <p:style>
          <a:lnRef idx="1">
            <a:schemeClr val="accent1"/>
          </a:lnRef>
          <a:fillRef idx="0">
            <a:schemeClr val="accent1"/>
          </a:fillRef>
          <a:effectRef idx="0">
            <a:schemeClr val="accent1"/>
          </a:effectRef>
          <a:fontRef idx="minor">
            <a:schemeClr val="tx1"/>
          </a:fontRef>
        </p:style>
      </p:cxnSp>
      <p:sp>
        <p:nvSpPr>
          <p:cNvPr id="7" name="Content Placeholder 2">
            <a:extLst>
              <a:ext uri="{FF2B5EF4-FFF2-40B4-BE49-F238E27FC236}">
                <a16:creationId xmlns:a16="http://schemas.microsoft.com/office/drawing/2014/main" id="{89E0C5EE-06CA-43E4-B81F-04F9AAAD603C}"/>
              </a:ext>
            </a:extLst>
          </p:cNvPr>
          <p:cNvSpPr txBox="1">
            <a:spLocks/>
          </p:cNvSpPr>
          <p:nvPr/>
        </p:nvSpPr>
        <p:spPr>
          <a:xfrm>
            <a:off x="2988889" y="1746418"/>
            <a:ext cx="9053251" cy="5175674"/>
          </a:xfrm>
          <a:prstGeom prst="rect">
            <a:avLst/>
          </a:prstGeom>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just">
              <a:lnSpc>
                <a:spcPct val="107000"/>
              </a:lnSpc>
            </a:pPr>
            <a:r>
              <a:rPr lang="en-US" sz="2000" dirty="0">
                <a:solidFill>
                  <a:srgbClr val="7030A0"/>
                </a:solidFill>
                <a:effectLst/>
                <a:latin typeface="Calibri" panose="020F0502020204030204" pitchFamily="34" charset="0"/>
                <a:ea typeface="Aptos" panose="020B0004020202020204" pitchFamily="34" charset="0"/>
                <a:cs typeface="Times New Roman" panose="02020603050405020304" pitchFamily="18" charset="0"/>
              </a:rPr>
              <a:t>Recognise and record customary land rights </a:t>
            </a:r>
            <a:endParaRPr lang="en-ZA" sz="2000" dirty="0">
              <a:solidFill>
                <a:srgbClr val="7030A0"/>
              </a:solidFill>
              <a:latin typeface="Aptos" panose="020B0004020202020204" pitchFamily="34" charset="0"/>
              <a:ea typeface="Aptos" panose="020B0004020202020204" pitchFamily="34" charset="0"/>
              <a:cs typeface="Times New Roman" panose="02020603050405020304" pitchFamily="18" charset="0"/>
            </a:endParaRPr>
          </a:p>
          <a:p>
            <a:pPr algn="just">
              <a:lnSpc>
                <a:spcPct val="107000"/>
              </a:lnSpc>
            </a:pPr>
            <a:r>
              <a:rPr lang="en-US" sz="2000" dirty="0">
                <a:solidFill>
                  <a:srgbClr val="7030A0"/>
                </a:solidFill>
                <a:effectLst/>
                <a:latin typeface="Calibri" panose="020F0502020204030204" pitchFamily="34" charset="0"/>
                <a:ea typeface="Aptos" panose="020B0004020202020204" pitchFamily="34" charset="0"/>
                <a:cs typeface="Times New Roman" panose="02020603050405020304" pitchFamily="18" charset="0"/>
              </a:rPr>
              <a:t>Plan ahead for arrival of IDPs when and where possible (</a:t>
            </a:r>
            <a:r>
              <a:rPr lang="en-US" sz="2000" dirty="0" err="1">
                <a:solidFill>
                  <a:srgbClr val="7030A0"/>
                </a:solidFill>
                <a:effectLst/>
                <a:latin typeface="Calibri" panose="020F0502020204030204" pitchFamily="34" charset="0"/>
                <a:ea typeface="Aptos" panose="020B0004020202020204" pitchFamily="34" charset="0"/>
                <a:cs typeface="Times New Roman" panose="02020603050405020304" pitchFamily="18" charset="0"/>
              </a:rPr>
              <a:t>Abeyi</a:t>
            </a:r>
            <a:r>
              <a:rPr lang="en-US" sz="2000" dirty="0">
                <a:solidFill>
                  <a:srgbClr val="7030A0"/>
                </a:solidFill>
                <a:effectLst/>
                <a:latin typeface="Calibri" panose="020F0502020204030204" pitchFamily="34" charset="0"/>
                <a:ea typeface="Aptos" panose="020B0004020202020204" pitchFamily="34" charset="0"/>
                <a:cs typeface="Times New Roman" panose="02020603050405020304" pitchFamily="18" charset="0"/>
              </a:rPr>
              <a:t>, Sudan) - work with </a:t>
            </a:r>
            <a:r>
              <a:rPr lang="en-ZA" sz="2000" dirty="0">
                <a:solidFill>
                  <a:srgbClr val="7030A0"/>
                </a:solidFill>
                <a:effectLst/>
                <a:latin typeface="Calibri" panose="020F0502020204030204" pitchFamily="34" charset="0"/>
                <a:ea typeface="Aptos" panose="020B0004020202020204" pitchFamily="34" charset="0"/>
                <a:cs typeface="Times New Roman" panose="02020603050405020304" pitchFamily="18" charset="0"/>
              </a:rPr>
              <a:t>traditional leaders, officials, local community committees </a:t>
            </a:r>
            <a:r>
              <a:rPr lang="en-US" sz="2000" dirty="0">
                <a:solidFill>
                  <a:srgbClr val="7030A0"/>
                </a:solidFill>
                <a:effectLst/>
                <a:latin typeface="Calibri" panose="020F0502020204030204" pitchFamily="34" charset="0"/>
                <a:ea typeface="Aptos" panose="020B0004020202020204" pitchFamily="34" charset="0"/>
                <a:cs typeface="Times New Roman" panose="02020603050405020304" pitchFamily="18" charset="0"/>
              </a:rPr>
              <a:t>to</a:t>
            </a:r>
            <a:r>
              <a:rPr lang="en-ZA" sz="2000" dirty="0">
                <a:solidFill>
                  <a:srgbClr val="7030A0"/>
                </a:solidFill>
                <a:effectLst/>
                <a:latin typeface="Calibri" panose="020F0502020204030204" pitchFamily="34" charset="0"/>
                <a:ea typeface="Aptos" panose="020B0004020202020204" pitchFamily="34" charset="0"/>
                <a:cs typeface="Times New Roman" panose="02020603050405020304" pitchFamily="18" charset="0"/>
              </a:rPr>
              <a:t> identify suitable land and services required and negotiate necessary agreements. Ideally locations should be close to income generating opportunities. </a:t>
            </a:r>
          </a:p>
          <a:p>
            <a:pPr marL="0" indent="0" algn="just">
              <a:lnSpc>
                <a:spcPct val="107000"/>
              </a:lnSpc>
              <a:buNone/>
            </a:pPr>
            <a:endParaRPr lang="en-ZA" sz="1800" dirty="0">
              <a:solidFill>
                <a:srgbClr val="7030A0"/>
              </a:solidFill>
              <a:latin typeface="Calibri" panose="020F0502020204030204" pitchFamily="34" charset="0"/>
              <a:ea typeface="Aptos" panose="020B0004020202020204" pitchFamily="34" charset="0"/>
              <a:cs typeface="Times New Roman" panose="02020603050405020304" pitchFamily="18" charset="0"/>
            </a:endParaRPr>
          </a:p>
          <a:p>
            <a:pPr algn="just">
              <a:lnSpc>
                <a:spcPct val="107000"/>
              </a:lnSpc>
              <a:spcAft>
                <a:spcPts val="800"/>
              </a:spcAft>
            </a:pPr>
            <a:r>
              <a:rPr lang="en-ZA" sz="2000" dirty="0">
                <a:solidFill>
                  <a:schemeClr val="accent1">
                    <a:lumMod val="75000"/>
                  </a:schemeClr>
                </a:solidFill>
                <a:effectLst/>
                <a:latin typeface="Calibri" panose="020F0502020204030204" pitchFamily="34" charset="0"/>
                <a:ea typeface="Times New Roman" panose="02020603050405020304" pitchFamily="18" charset="0"/>
                <a:cs typeface="Calibri" panose="020F0502020204030204" pitchFamily="34" charset="0"/>
              </a:rPr>
              <a:t>Develop understanding of relationship with host communities and ensure that support to IDPs does not disrupt this. </a:t>
            </a:r>
          </a:p>
          <a:p>
            <a:pPr algn="just">
              <a:lnSpc>
                <a:spcPct val="107000"/>
              </a:lnSpc>
              <a:spcAft>
                <a:spcPts val="800"/>
              </a:spcAft>
            </a:pPr>
            <a:r>
              <a:rPr lang="en-ZA" sz="2000" dirty="0">
                <a:solidFill>
                  <a:schemeClr val="accent1">
                    <a:lumMod val="75000"/>
                  </a:schemeClr>
                </a:solidFill>
                <a:effectLst/>
                <a:latin typeface="Calibri" panose="020F0502020204030204" pitchFamily="34" charset="0"/>
                <a:ea typeface="Aptos" panose="020B0004020202020204" pitchFamily="34" charset="0"/>
              </a:rPr>
              <a:t>Work with host communities to strengthen their ability to host, e.g. through supporting building additional rooms (or units in the </a:t>
            </a:r>
            <a:r>
              <a:rPr lang="en-ZA" sz="2000" dirty="0" err="1">
                <a:solidFill>
                  <a:schemeClr val="accent1">
                    <a:lumMod val="75000"/>
                  </a:schemeClr>
                </a:solidFill>
                <a:effectLst/>
                <a:latin typeface="Calibri" panose="020F0502020204030204" pitchFamily="34" charset="0"/>
                <a:ea typeface="Aptos" panose="020B0004020202020204" pitchFamily="34" charset="0"/>
              </a:rPr>
              <a:t>housh</a:t>
            </a:r>
            <a:r>
              <a:rPr lang="en-ZA" sz="2000" dirty="0">
                <a:solidFill>
                  <a:schemeClr val="accent1">
                    <a:lumMod val="75000"/>
                  </a:schemeClr>
                </a:solidFill>
                <a:latin typeface="Calibri" panose="020F0502020204030204" pitchFamily="34" charset="0"/>
                <a:ea typeface="Aptos" panose="020B0004020202020204" pitchFamily="34" charset="0"/>
              </a:rPr>
              <a:t>, </a:t>
            </a:r>
            <a:r>
              <a:rPr lang="en-ZA" sz="2000" dirty="0">
                <a:solidFill>
                  <a:schemeClr val="accent1">
                    <a:lumMod val="75000"/>
                  </a:schemeClr>
                </a:solidFill>
                <a:effectLst/>
                <a:latin typeface="Calibri" panose="020F0502020204030204" pitchFamily="34" charset="0"/>
                <a:ea typeface="Aptos" panose="020B0004020202020204" pitchFamily="34" charset="0"/>
              </a:rPr>
              <a:t>Sudan), using local materials and methods, providing services, and strengthening the agreement between the hosts and the  IDPs</a:t>
            </a:r>
          </a:p>
        </p:txBody>
      </p:sp>
      <p:sp>
        <p:nvSpPr>
          <p:cNvPr id="8" name="Title 1">
            <a:extLst>
              <a:ext uri="{FF2B5EF4-FFF2-40B4-BE49-F238E27FC236}">
                <a16:creationId xmlns:a16="http://schemas.microsoft.com/office/drawing/2014/main" id="{2F927BCE-9F82-411C-BEDC-FFF7FE8DC71C}"/>
              </a:ext>
            </a:extLst>
          </p:cNvPr>
          <p:cNvSpPr txBox="1">
            <a:spLocks/>
          </p:cNvSpPr>
          <p:nvPr/>
        </p:nvSpPr>
        <p:spPr>
          <a:xfrm>
            <a:off x="0" y="0"/>
            <a:ext cx="6730470" cy="757296"/>
          </a:xfrm>
          <a:prstGeom prst="rect">
            <a:avLst/>
          </a:prstGeom>
          <a:solidFill>
            <a:schemeClr val="tx2">
              <a:lumMod val="75000"/>
            </a:schemeClr>
          </a:solidFill>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US" sz="3600" b="1" dirty="0">
                <a:solidFill>
                  <a:schemeClr val="bg1"/>
                </a:solidFill>
                <a:latin typeface="+mn-lt"/>
              </a:rPr>
              <a:t>Conclusion (1)</a:t>
            </a:r>
          </a:p>
        </p:txBody>
      </p:sp>
      <p:pic>
        <p:nvPicPr>
          <p:cNvPr id="9" name="Picture 8">
            <a:extLst>
              <a:ext uri="{FF2B5EF4-FFF2-40B4-BE49-F238E27FC236}">
                <a16:creationId xmlns:a16="http://schemas.microsoft.com/office/drawing/2014/main" id="{6D9F807C-DD38-413D-98E8-0200F2C6295D}"/>
              </a:ext>
            </a:extLst>
          </p:cNvPr>
          <p:cNvPicPr>
            <a:picLocks noChangeAspect="1"/>
          </p:cNvPicPr>
          <p:nvPr/>
        </p:nvPicPr>
        <p:blipFill>
          <a:blip r:embed="rId2"/>
          <a:stretch>
            <a:fillRect/>
          </a:stretch>
        </p:blipFill>
        <p:spPr>
          <a:xfrm>
            <a:off x="10864600" y="118938"/>
            <a:ext cx="1177540" cy="381717"/>
          </a:xfrm>
          <a:prstGeom prst="rect">
            <a:avLst/>
          </a:prstGeom>
        </p:spPr>
      </p:pic>
      <p:pic>
        <p:nvPicPr>
          <p:cNvPr id="10" name="Picture 9">
            <a:extLst>
              <a:ext uri="{FF2B5EF4-FFF2-40B4-BE49-F238E27FC236}">
                <a16:creationId xmlns:a16="http://schemas.microsoft.com/office/drawing/2014/main" id="{7D718724-9D5C-4659-9FB9-DEB470C5D875}"/>
              </a:ext>
            </a:extLst>
          </p:cNvPr>
          <p:cNvPicPr>
            <a:picLocks noChangeAspect="1"/>
          </p:cNvPicPr>
          <p:nvPr/>
        </p:nvPicPr>
        <p:blipFill>
          <a:blip r:embed="rId3"/>
          <a:stretch>
            <a:fillRect/>
          </a:stretch>
        </p:blipFill>
        <p:spPr>
          <a:xfrm>
            <a:off x="8996104" y="141561"/>
            <a:ext cx="1733678" cy="336470"/>
          </a:xfrm>
          <a:prstGeom prst="rect">
            <a:avLst/>
          </a:prstGeom>
        </p:spPr>
      </p:pic>
      <p:sp>
        <p:nvSpPr>
          <p:cNvPr id="6" name="Slide Number Placeholder 5">
            <a:extLst>
              <a:ext uri="{FF2B5EF4-FFF2-40B4-BE49-F238E27FC236}">
                <a16:creationId xmlns:a16="http://schemas.microsoft.com/office/drawing/2014/main" id="{68ECFA00-226C-92FA-0D63-D9E06B52FA37}"/>
              </a:ext>
            </a:extLst>
          </p:cNvPr>
          <p:cNvSpPr>
            <a:spLocks noGrp="1"/>
          </p:cNvSpPr>
          <p:nvPr>
            <p:ph type="sldNum" sz="quarter" idx="12"/>
          </p:nvPr>
        </p:nvSpPr>
        <p:spPr/>
        <p:txBody>
          <a:bodyPr/>
          <a:lstStyle/>
          <a:p>
            <a:fld id="{C9F35881-CAA4-4149-8092-8BD77F2B45F5}" type="slidenum">
              <a:rPr lang="en-ZA" smtClean="0"/>
              <a:t>34</a:t>
            </a:fld>
            <a:endParaRPr lang="en-ZA"/>
          </a:p>
        </p:txBody>
      </p:sp>
      <p:sp>
        <p:nvSpPr>
          <p:cNvPr id="2" name="TextBox 1">
            <a:extLst>
              <a:ext uri="{FF2B5EF4-FFF2-40B4-BE49-F238E27FC236}">
                <a16:creationId xmlns:a16="http://schemas.microsoft.com/office/drawing/2014/main" id="{DCCE31CB-2102-DDCF-07CF-4FDAB5C89E26}"/>
              </a:ext>
            </a:extLst>
          </p:cNvPr>
          <p:cNvSpPr txBox="1"/>
          <p:nvPr/>
        </p:nvSpPr>
        <p:spPr>
          <a:xfrm>
            <a:off x="448269" y="977939"/>
            <a:ext cx="9794924" cy="400110"/>
          </a:xfrm>
          <a:prstGeom prst="rect">
            <a:avLst/>
          </a:prstGeom>
          <a:noFill/>
        </p:spPr>
        <p:txBody>
          <a:bodyPr wrap="square" rtlCol="0">
            <a:spAutoFit/>
          </a:bodyPr>
          <a:lstStyle/>
          <a:p>
            <a:r>
              <a:rPr lang="en-ZA" sz="2000" dirty="0"/>
              <a:t>Will summarise key findings for the following groups. As examples: </a:t>
            </a:r>
          </a:p>
        </p:txBody>
      </p:sp>
    </p:spTree>
    <p:extLst>
      <p:ext uri="{BB962C8B-B14F-4D97-AF65-F5344CB8AC3E}">
        <p14:creationId xmlns:p14="http://schemas.microsoft.com/office/powerpoint/2010/main" val="695882601"/>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22E4E3E-1401-4D27-B2F8-B747819B8556}"/>
              </a:ext>
            </a:extLst>
          </p:cNvPr>
          <p:cNvSpPr>
            <a:spLocks noGrp="1"/>
          </p:cNvSpPr>
          <p:nvPr>
            <p:ph idx="1"/>
          </p:nvPr>
        </p:nvSpPr>
        <p:spPr>
          <a:xfrm>
            <a:off x="426867" y="1133475"/>
            <a:ext cx="1651315" cy="5378189"/>
          </a:xfrm>
        </p:spPr>
        <p:txBody>
          <a:bodyPr>
            <a:normAutofit/>
          </a:bodyPr>
          <a:lstStyle/>
          <a:p>
            <a:pPr>
              <a:lnSpc>
                <a:spcPct val="100000"/>
              </a:lnSpc>
              <a:buFont typeface="Wingdings" panose="05000000000000000000" pitchFamily="2" charset="2"/>
              <a:buChar char="Ø"/>
            </a:pPr>
            <a:r>
              <a:rPr lang="en-US" sz="2400" dirty="0"/>
              <a:t>Peace actors</a:t>
            </a:r>
          </a:p>
          <a:p>
            <a:pPr>
              <a:lnSpc>
                <a:spcPct val="100000"/>
              </a:lnSpc>
              <a:buFont typeface="Wingdings" panose="05000000000000000000" pitchFamily="2" charset="2"/>
              <a:buChar char="Ø"/>
            </a:pPr>
            <a:endParaRPr lang="en-US" sz="2400" dirty="0"/>
          </a:p>
          <a:p>
            <a:pPr marL="0" indent="0">
              <a:lnSpc>
                <a:spcPct val="100000"/>
              </a:lnSpc>
              <a:buNone/>
            </a:pPr>
            <a:endParaRPr lang="en-US" sz="2400" dirty="0"/>
          </a:p>
          <a:p>
            <a:pPr marL="0" indent="0">
              <a:lnSpc>
                <a:spcPct val="100000"/>
              </a:lnSpc>
              <a:buNone/>
            </a:pPr>
            <a:endParaRPr lang="en-US" sz="2400" dirty="0"/>
          </a:p>
          <a:p>
            <a:pPr>
              <a:lnSpc>
                <a:spcPct val="100000"/>
              </a:lnSpc>
              <a:buFont typeface="Wingdings" panose="05000000000000000000" pitchFamily="2" charset="2"/>
              <a:buChar char="Ø"/>
            </a:pPr>
            <a:r>
              <a:rPr lang="en-US" sz="2400" dirty="0">
                <a:solidFill>
                  <a:srgbClr val="00B050"/>
                </a:solidFill>
              </a:rPr>
              <a:t>Climate actors</a:t>
            </a:r>
          </a:p>
        </p:txBody>
      </p:sp>
      <p:sp>
        <p:nvSpPr>
          <p:cNvPr id="4" name="Title 1">
            <a:extLst>
              <a:ext uri="{FF2B5EF4-FFF2-40B4-BE49-F238E27FC236}">
                <a16:creationId xmlns:a16="http://schemas.microsoft.com/office/drawing/2014/main" id="{F53A036F-3C23-46FA-8BC3-594EFC1BFDA3}"/>
              </a:ext>
            </a:extLst>
          </p:cNvPr>
          <p:cNvSpPr txBox="1">
            <a:spLocks/>
          </p:cNvSpPr>
          <p:nvPr/>
        </p:nvSpPr>
        <p:spPr>
          <a:xfrm>
            <a:off x="149859" y="757296"/>
            <a:ext cx="5749135" cy="989122"/>
          </a:xfrm>
          <a:prstGeom prst="rect">
            <a:avLst/>
          </a:prstGeom>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just">
              <a:lnSpc>
                <a:spcPct val="107000"/>
              </a:lnSpc>
              <a:spcAft>
                <a:spcPts val="800"/>
              </a:spcAft>
            </a:pPr>
            <a:endParaRPr lang="en-US" sz="3200" b="1" dirty="0">
              <a:solidFill>
                <a:schemeClr val="tx2">
                  <a:lumMod val="75000"/>
                </a:schemeClr>
              </a:solidFill>
              <a:latin typeface="+mn-lt"/>
            </a:endParaRPr>
          </a:p>
        </p:txBody>
      </p:sp>
      <p:cxnSp>
        <p:nvCxnSpPr>
          <p:cNvPr id="5" name="Straight Connector 4">
            <a:extLst>
              <a:ext uri="{FF2B5EF4-FFF2-40B4-BE49-F238E27FC236}">
                <a16:creationId xmlns:a16="http://schemas.microsoft.com/office/drawing/2014/main" id="{B62E17D0-D0B4-4555-8E8D-DB727D709813}"/>
              </a:ext>
            </a:extLst>
          </p:cNvPr>
          <p:cNvCxnSpPr>
            <a:cxnSpLocks/>
          </p:cNvCxnSpPr>
          <p:nvPr/>
        </p:nvCxnSpPr>
        <p:spPr>
          <a:xfrm>
            <a:off x="2533535" y="1091939"/>
            <a:ext cx="0" cy="5419725"/>
          </a:xfrm>
          <a:prstGeom prst="line">
            <a:avLst/>
          </a:prstGeom>
          <a:ln w="38100">
            <a:solidFill>
              <a:schemeClr val="tx2">
                <a:lumMod val="75000"/>
              </a:schemeClr>
            </a:solidFill>
          </a:ln>
        </p:spPr>
        <p:style>
          <a:lnRef idx="1">
            <a:schemeClr val="accent1"/>
          </a:lnRef>
          <a:fillRef idx="0">
            <a:schemeClr val="accent1"/>
          </a:fillRef>
          <a:effectRef idx="0">
            <a:schemeClr val="accent1"/>
          </a:effectRef>
          <a:fontRef idx="minor">
            <a:schemeClr val="tx1"/>
          </a:fontRef>
        </p:style>
      </p:cxnSp>
      <p:sp>
        <p:nvSpPr>
          <p:cNvPr id="7" name="Content Placeholder 2">
            <a:extLst>
              <a:ext uri="{FF2B5EF4-FFF2-40B4-BE49-F238E27FC236}">
                <a16:creationId xmlns:a16="http://schemas.microsoft.com/office/drawing/2014/main" id="{89E0C5EE-06CA-43E4-B81F-04F9AAAD603C}"/>
              </a:ext>
            </a:extLst>
          </p:cNvPr>
          <p:cNvSpPr txBox="1">
            <a:spLocks/>
          </p:cNvSpPr>
          <p:nvPr/>
        </p:nvSpPr>
        <p:spPr>
          <a:xfrm>
            <a:off x="2709949" y="1133475"/>
            <a:ext cx="9332191" cy="5788617"/>
          </a:xfrm>
          <a:prstGeom prst="rect">
            <a:avLst/>
          </a:prstGeom>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just">
              <a:lnSpc>
                <a:spcPct val="107000"/>
              </a:lnSpc>
              <a:spcAft>
                <a:spcPts val="800"/>
              </a:spcAft>
            </a:pPr>
            <a:r>
              <a:rPr lang="en-ZA" sz="2000" dirty="0">
                <a:effectLst/>
                <a:latin typeface="Calibri" panose="020F0502020204030204" pitchFamily="34" charset="0"/>
                <a:ea typeface="Times New Roman" panose="02020603050405020304" pitchFamily="18" charset="0"/>
                <a:cs typeface="Calibri" panose="020F0502020204030204" pitchFamily="34" charset="0"/>
              </a:rPr>
              <a:t>Develop clear understanding of customary law, how this impacts HLP, and the relationship between the different parties </a:t>
            </a:r>
            <a:endParaRPr lang="en-ZA" sz="2000" dirty="0">
              <a:effectLst/>
              <a:latin typeface="Calibri" panose="020F0502020204030204" pitchFamily="34" charset="0"/>
              <a:ea typeface="Times New Roman" panose="02020603050405020304" pitchFamily="18" charset="0"/>
              <a:cs typeface="Times New Roman" panose="02020603050405020304" pitchFamily="18" charset="0"/>
            </a:endParaRPr>
          </a:p>
          <a:p>
            <a:r>
              <a:rPr lang="en-ZA" sz="2000" dirty="0">
                <a:effectLst/>
                <a:latin typeface="Calibri" panose="020F0502020204030204" pitchFamily="34" charset="0"/>
                <a:ea typeface="Aptos" panose="020B0004020202020204" pitchFamily="34" charset="0"/>
              </a:rPr>
              <a:t>Clearly recorded land rights (and agreements between hosts and IDPs), spelling out use, occupation and duration assists in reducing or mediating potential conflict. This should extend to clear agreements between hosts and IDPs as in Baidoa, Somalia</a:t>
            </a:r>
          </a:p>
          <a:p>
            <a:endParaRPr lang="en-ZA" sz="2000" dirty="0">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07000"/>
              </a:lnSpc>
              <a:buFont typeface="Symbol" panose="05050102010706020507" pitchFamily="18" charset="2"/>
              <a:buChar char=""/>
            </a:pPr>
            <a:r>
              <a:rPr lang="en-ZA" sz="2000" dirty="0">
                <a:solidFill>
                  <a:srgbClr val="00B050"/>
                </a:solidFill>
                <a:effectLst/>
                <a:latin typeface="Calibri" panose="020F0502020204030204" pitchFamily="34" charset="0"/>
                <a:ea typeface="Aptos" panose="020B0004020202020204" pitchFamily="34" charset="0"/>
                <a:cs typeface="Times New Roman" panose="02020603050405020304" pitchFamily="18" charset="0"/>
              </a:rPr>
              <a:t>Displacement of communities from their customary land can have disastrous environmental consequences. E.g. Myanmar, Santander, Colombia </a:t>
            </a:r>
            <a:endParaRPr lang="en-ZA" sz="2000" dirty="0">
              <a:solidFill>
                <a:srgbClr val="00B050"/>
              </a:solidFill>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spcAft>
                <a:spcPts val="800"/>
              </a:spcAft>
              <a:buFont typeface="Symbol" panose="05050102010706020507" pitchFamily="18" charset="2"/>
              <a:buChar char=""/>
            </a:pPr>
            <a:r>
              <a:rPr lang="en-ZA" sz="2000" dirty="0">
                <a:solidFill>
                  <a:srgbClr val="00B050"/>
                </a:solidFill>
                <a:effectLst/>
                <a:latin typeface="Calibri" panose="020F0502020204030204" pitchFamily="34" charset="0"/>
                <a:ea typeface="Aptos" panose="020B0004020202020204" pitchFamily="34" charset="0"/>
                <a:cs typeface="Times New Roman" panose="02020603050405020304" pitchFamily="18" charset="0"/>
              </a:rPr>
              <a:t>Understanding the nature of customary land management, and the role communities (including IDPs) can play in protecting the environment is important. </a:t>
            </a:r>
            <a:endParaRPr lang="en-ZA" sz="2000" dirty="0">
              <a:solidFill>
                <a:srgbClr val="00B050"/>
              </a:solidFill>
              <a:effectLst/>
              <a:latin typeface="Calibri" panose="020F0502020204030204" pitchFamily="34" charset="0"/>
              <a:ea typeface="Calibri" panose="020F0502020204030204" pitchFamily="34" charset="0"/>
              <a:cs typeface="Times New Roman" panose="02020603050405020304" pitchFamily="18" charset="0"/>
            </a:endParaRPr>
          </a:p>
          <a:p>
            <a:pPr lvl="0" algn="just">
              <a:lnSpc>
                <a:spcPct val="115000"/>
              </a:lnSpc>
              <a:spcAft>
                <a:spcPts val="800"/>
              </a:spcAft>
              <a:buFont typeface="Wingdings" panose="05000000000000000000" pitchFamily="2" charset="2"/>
              <a:buChar char="Ø"/>
            </a:pPr>
            <a:endParaRPr lang="en-ZA" sz="24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8" name="Title 1">
            <a:extLst>
              <a:ext uri="{FF2B5EF4-FFF2-40B4-BE49-F238E27FC236}">
                <a16:creationId xmlns:a16="http://schemas.microsoft.com/office/drawing/2014/main" id="{2F927BCE-9F82-411C-BEDC-FFF7FE8DC71C}"/>
              </a:ext>
            </a:extLst>
          </p:cNvPr>
          <p:cNvSpPr txBox="1">
            <a:spLocks/>
          </p:cNvSpPr>
          <p:nvPr/>
        </p:nvSpPr>
        <p:spPr>
          <a:xfrm>
            <a:off x="0" y="0"/>
            <a:ext cx="6730470" cy="757296"/>
          </a:xfrm>
          <a:prstGeom prst="rect">
            <a:avLst/>
          </a:prstGeom>
          <a:solidFill>
            <a:schemeClr val="tx2">
              <a:lumMod val="75000"/>
            </a:schemeClr>
          </a:solidFill>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US" sz="3600" b="1" dirty="0">
                <a:solidFill>
                  <a:schemeClr val="bg1"/>
                </a:solidFill>
                <a:latin typeface="+mn-lt"/>
              </a:rPr>
              <a:t>Conclusion (2)</a:t>
            </a:r>
          </a:p>
        </p:txBody>
      </p:sp>
      <p:pic>
        <p:nvPicPr>
          <p:cNvPr id="9" name="Picture 8">
            <a:extLst>
              <a:ext uri="{FF2B5EF4-FFF2-40B4-BE49-F238E27FC236}">
                <a16:creationId xmlns:a16="http://schemas.microsoft.com/office/drawing/2014/main" id="{6D9F807C-DD38-413D-98E8-0200F2C6295D}"/>
              </a:ext>
            </a:extLst>
          </p:cNvPr>
          <p:cNvPicPr>
            <a:picLocks noChangeAspect="1"/>
          </p:cNvPicPr>
          <p:nvPr/>
        </p:nvPicPr>
        <p:blipFill>
          <a:blip r:embed="rId2"/>
          <a:stretch>
            <a:fillRect/>
          </a:stretch>
        </p:blipFill>
        <p:spPr>
          <a:xfrm>
            <a:off x="10864600" y="118938"/>
            <a:ext cx="1177540" cy="381717"/>
          </a:xfrm>
          <a:prstGeom prst="rect">
            <a:avLst/>
          </a:prstGeom>
        </p:spPr>
      </p:pic>
      <p:pic>
        <p:nvPicPr>
          <p:cNvPr id="10" name="Picture 9">
            <a:extLst>
              <a:ext uri="{FF2B5EF4-FFF2-40B4-BE49-F238E27FC236}">
                <a16:creationId xmlns:a16="http://schemas.microsoft.com/office/drawing/2014/main" id="{7D718724-9D5C-4659-9FB9-DEB470C5D875}"/>
              </a:ext>
            </a:extLst>
          </p:cNvPr>
          <p:cNvPicPr>
            <a:picLocks noChangeAspect="1"/>
          </p:cNvPicPr>
          <p:nvPr/>
        </p:nvPicPr>
        <p:blipFill>
          <a:blip r:embed="rId3"/>
          <a:stretch>
            <a:fillRect/>
          </a:stretch>
        </p:blipFill>
        <p:spPr>
          <a:xfrm>
            <a:off x="8996104" y="141561"/>
            <a:ext cx="1733678" cy="336470"/>
          </a:xfrm>
          <a:prstGeom prst="rect">
            <a:avLst/>
          </a:prstGeom>
        </p:spPr>
      </p:pic>
      <p:sp>
        <p:nvSpPr>
          <p:cNvPr id="6" name="Slide Number Placeholder 5">
            <a:extLst>
              <a:ext uri="{FF2B5EF4-FFF2-40B4-BE49-F238E27FC236}">
                <a16:creationId xmlns:a16="http://schemas.microsoft.com/office/drawing/2014/main" id="{68ECFA00-226C-92FA-0D63-D9E06B52FA37}"/>
              </a:ext>
            </a:extLst>
          </p:cNvPr>
          <p:cNvSpPr>
            <a:spLocks noGrp="1"/>
          </p:cNvSpPr>
          <p:nvPr>
            <p:ph type="sldNum" sz="quarter" idx="12"/>
          </p:nvPr>
        </p:nvSpPr>
        <p:spPr/>
        <p:txBody>
          <a:bodyPr/>
          <a:lstStyle/>
          <a:p>
            <a:fld id="{C9F35881-CAA4-4149-8092-8BD77F2B45F5}" type="slidenum">
              <a:rPr lang="en-ZA" smtClean="0"/>
              <a:t>35</a:t>
            </a:fld>
            <a:endParaRPr lang="en-ZA"/>
          </a:p>
        </p:txBody>
      </p:sp>
    </p:spTree>
    <p:extLst>
      <p:ext uri="{BB962C8B-B14F-4D97-AF65-F5344CB8AC3E}">
        <p14:creationId xmlns:p14="http://schemas.microsoft.com/office/powerpoint/2010/main" val="37209607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22E4E3E-1401-4D27-B2F8-B747819B8556}"/>
              </a:ext>
            </a:extLst>
          </p:cNvPr>
          <p:cNvSpPr>
            <a:spLocks noGrp="1"/>
          </p:cNvSpPr>
          <p:nvPr>
            <p:ph idx="1"/>
          </p:nvPr>
        </p:nvSpPr>
        <p:spPr>
          <a:xfrm>
            <a:off x="299260" y="931025"/>
            <a:ext cx="1878672" cy="5580639"/>
          </a:xfrm>
        </p:spPr>
        <p:txBody>
          <a:bodyPr>
            <a:normAutofit fontScale="77500" lnSpcReduction="20000"/>
          </a:bodyPr>
          <a:lstStyle/>
          <a:p>
            <a:pPr>
              <a:lnSpc>
                <a:spcPct val="100000"/>
              </a:lnSpc>
              <a:buFont typeface="Wingdings" panose="05000000000000000000" pitchFamily="2" charset="2"/>
              <a:buChar char="Ø"/>
            </a:pPr>
            <a:r>
              <a:rPr lang="en-US" sz="3200" dirty="0"/>
              <a:t> </a:t>
            </a:r>
            <a:r>
              <a:rPr lang="en-ZA" sz="2400" u="none" strike="noStrike" dirty="0">
                <a:solidFill>
                  <a:srgbClr val="0070C0"/>
                </a:solidFill>
                <a:effectLst/>
                <a:ea typeface="Aptos" panose="020B0004020202020204" pitchFamily="34" charset="0"/>
                <a:cs typeface="Times New Roman" panose="02020603050405020304" pitchFamily="18" charset="0"/>
              </a:rPr>
              <a:t>Internal displacement &amp; durable solutions</a:t>
            </a:r>
            <a:endParaRPr lang="en-ZA" sz="2400" dirty="0">
              <a:solidFill>
                <a:srgbClr val="0070C0"/>
              </a:solidFill>
              <a:effectLst/>
              <a:ea typeface="Aptos" panose="020B0004020202020204" pitchFamily="34" charset="0"/>
              <a:cs typeface="Times New Roman" panose="02020603050405020304" pitchFamily="18" charset="0"/>
            </a:endParaRPr>
          </a:p>
          <a:p>
            <a:pPr marL="0" indent="0">
              <a:lnSpc>
                <a:spcPct val="100000"/>
              </a:lnSpc>
              <a:buNone/>
            </a:pPr>
            <a:endParaRPr lang="en-US" sz="2400" dirty="0"/>
          </a:p>
          <a:p>
            <a:pPr marL="0" indent="0">
              <a:lnSpc>
                <a:spcPct val="100000"/>
              </a:lnSpc>
              <a:buNone/>
            </a:pPr>
            <a:endParaRPr lang="en-US" sz="2400" dirty="0"/>
          </a:p>
          <a:p>
            <a:pPr marL="0" indent="0">
              <a:lnSpc>
                <a:spcPct val="100000"/>
              </a:lnSpc>
              <a:buNone/>
            </a:pPr>
            <a:endParaRPr lang="en-US" sz="2400" dirty="0"/>
          </a:p>
          <a:p>
            <a:pPr marL="0" indent="0">
              <a:lnSpc>
                <a:spcPct val="100000"/>
              </a:lnSpc>
              <a:buNone/>
            </a:pPr>
            <a:endParaRPr lang="en-US" sz="2400" dirty="0"/>
          </a:p>
          <a:p>
            <a:pPr marL="0" indent="0">
              <a:lnSpc>
                <a:spcPct val="100000"/>
              </a:lnSpc>
              <a:buNone/>
            </a:pPr>
            <a:endParaRPr lang="en-US" sz="2400" dirty="0"/>
          </a:p>
          <a:p>
            <a:pPr>
              <a:lnSpc>
                <a:spcPct val="100000"/>
              </a:lnSpc>
              <a:buFont typeface="Wingdings" panose="05000000000000000000" pitchFamily="2" charset="2"/>
              <a:buChar char="Ø"/>
            </a:pPr>
            <a:r>
              <a:rPr lang="en-US" sz="2400" dirty="0"/>
              <a:t> </a:t>
            </a:r>
            <a:r>
              <a:rPr lang="en-ZA" sz="2400" dirty="0">
                <a:solidFill>
                  <a:srgbClr val="FF0000"/>
                </a:solidFill>
                <a:effectLst/>
                <a:ea typeface="Aptos" panose="020B0004020202020204" pitchFamily="34" charset="0"/>
                <a:cs typeface="Times New Roman" panose="02020603050405020304" pitchFamily="18" charset="0"/>
              </a:rPr>
              <a:t>HLP</a:t>
            </a:r>
            <a:r>
              <a:rPr lang="en-ZA" sz="2400" strike="noStrike" dirty="0">
                <a:solidFill>
                  <a:srgbClr val="FF0000"/>
                </a:solidFill>
                <a:effectLst/>
                <a:ea typeface="Aptos" panose="020B0004020202020204" pitchFamily="34" charset="0"/>
                <a:cs typeface="Times New Roman" panose="02020603050405020304" pitchFamily="18" charset="0"/>
              </a:rPr>
              <a:t> </a:t>
            </a:r>
            <a:r>
              <a:rPr lang="en-ZA" sz="2400" u="none" strike="noStrike" dirty="0">
                <a:solidFill>
                  <a:srgbClr val="FF0000"/>
                </a:solidFill>
                <a:effectLst/>
                <a:ea typeface="Aptos" panose="020B0004020202020204" pitchFamily="34" charset="0"/>
                <a:cs typeface="Times New Roman" panose="02020603050405020304" pitchFamily="18" charset="0"/>
              </a:rPr>
              <a:t>rights in situations of displacement</a:t>
            </a:r>
            <a:endParaRPr lang="en-ZA" sz="2400" dirty="0">
              <a:solidFill>
                <a:srgbClr val="FF0000"/>
              </a:solidFill>
              <a:effectLst/>
              <a:ea typeface="Aptos" panose="020B0004020202020204" pitchFamily="34" charset="0"/>
              <a:cs typeface="Times New Roman" panose="02020603050405020304" pitchFamily="18" charset="0"/>
            </a:endParaRPr>
          </a:p>
          <a:p>
            <a:pPr marL="0" indent="0">
              <a:lnSpc>
                <a:spcPct val="100000"/>
              </a:lnSpc>
              <a:buNone/>
            </a:pPr>
            <a:endParaRPr lang="en-US" sz="2400" dirty="0"/>
          </a:p>
          <a:p>
            <a:pPr marL="0" indent="0">
              <a:lnSpc>
                <a:spcPct val="100000"/>
              </a:lnSpc>
              <a:buNone/>
            </a:pPr>
            <a:endParaRPr lang="en-US" sz="2400" dirty="0"/>
          </a:p>
          <a:p>
            <a:pPr>
              <a:lnSpc>
                <a:spcPct val="100000"/>
              </a:lnSpc>
              <a:buFont typeface="Wingdings" panose="05000000000000000000" pitchFamily="2" charset="2"/>
              <a:buChar char="Ø"/>
            </a:pPr>
            <a:r>
              <a:rPr lang="en-US" sz="2400" dirty="0"/>
              <a:t> </a:t>
            </a:r>
            <a:r>
              <a:rPr lang="en-ZA" sz="2400" u="none" strike="noStrike" dirty="0">
                <a:solidFill>
                  <a:srgbClr val="00B050"/>
                </a:solidFill>
                <a:effectLst/>
                <a:latin typeface="Calibri" panose="020F0502020204030204" pitchFamily="34" charset="0"/>
                <a:ea typeface="Aptos" panose="020B0004020202020204" pitchFamily="34" charset="0"/>
                <a:cs typeface="Times New Roman" panose="02020603050405020304" pitchFamily="18" charset="0"/>
              </a:rPr>
              <a:t>Customary areas - their size and relevance</a:t>
            </a:r>
            <a:endParaRPr lang="en-ZA" sz="2400" dirty="0">
              <a:solidFill>
                <a:srgbClr val="00B050"/>
              </a:solidFill>
              <a:effectLst/>
              <a:latin typeface="Aptos" panose="020B0004020202020204" pitchFamily="34" charset="0"/>
              <a:ea typeface="Aptos" panose="020B0004020202020204" pitchFamily="34" charset="0"/>
              <a:cs typeface="Times New Roman" panose="02020603050405020304" pitchFamily="18" charset="0"/>
            </a:endParaRPr>
          </a:p>
        </p:txBody>
      </p:sp>
      <p:cxnSp>
        <p:nvCxnSpPr>
          <p:cNvPr id="5" name="Straight Connector 4">
            <a:extLst>
              <a:ext uri="{FF2B5EF4-FFF2-40B4-BE49-F238E27FC236}">
                <a16:creationId xmlns:a16="http://schemas.microsoft.com/office/drawing/2014/main" id="{B62E17D0-D0B4-4555-8E8D-DB727D709813}"/>
              </a:ext>
            </a:extLst>
          </p:cNvPr>
          <p:cNvCxnSpPr>
            <a:cxnSpLocks/>
          </p:cNvCxnSpPr>
          <p:nvPr/>
        </p:nvCxnSpPr>
        <p:spPr>
          <a:xfrm>
            <a:off x="2412289" y="1011481"/>
            <a:ext cx="0" cy="5419725"/>
          </a:xfrm>
          <a:prstGeom prst="line">
            <a:avLst/>
          </a:prstGeom>
          <a:ln w="38100">
            <a:solidFill>
              <a:schemeClr val="tx2">
                <a:lumMod val="75000"/>
              </a:schemeClr>
            </a:solidFill>
          </a:ln>
        </p:spPr>
        <p:style>
          <a:lnRef idx="1">
            <a:schemeClr val="accent1"/>
          </a:lnRef>
          <a:fillRef idx="0">
            <a:schemeClr val="accent1"/>
          </a:fillRef>
          <a:effectRef idx="0">
            <a:schemeClr val="accent1"/>
          </a:effectRef>
          <a:fontRef idx="minor">
            <a:schemeClr val="tx1"/>
          </a:fontRef>
        </p:style>
      </p:cxnSp>
      <p:sp>
        <p:nvSpPr>
          <p:cNvPr id="7" name="Content Placeholder 2">
            <a:extLst>
              <a:ext uri="{FF2B5EF4-FFF2-40B4-BE49-F238E27FC236}">
                <a16:creationId xmlns:a16="http://schemas.microsoft.com/office/drawing/2014/main" id="{89E0C5EE-06CA-43E4-B81F-04F9AAAD603C}"/>
              </a:ext>
            </a:extLst>
          </p:cNvPr>
          <p:cNvSpPr txBox="1">
            <a:spLocks/>
          </p:cNvSpPr>
          <p:nvPr/>
        </p:nvSpPr>
        <p:spPr>
          <a:xfrm>
            <a:off x="2646646" y="5520206"/>
            <a:ext cx="9118489" cy="538256"/>
          </a:xfrm>
          <a:prstGeom prst="rect">
            <a:avLst/>
          </a:prstGeom>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just">
              <a:lnSpc>
                <a:spcPct val="115000"/>
              </a:lnSpc>
            </a:pPr>
            <a:r>
              <a:rPr lang="en-ZA" sz="1800" b="1" dirty="0">
                <a:solidFill>
                  <a:srgbClr val="00B050"/>
                </a:solidFill>
                <a:effectLst/>
                <a:latin typeface="Calibri" panose="020F0502020204030204" pitchFamily="34" charset="0"/>
                <a:ea typeface="Calibri" panose="020F0502020204030204" pitchFamily="34" charset="0"/>
                <a:cs typeface="Times New Roman" panose="02020603050405020304" pitchFamily="18" charset="0"/>
              </a:rPr>
              <a:t>70% land rights in the world are held in customary areas</a:t>
            </a:r>
            <a:r>
              <a:rPr lang="en-ZA" sz="1800" dirty="0">
                <a:solidFill>
                  <a:srgbClr val="00B050"/>
                </a:solidFill>
                <a:effectLst/>
                <a:latin typeface="Calibri" panose="020F0502020204030204" pitchFamily="34" charset="0"/>
                <a:ea typeface="Calibri" panose="020F0502020204030204" pitchFamily="34" charset="0"/>
                <a:cs typeface="Times New Roman" panose="02020603050405020304" pitchFamily="18" charset="0"/>
              </a:rPr>
              <a:t>, vary within and between countries, a dynamic and changing, seldom recorded</a:t>
            </a:r>
          </a:p>
        </p:txBody>
      </p:sp>
      <p:sp>
        <p:nvSpPr>
          <p:cNvPr id="8" name="Title 1">
            <a:extLst>
              <a:ext uri="{FF2B5EF4-FFF2-40B4-BE49-F238E27FC236}">
                <a16:creationId xmlns:a16="http://schemas.microsoft.com/office/drawing/2014/main" id="{2F927BCE-9F82-411C-BEDC-FFF7FE8DC71C}"/>
              </a:ext>
            </a:extLst>
          </p:cNvPr>
          <p:cNvSpPr txBox="1">
            <a:spLocks/>
          </p:cNvSpPr>
          <p:nvPr/>
        </p:nvSpPr>
        <p:spPr>
          <a:xfrm>
            <a:off x="0" y="0"/>
            <a:ext cx="6730470" cy="757296"/>
          </a:xfrm>
          <a:prstGeom prst="rect">
            <a:avLst/>
          </a:prstGeom>
          <a:solidFill>
            <a:schemeClr val="tx2">
              <a:lumMod val="75000"/>
            </a:schemeClr>
          </a:solidFill>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US" sz="3600" b="1" dirty="0">
                <a:solidFill>
                  <a:schemeClr val="bg1"/>
                </a:solidFill>
                <a:latin typeface="+mn-lt"/>
              </a:rPr>
              <a:t>Context</a:t>
            </a:r>
          </a:p>
        </p:txBody>
      </p:sp>
      <p:pic>
        <p:nvPicPr>
          <p:cNvPr id="9" name="Picture 8">
            <a:extLst>
              <a:ext uri="{FF2B5EF4-FFF2-40B4-BE49-F238E27FC236}">
                <a16:creationId xmlns:a16="http://schemas.microsoft.com/office/drawing/2014/main" id="{6D9F807C-DD38-413D-98E8-0200F2C6295D}"/>
              </a:ext>
            </a:extLst>
          </p:cNvPr>
          <p:cNvPicPr>
            <a:picLocks noChangeAspect="1"/>
          </p:cNvPicPr>
          <p:nvPr/>
        </p:nvPicPr>
        <p:blipFill>
          <a:blip r:embed="rId2"/>
          <a:stretch>
            <a:fillRect/>
          </a:stretch>
        </p:blipFill>
        <p:spPr>
          <a:xfrm>
            <a:off x="10864600" y="118938"/>
            <a:ext cx="1177540" cy="381717"/>
          </a:xfrm>
          <a:prstGeom prst="rect">
            <a:avLst/>
          </a:prstGeom>
        </p:spPr>
      </p:pic>
      <p:pic>
        <p:nvPicPr>
          <p:cNvPr id="10" name="Picture 9">
            <a:extLst>
              <a:ext uri="{FF2B5EF4-FFF2-40B4-BE49-F238E27FC236}">
                <a16:creationId xmlns:a16="http://schemas.microsoft.com/office/drawing/2014/main" id="{7D718724-9D5C-4659-9FB9-DEB470C5D875}"/>
              </a:ext>
            </a:extLst>
          </p:cNvPr>
          <p:cNvPicPr>
            <a:picLocks noChangeAspect="1"/>
          </p:cNvPicPr>
          <p:nvPr/>
        </p:nvPicPr>
        <p:blipFill>
          <a:blip r:embed="rId3"/>
          <a:stretch>
            <a:fillRect/>
          </a:stretch>
        </p:blipFill>
        <p:spPr>
          <a:xfrm>
            <a:off x="8996104" y="141561"/>
            <a:ext cx="1733678" cy="336470"/>
          </a:xfrm>
          <a:prstGeom prst="rect">
            <a:avLst/>
          </a:prstGeom>
        </p:spPr>
      </p:pic>
      <p:sp>
        <p:nvSpPr>
          <p:cNvPr id="4" name="Slide Number Placeholder 3">
            <a:extLst>
              <a:ext uri="{FF2B5EF4-FFF2-40B4-BE49-F238E27FC236}">
                <a16:creationId xmlns:a16="http://schemas.microsoft.com/office/drawing/2014/main" id="{5CE68A29-105C-5E6D-14E9-11ED65E48CF0}"/>
              </a:ext>
            </a:extLst>
          </p:cNvPr>
          <p:cNvSpPr>
            <a:spLocks noGrp="1"/>
          </p:cNvSpPr>
          <p:nvPr>
            <p:ph type="sldNum" sz="quarter" idx="12"/>
          </p:nvPr>
        </p:nvSpPr>
        <p:spPr/>
        <p:txBody>
          <a:bodyPr/>
          <a:lstStyle/>
          <a:p>
            <a:fld id="{C9F35881-CAA4-4149-8092-8BD77F2B45F5}" type="slidenum">
              <a:rPr lang="en-ZA" smtClean="0"/>
              <a:t>4</a:t>
            </a:fld>
            <a:endParaRPr lang="en-ZA"/>
          </a:p>
        </p:txBody>
      </p:sp>
      <p:sp>
        <p:nvSpPr>
          <p:cNvPr id="6" name="TextBox 5">
            <a:extLst>
              <a:ext uri="{FF2B5EF4-FFF2-40B4-BE49-F238E27FC236}">
                <a16:creationId xmlns:a16="http://schemas.microsoft.com/office/drawing/2014/main" id="{7EE94E03-24AC-B21D-E16B-9A4C3F503537}"/>
              </a:ext>
            </a:extLst>
          </p:cNvPr>
          <p:cNvSpPr txBox="1"/>
          <p:nvPr/>
        </p:nvSpPr>
        <p:spPr>
          <a:xfrm>
            <a:off x="2457159" y="931025"/>
            <a:ext cx="9241465" cy="2585323"/>
          </a:xfrm>
          <a:prstGeom prst="rect">
            <a:avLst/>
          </a:prstGeom>
          <a:noFill/>
        </p:spPr>
        <p:txBody>
          <a:bodyPr wrap="square">
            <a:spAutoFit/>
          </a:bodyPr>
          <a:lstStyle/>
          <a:p>
            <a:pPr marL="285750" indent="-285750">
              <a:buFont typeface="Arial" panose="020B0604020202020204" pitchFamily="34" charset="0"/>
              <a:buChar char="•"/>
            </a:pPr>
            <a:r>
              <a:rPr lang="en-ZA" sz="1800" dirty="0">
                <a:solidFill>
                  <a:srgbClr val="0070C0"/>
                </a:solidFill>
                <a:effectLst/>
                <a:latin typeface="Calibri" panose="020F0502020204030204" pitchFamily="34" charset="0"/>
                <a:ea typeface="Calibri" panose="020F0502020204030204" pitchFamily="34" charset="0"/>
                <a:cs typeface="Segoe UI" panose="020B0502040204020203" pitchFamily="34" charset="0"/>
              </a:rPr>
              <a:t>71.1 million people in internal displacement worldwide (2022), many in protracted displacement</a:t>
            </a:r>
            <a:endParaRPr lang="en-ZA" dirty="0">
              <a:solidFill>
                <a:srgbClr val="0070C0"/>
              </a:solidFill>
              <a:latin typeface="Calibri" panose="020F0502020204030204" pitchFamily="34" charset="0"/>
              <a:ea typeface="Calibri" panose="020F0502020204030204" pitchFamily="34" charset="0"/>
              <a:cs typeface="Segoe UI" panose="020B0502040204020203" pitchFamily="34" charset="0"/>
            </a:endParaRPr>
          </a:p>
          <a:p>
            <a:pPr marL="285750" indent="-285750">
              <a:buFont typeface="Arial" panose="020B0604020202020204" pitchFamily="34" charset="0"/>
              <a:buChar char="•"/>
            </a:pPr>
            <a:r>
              <a:rPr lang="en-US" sz="1800" dirty="0">
                <a:solidFill>
                  <a:srgbClr val="0070C0"/>
                </a:solidFill>
                <a:effectLst/>
                <a:latin typeface="Calibri" panose="020F0502020204030204" pitchFamily="34" charset="0"/>
                <a:ea typeface="Calibri" panose="020F0502020204030204" pitchFamily="34" charset="0"/>
              </a:rPr>
              <a:t>Linked to underlying challenges related to governance, development, human rights, and peace; short-term solutions are not sustainable</a:t>
            </a:r>
            <a:endParaRPr lang="en-ZA" sz="1800" dirty="0">
              <a:solidFill>
                <a:srgbClr val="0070C0"/>
              </a:solidFill>
              <a:effectLst/>
              <a:latin typeface="Calibri" panose="020F0502020204030204" pitchFamily="34" charset="0"/>
              <a:ea typeface="Calibri" panose="020F0502020204030204" pitchFamily="34" charset="0"/>
              <a:cs typeface="Segoe UI" panose="020B0502040204020203" pitchFamily="34" charset="0"/>
            </a:endParaRPr>
          </a:p>
          <a:p>
            <a:pPr marL="285750" indent="-285750">
              <a:buFont typeface="Arial" panose="020B0604020202020204" pitchFamily="34" charset="0"/>
              <a:buChar char="•"/>
            </a:pPr>
            <a:endParaRPr lang="en-ZA" dirty="0">
              <a:solidFill>
                <a:srgbClr val="0070C0"/>
              </a:solidFill>
              <a:latin typeface="Calibri" panose="020F0502020204030204" pitchFamily="34" charset="0"/>
              <a:ea typeface="Calibri" panose="020F0502020204030204" pitchFamily="34" charset="0"/>
              <a:cs typeface="Segoe UI" panose="020B0502040204020203" pitchFamily="34" charset="0"/>
            </a:endParaRPr>
          </a:p>
          <a:p>
            <a:pPr marL="285750" indent="-285750">
              <a:buFont typeface="Arial" panose="020B0604020202020204" pitchFamily="34" charset="0"/>
              <a:buChar char="•"/>
            </a:pPr>
            <a:r>
              <a:rPr lang="en-US" sz="1800" dirty="0">
                <a:solidFill>
                  <a:srgbClr val="0070C0"/>
                </a:solidFill>
                <a:effectLst/>
                <a:latin typeface="Calibri" panose="020F0502020204030204" pitchFamily="34" charset="0"/>
                <a:ea typeface="Calibri" panose="020F0502020204030204" pitchFamily="34" charset="0"/>
              </a:rPr>
              <a:t>Durable solutions (with sustainable outcomes) </a:t>
            </a:r>
            <a:r>
              <a:rPr lang="en-ZA" sz="1800" dirty="0">
                <a:solidFill>
                  <a:srgbClr val="0070C0"/>
                </a:solidFill>
                <a:effectLst/>
                <a:latin typeface="Calibri" panose="020F0502020204030204" pitchFamily="34" charset="0"/>
                <a:ea typeface="Calibri" panose="020F0502020204030204" pitchFamily="34" charset="0"/>
              </a:rPr>
              <a:t>mean IDPs no longer need assistance</a:t>
            </a:r>
          </a:p>
          <a:p>
            <a:pPr marL="285750" indent="-285750">
              <a:buFont typeface="Arial" panose="020B0604020202020204" pitchFamily="34" charset="0"/>
              <a:buChar char="•"/>
            </a:pPr>
            <a:endParaRPr lang="en-ZA" sz="1800" dirty="0">
              <a:solidFill>
                <a:srgbClr val="0070C0"/>
              </a:solidFill>
              <a:effectLst/>
              <a:latin typeface="Calibri" panose="020F0502020204030204" pitchFamily="34" charset="0"/>
              <a:ea typeface="Calibri" panose="020F0502020204030204" pitchFamily="34" charset="0"/>
            </a:endParaRPr>
          </a:p>
          <a:p>
            <a:pPr marL="285750" indent="-285750">
              <a:buFont typeface="Arial" panose="020B0604020202020204" pitchFamily="34" charset="0"/>
              <a:buChar char="•"/>
            </a:pPr>
            <a:r>
              <a:rPr lang="en-US" sz="1800" b="1" dirty="0">
                <a:solidFill>
                  <a:srgbClr val="0070C0"/>
                </a:solidFill>
                <a:effectLst/>
                <a:latin typeface="Calibri" panose="020F0502020204030204" pitchFamily="34" charset="0"/>
                <a:ea typeface="Calibri" panose="020F0502020204030204" pitchFamily="34" charset="0"/>
              </a:rPr>
              <a:t>Options fo</a:t>
            </a:r>
            <a:r>
              <a:rPr lang="en-US" b="1" dirty="0">
                <a:solidFill>
                  <a:srgbClr val="0070C0"/>
                </a:solidFill>
                <a:latin typeface="Calibri" panose="020F0502020204030204" pitchFamily="34" charset="0"/>
                <a:ea typeface="Calibri" panose="020F0502020204030204" pitchFamily="34" charset="0"/>
              </a:rPr>
              <a:t>r durable solutions</a:t>
            </a:r>
            <a:r>
              <a:rPr lang="en-US" sz="1800" b="1" dirty="0">
                <a:solidFill>
                  <a:srgbClr val="0070C0"/>
                </a:solidFill>
                <a:effectLst/>
                <a:latin typeface="Calibri" panose="020F0502020204030204" pitchFamily="34" charset="0"/>
                <a:ea typeface="Calibri" panose="020F0502020204030204" pitchFamily="34" charset="0"/>
              </a:rPr>
              <a:t> - </a:t>
            </a:r>
            <a:r>
              <a:rPr lang="en-US" sz="1800" b="1" i="1" dirty="0">
                <a:solidFill>
                  <a:srgbClr val="0070C0"/>
                </a:solidFill>
                <a:effectLst/>
                <a:latin typeface="Calibri" panose="020F0502020204030204" pitchFamily="34" charset="0"/>
                <a:ea typeface="Calibri" panose="020F0502020204030204" pitchFamily="34" charset="0"/>
              </a:rPr>
              <a:t>voluntary return</a:t>
            </a:r>
            <a:r>
              <a:rPr lang="en-US" sz="1800" b="1" dirty="0">
                <a:solidFill>
                  <a:srgbClr val="0070C0"/>
                </a:solidFill>
                <a:effectLst/>
                <a:latin typeface="Calibri" panose="020F0502020204030204" pitchFamily="34" charset="0"/>
                <a:ea typeface="Calibri" panose="020F0502020204030204" pitchFamily="34" charset="0"/>
              </a:rPr>
              <a:t> to area of origin, </a:t>
            </a:r>
            <a:r>
              <a:rPr lang="en-US" sz="1800" b="1" i="1" dirty="0">
                <a:solidFill>
                  <a:srgbClr val="0070C0"/>
                </a:solidFill>
                <a:effectLst/>
                <a:latin typeface="Calibri" panose="020F0502020204030204" pitchFamily="34" charset="0"/>
                <a:ea typeface="Calibri" panose="020F0502020204030204" pitchFamily="34" charset="0"/>
              </a:rPr>
              <a:t>integrating locally</a:t>
            </a:r>
            <a:r>
              <a:rPr lang="en-US" sz="1800" b="1" dirty="0">
                <a:solidFill>
                  <a:srgbClr val="0070C0"/>
                </a:solidFill>
                <a:effectLst/>
                <a:latin typeface="Calibri" panose="020F0502020204030204" pitchFamily="34" charset="0"/>
                <a:ea typeface="Calibri" panose="020F0502020204030204" pitchFamily="34" charset="0"/>
              </a:rPr>
              <a:t>, or </a:t>
            </a:r>
            <a:r>
              <a:rPr lang="en-US" sz="1800" b="1" i="1" dirty="0">
                <a:solidFill>
                  <a:srgbClr val="0070C0"/>
                </a:solidFill>
                <a:effectLst/>
                <a:latin typeface="Calibri" panose="020F0502020204030204" pitchFamily="34" charset="0"/>
                <a:ea typeface="Calibri" panose="020F0502020204030204" pitchFamily="34" charset="0"/>
              </a:rPr>
              <a:t>settling in another area</a:t>
            </a:r>
            <a:r>
              <a:rPr lang="en-US" sz="1800" b="1" dirty="0">
                <a:solidFill>
                  <a:srgbClr val="0070C0"/>
                </a:solidFill>
                <a:effectLst/>
                <a:latin typeface="Calibri" panose="020F0502020204030204" pitchFamily="34" charset="0"/>
                <a:ea typeface="Calibri" panose="020F0502020204030204" pitchFamily="34" charset="0"/>
              </a:rPr>
              <a:t>. </a:t>
            </a:r>
            <a:r>
              <a:rPr lang="en-ZA" sz="1800" b="1" kern="0" dirty="0">
                <a:solidFill>
                  <a:srgbClr val="0070C0"/>
                </a:solidFill>
                <a:effectLst/>
                <a:latin typeface="Calibri" panose="020F0502020204030204" pitchFamily="34" charset="0"/>
                <a:ea typeface="Calibri" panose="020F0502020204030204" pitchFamily="34" charset="0"/>
              </a:rPr>
              <a:t>Also, investing in measures to </a:t>
            </a:r>
            <a:r>
              <a:rPr lang="en-ZA" sz="1800" b="1" i="1" kern="0" dirty="0">
                <a:solidFill>
                  <a:srgbClr val="0070C0"/>
                </a:solidFill>
                <a:effectLst/>
                <a:latin typeface="Calibri" panose="020F0502020204030204" pitchFamily="34" charset="0"/>
                <a:ea typeface="Calibri" panose="020F0502020204030204" pitchFamily="34" charset="0"/>
              </a:rPr>
              <a:t>prevent internal displacement</a:t>
            </a:r>
            <a:endParaRPr lang="en-ZA" b="1" dirty="0">
              <a:solidFill>
                <a:srgbClr val="0070C0"/>
              </a:solidFill>
            </a:endParaRPr>
          </a:p>
        </p:txBody>
      </p:sp>
      <p:sp>
        <p:nvSpPr>
          <p:cNvPr id="11" name="TextBox 10">
            <a:extLst>
              <a:ext uri="{FF2B5EF4-FFF2-40B4-BE49-F238E27FC236}">
                <a16:creationId xmlns:a16="http://schemas.microsoft.com/office/drawing/2014/main" id="{5DC785C9-1030-276F-59F9-5BDDE6FDA8CA}"/>
              </a:ext>
            </a:extLst>
          </p:cNvPr>
          <p:cNvSpPr txBox="1"/>
          <p:nvPr/>
        </p:nvSpPr>
        <p:spPr>
          <a:xfrm>
            <a:off x="2523672" y="4056612"/>
            <a:ext cx="9108452" cy="923330"/>
          </a:xfrm>
          <a:prstGeom prst="rect">
            <a:avLst/>
          </a:prstGeom>
          <a:noFill/>
        </p:spPr>
        <p:txBody>
          <a:bodyPr wrap="square" rtlCol="0">
            <a:spAutoFit/>
          </a:bodyPr>
          <a:lstStyle/>
          <a:p>
            <a:pPr marL="285750" indent="-285750">
              <a:buFont typeface="Arial" panose="020B0604020202020204" pitchFamily="34" charset="0"/>
              <a:buChar char="•"/>
            </a:pPr>
            <a:r>
              <a:rPr lang="en-ZA" b="1" dirty="0">
                <a:solidFill>
                  <a:srgbClr val="FF0000"/>
                </a:solidFill>
              </a:rPr>
              <a:t>HLP rights underlie all aspects of displacement</a:t>
            </a:r>
            <a:r>
              <a:rPr lang="en-ZA" dirty="0">
                <a:solidFill>
                  <a:srgbClr val="FF0000"/>
                </a:solidFill>
              </a:rPr>
              <a:t>. </a:t>
            </a:r>
          </a:p>
          <a:p>
            <a:pPr marL="285750" indent="-285750">
              <a:buFont typeface="Arial" panose="020B0604020202020204" pitchFamily="34" charset="0"/>
              <a:buChar char="•"/>
            </a:pPr>
            <a:r>
              <a:rPr lang="en-ZA" dirty="0">
                <a:solidFill>
                  <a:srgbClr val="FF0000"/>
                </a:solidFill>
              </a:rPr>
              <a:t>Occur across a spectrum; held by</a:t>
            </a:r>
            <a:r>
              <a:rPr lang="en-ZA" sz="1800" dirty="0">
                <a:solidFill>
                  <a:srgbClr val="FF0000"/>
                </a:solidFill>
                <a:effectLst/>
                <a:latin typeface="Calibri" panose="020F0502020204030204" pitchFamily="34" charset="0"/>
                <a:ea typeface="Calibri" panose="020F0502020204030204" pitchFamily="34" charset="0"/>
              </a:rPr>
              <a:t> owners, tenants, customary land tenure owners and users, and informal settlement occupants</a:t>
            </a:r>
            <a:endParaRPr lang="en-ZA" dirty="0">
              <a:solidFill>
                <a:srgbClr val="FF0000"/>
              </a:solidFill>
            </a:endParaRPr>
          </a:p>
        </p:txBody>
      </p:sp>
    </p:spTree>
    <p:extLst>
      <p:ext uri="{BB962C8B-B14F-4D97-AF65-F5344CB8AC3E}">
        <p14:creationId xmlns:p14="http://schemas.microsoft.com/office/powerpoint/2010/main" val="41588974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22E4E3E-1401-4D27-B2F8-B747819B8556}"/>
              </a:ext>
            </a:extLst>
          </p:cNvPr>
          <p:cNvSpPr>
            <a:spLocks noGrp="1"/>
          </p:cNvSpPr>
          <p:nvPr>
            <p:ph idx="1"/>
          </p:nvPr>
        </p:nvSpPr>
        <p:spPr>
          <a:xfrm>
            <a:off x="149861" y="1091939"/>
            <a:ext cx="2307013" cy="5419725"/>
          </a:xfrm>
        </p:spPr>
        <p:txBody>
          <a:bodyPr>
            <a:noAutofit/>
          </a:bodyPr>
          <a:lstStyle/>
          <a:p>
            <a:pPr marL="342900" lvl="0" indent="-342900">
              <a:lnSpc>
                <a:spcPct val="107000"/>
              </a:lnSpc>
              <a:buFont typeface="Symbol" panose="05050102010706020507" pitchFamily="18" charset="2"/>
              <a:buChar char=""/>
            </a:pPr>
            <a:r>
              <a:rPr lang="en-ZA" sz="2600" u="none" strike="noStrike" dirty="0">
                <a:solidFill>
                  <a:schemeClr val="accent2">
                    <a:lumMod val="50000"/>
                  </a:schemeClr>
                </a:solidFill>
                <a:effectLst/>
                <a:latin typeface="Calibri" panose="020F0502020204030204" pitchFamily="34" charset="0"/>
                <a:ea typeface="Aptos" panose="020B0004020202020204" pitchFamily="34" charset="0"/>
                <a:cs typeface="Times New Roman" panose="02020603050405020304" pitchFamily="18" charset="0"/>
              </a:rPr>
              <a:t>Continuum of land rights</a:t>
            </a:r>
          </a:p>
          <a:p>
            <a:pPr marL="0" lvl="0" indent="0">
              <a:lnSpc>
                <a:spcPct val="107000"/>
              </a:lnSpc>
              <a:buNone/>
            </a:pPr>
            <a:endParaRPr lang="en-ZA" sz="2600" dirty="0">
              <a:solidFill>
                <a:srgbClr val="467886"/>
              </a:solidFill>
              <a:latin typeface="Calibri" panose="020F0502020204030204" pitchFamily="34" charset="0"/>
              <a:ea typeface="Aptos" panose="020B0004020202020204" pitchFamily="34" charset="0"/>
              <a:cs typeface="Times New Roman" panose="02020603050405020304" pitchFamily="18" charset="0"/>
            </a:endParaRPr>
          </a:p>
          <a:p>
            <a:pPr marL="342900" lvl="0" indent="-342900">
              <a:lnSpc>
                <a:spcPct val="107000"/>
              </a:lnSpc>
              <a:buFont typeface="Symbol" panose="05050102010706020507" pitchFamily="18" charset="2"/>
              <a:buChar char=""/>
            </a:pPr>
            <a:r>
              <a:rPr lang="en-ZA" sz="2600" u="none" strike="noStrike" dirty="0">
                <a:solidFill>
                  <a:schemeClr val="accent6">
                    <a:lumMod val="75000"/>
                  </a:schemeClr>
                </a:solidFill>
                <a:effectLst/>
                <a:latin typeface="Calibri" panose="020F0502020204030204" pitchFamily="34" charset="0"/>
                <a:ea typeface="Aptos" panose="020B0004020202020204" pitchFamily="34" charset="0"/>
                <a:cs typeface="Times New Roman" panose="02020603050405020304" pitchFamily="18" charset="0"/>
              </a:rPr>
              <a:t>Individual vs group rights</a:t>
            </a:r>
          </a:p>
          <a:p>
            <a:pPr marL="0" lvl="0" indent="0">
              <a:lnSpc>
                <a:spcPct val="107000"/>
              </a:lnSpc>
              <a:buNone/>
            </a:pPr>
            <a:endParaRPr lang="en-ZA" sz="26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Symbol" panose="05050102010706020507" pitchFamily="18" charset="2"/>
              <a:buChar char=""/>
            </a:pPr>
            <a:r>
              <a:rPr lang="en-ZA" sz="2600" u="none" strike="noStrike" dirty="0">
                <a:solidFill>
                  <a:srgbClr val="467886"/>
                </a:solidFill>
                <a:effectLst/>
                <a:latin typeface="Calibri" panose="020F0502020204030204" pitchFamily="34" charset="0"/>
                <a:ea typeface="Aptos" panose="020B0004020202020204" pitchFamily="34" charset="0"/>
                <a:cs typeface="Times New Roman" panose="02020603050405020304" pitchFamily="18" charset="0"/>
              </a:rPr>
              <a:t>Ownership vs use rights and secondary occupants</a:t>
            </a:r>
            <a:endParaRPr lang="en-ZA" sz="2600" dirty="0">
              <a:effectLst/>
              <a:latin typeface="Aptos" panose="020B0004020202020204" pitchFamily="34" charset="0"/>
              <a:ea typeface="Aptos" panose="020B0004020202020204" pitchFamily="34" charset="0"/>
              <a:cs typeface="Times New Roman" panose="02020603050405020304" pitchFamily="18" charset="0"/>
            </a:endParaRPr>
          </a:p>
        </p:txBody>
      </p:sp>
      <p:sp>
        <p:nvSpPr>
          <p:cNvPr id="4" name="Title 1">
            <a:extLst>
              <a:ext uri="{FF2B5EF4-FFF2-40B4-BE49-F238E27FC236}">
                <a16:creationId xmlns:a16="http://schemas.microsoft.com/office/drawing/2014/main" id="{F53A036F-3C23-46FA-8BC3-594EFC1BFDA3}"/>
              </a:ext>
            </a:extLst>
          </p:cNvPr>
          <p:cNvSpPr txBox="1">
            <a:spLocks/>
          </p:cNvSpPr>
          <p:nvPr/>
        </p:nvSpPr>
        <p:spPr>
          <a:xfrm>
            <a:off x="149860" y="869795"/>
            <a:ext cx="3786514" cy="876623"/>
          </a:xfrm>
          <a:prstGeom prst="rect">
            <a:avLst/>
          </a:prstGeom>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endParaRPr lang="en-US" sz="3200" b="1" dirty="0">
              <a:solidFill>
                <a:schemeClr val="tx2">
                  <a:lumMod val="75000"/>
                </a:schemeClr>
              </a:solidFill>
              <a:latin typeface="+mn-lt"/>
            </a:endParaRPr>
          </a:p>
        </p:txBody>
      </p:sp>
      <p:cxnSp>
        <p:nvCxnSpPr>
          <p:cNvPr id="5" name="Straight Connector 4">
            <a:extLst>
              <a:ext uri="{FF2B5EF4-FFF2-40B4-BE49-F238E27FC236}">
                <a16:creationId xmlns:a16="http://schemas.microsoft.com/office/drawing/2014/main" id="{B62E17D0-D0B4-4555-8E8D-DB727D709813}"/>
              </a:ext>
            </a:extLst>
          </p:cNvPr>
          <p:cNvCxnSpPr>
            <a:cxnSpLocks/>
          </p:cNvCxnSpPr>
          <p:nvPr/>
        </p:nvCxnSpPr>
        <p:spPr>
          <a:xfrm>
            <a:off x="2496591" y="1091939"/>
            <a:ext cx="0" cy="5419725"/>
          </a:xfrm>
          <a:prstGeom prst="line">
            <a:avLst/>
          </a:prstGeom>
          <a:ln w="38100">
            <a:solidFill>
              <a:schemeClr val="tx2">
                <a:lumMod val="75000"/>
              </a:schemeClr>
            </a:solidFill>
          </a:ln>
        </p:spPr>
        <p:style>
          <a:lnRef idx="1">
            <a:schemeClr val="accent1"/>
          </a:lnRef>
          <a:fillRef idx="0">
            <a:schemeClr val="accent1"/>
          </a:fillRef>
          <a:effectRef idx="0">
            <a:schemeClr val="accent1"/>
          </a:effectRef>
          <a:fontRef idx="minor">
            <a:schemeClr val="tx1"/>
          </a:fontRef>
        </p:style>
      </p:cxnSp>
      <p:sp>
        <p:nvSpPr>
          <p:cNvPr id="7" name="Content Placeholder 2">
            <a:extLst>
              <a:ext uri="{FF2B5EF4-FFF2-40B4-BE49-F238E27FC236}">
                <a16:creationId xmlns:a16="http://schemas.microsoft.com/office/drawing/2014/main" id="{89E0C5EE-06CA-43E4-B81F-04F9AAAD603C}"/>
              </a:ext>
            </a:extLst>
          </p:cNvPr>
          <p:cNvSpPr txBox="1">
            <a:spLocks/>
          </p:cNvSpPr>
          <p:nvPr/>
        </p:nvSpPr>
        <p:spPr>
          <a:xfrm>
            <a:off x="4635444" y="869796"/>
            <a:ext cx="7406696" cy="6052296"/>
          </a:xfrm>
          <a:prstGeom prst="rect">
            <a:avLst/>
          </a:prstGeom>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lvl="0" indent="0" algn="just">
              <a:lnSpc>
                <a:spcPct val="115000"/>
              </a:lnSpc>
              <a:buNone/>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8" name="Title 1">
            <a:extLst>
              <a:ext uri="{FF2B5EF4-FFF2-40B4-BE49-F238E27FC236}">
                <a16:creationId xmlns:a16="http://schemas.microsoft.com/office/drawing/2014/main" id="{2F927BCE-9F82-411C-BEDC-FFF7FE8DC71C}"/>
              </a:ext>
            </a:extLst>
          </p:cNvPr>
          <p:cNvSpPr txBox="1">
            <a:spLocks/>
          </p:cNvSpPr>
          <p:nvPr/>
        </p:nvSpPr>
        <p:spPr>
          <a:xfrm>
            <a:off x="6855" y="-32312"/>
            <a:ext cx="8206120" cy="757296"/>
          </a:xfrm>
          <a:prstGeom prst="rect">
            <a:avLst/>
          </a:prstGeom>
          <a:solidFill>
            <a:schemeClr val="tx2">
              <a:lumMod val="75000"/>
            </a:schemeClr>
          </a:solidFill>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ZA" sz="3200" b="1" u="none" strike="noStrike" dirty="0">
                <a:solidFill>
                  <a:schemeClr val="bg1"/>
                </a:solidFill>
                <a:effectLst/>
                <a:latin typeface="Calibri" panose="020F0502020204030204" pitchFamily="34" charset="0"/>
                <a:ea typeface="Times New Roman" panose="02020603050405020304" pitchFamily="18" charset="0"/>
              </a:rPr>
              <a:t>Key concepts and underlying assumptions (1)</a:t>
            </a:r>
            <a:endParaRPr lang="en-US" sz="3200" b="1" dirty="0">
              <a:solidFill>
                <a:schemeClr val="bg1"/>
              </a:solidFill>
              <a:latin typeface="+mn-lt"/>
            </a:endParaRPr>
          </a:p>
        </p:txBody>
      </p:sp>
      <p:pic>
        <p:nvPicPr>
          <p:cNvPr id="9" name="Picture 8">
            <a:extLst>
              <a:ext uri="{FF2B5EF4-FFF2-40B4-BE49-F238E27FC236}">
                <a16:creationId xmlns:a16="http://schemas.microsoft.com/office/drawing/2014/main" id="{6D9F807C-DD38-413D-98E8-0200F2C6295D}"/>
              </a:ext>
            </a:extLst>
          </p:cNvPr>
          <p:cNvPicPr>
            <a:picLocks noChangeAspect="1"/>
          </p:cNvPicPr>
          <p:nvPr/>
        </p:nvPicPr>
        <p:blipFill>
          <a:blip r:embed="rId2"/>
          <a:stretch>
            <a:fillRect/>
          </a:stretch>
        </p:blipFill>
        <p:spPr>
          <a:xfrm>
            <a:off x="10864600" y="118938"/>
            <a:ext cx="1177540" cy="381717"/>
          </a:xfrm>
          <a:prstGeom prst="rect">
            <a:avLst/>
          </a:prstGeom>
        </p:spPr>
      </p:pic>
      <p:pic>
        <p:nvPicPr>
          <p:cNvPr id="10" name="Picture 9">
            <a:extLst>
              <a:ext uri="{FF2B5EF4-FFF2-40B4-BE49-F238E27FC236}">
                <a16:creationId xmlns:a16="http://schemas.microsoft.com/office/drawing/2014/main" id="{7D718724-9D5C-4659-9FB9-DEB470C5D875}"/>
              </a:ext>
            </a:extLst>
          </p:cNvPr>
          <p:cNvPicPr>
            <a:picLocks noChangeAspect="1"/>
          </p:cNvPicPr>
          <p:nvPr/>
        </p:nvPicPr>
        <p:blipFill>
          <a:blip r:embed="rId3"/>
          <a:stretch>
            <a:fillRect/>
          </a:stretch>
        </p:blipFill>
        <p:spPr>
          <a:xfrm>
            <a:off x="8996104" y="141561"/>
            <a:ext cx="1733678" cy="336470"/>
          </a:xfrm>
          <a:prstGeom prst="rect">
            <a:avLst/>
          </a:prstGeom>
        </p:spPr>
      </p:pic>
      <p:sp>
        <p:nvSpPr>
          <p:cNvPr id="12" name="Slide Number Placeholder 11">
            <a:extLst>
              <a:ext uri="{FF2B5EF4-FFF2-40B4-BE49-F238E27FC236}">
                <a16:creationId xmlns:a16="http://schemas.microsoft.com/office/drawing/2014/main" id="{38828D8F-AA95-0B50-0352-E967ABEB67DE}"/>
              </a:ext>
            </a:extLst>
          </p:cNvPr>
          <p:cNvSpPr>
            <a:spLocks noGrp="1"/>
          </p:cNvSpPr>
          <p:nvPr>
            <p:ph type="sldNum" sz="quarter" idx="12"/>
          </p:nvPr>
        </p:nvSpPr>
        <p:spPr/>
        <p:txBody>
          <a:bodyPr/>
          <a:lstStyle/>
          <a:p>
            <a:fld id="{C9F35881-CAA4-4149-8092-8BD77F2B45F5}" type="slidenum">
              <a:rPr lang="en-ZA" smtClean="0"/>
              <a:t>5</a:t>
            </a:fld>
            <a:endParaRPr lang="en-ZA"/>
          </a:p>
        </p:txBody>
      </p:sp>
      <p:sp>
        <p:nvSpPr>
          <p:cNvPr id="13" name="TextBox 12">
            <a:extLst>
              <a:ext uri="{FF2B5EF4-FFF2-40B4-BE49-F238E27FC236}">
                <a16:creationId xmlns:a16="http://schemas.microsoft.com/office/drawing/2014/main" id="{107266F3-9F9E-47F8-9CAE-3CE9816DD6FD}"/>
              </a:ext>
            </a:extLst>
          </p:cNvPr>
          <p:cNvSpPr txBox="1"/>
          <p:nvPr/>
        </p:nvSpPr>
        <p:spPr>
          <a:xfrm>
            <a:off x="2542127" y="1069963"/>
            <a:ext cx="8911243" cy="1477328"/>
          </a:xfrm>
          <a:prstGeom prst="rect">
            <a:avLst/>
          </a:prstGeom>
          <a:noFill/>
        </p:spPr>
        <p:txBody>
          <a:bodyPr wrap="square" rtlCol="0">
            <a:spAutoFit/>
          </a:bodyPr>
          <a:lstStyle/>
          <a:p>
            <a:pPr marL="285750" indent="-285750" algn="just">
              <a:buFont typeface="Arial" panose="020B0604020202020204" pitchFamily="34" charset="0"/>
              <a:buChar char="•"/>
            </a:pPr>
            <a:r>
              <a:rPr lang="en-GB" sz="1800" dirty="0">
                <a:solidFill>
                  <a:schemeClr val="accent2">
                    <a:lumMod val="50000"/>
                  </a:schemeClr>
                </a:solidFill>
                <a:effectLst/>
                <a:latin typeface="Calibri" panose="020F0502020204030204" pitchFamily="34" charset="0"/>
                <a:ea typeface="Calibri" panose="020F0502020204030204" pitchFamily="34" charset="0"/>
              </a:rPr>
              <a:t>Continuum approach works with existing practices, incorporating them into a </a:t>
            </a:r>
            <a:r>
              <a:rPr lang="en-GB" sz="1800" b="1" dirty="0">
                <a:solidFill>
                  <a:schemeClr val="accent2">
                    <a:lumMod val="50000"/>
                  </a:schemeClr>
                </a:solidFill>
                <a:effectLst/>
                <a:latin typeface="Calibri" panose="020F0502020204030204" pitchFamily="34" charset="0"/>
                <a:ea typeface="Calibri" panose="020F0502020204030204" pitchFamily="34" charset="0"/>
              </a:rPr>
              <a:t>land management system that can deal with formal, informal and customary rights. </a:t>
            </a:r>
          </a:p>
          <a:p>
            <a:pPr marL="285750" indent="-285750" algn="just">
              <a:buFont typeface="Arial" panose="020B0604020202020204" pitchFamily="34" charset="0"/>
              <a:buChar char="•"/>
            </a:pPr>
            <a:r>
              <a:rPr lang="en-GB" dirty="0">
                <a:solidFill>
                  <a:schemeClr val="accent2">
                    <a:lumMod val="50000"/>
                  </a:schemeClr>
                </a:solidFill>
                <a:latin typeface="Calibri" panose="020F0502020204030204" pitchFamily="34" charset="0"/>
                <a:ea typeface="Calibri" panose="020F0502020204030204" pitchFamily="34" charset="0"/>
              </a:rPr>
              <a:t>M</a:t>
            </a:r>
            <a:r>
              <a:rPr lang="en-GB" sz="1800" dirty="0">
                <a:solidFill>
                  <a:schemeClr val="accent2">
                    <a:lumMod val="50000"/>
                  </a:schemeClr>
                </a:solidFill>
                <a:effectLst/>
                <a:latin typeface="Calibri" panose="020F0502020204030204" pitchFamily="34" charset="0"/>
                <a:ea typeface="Calibri" panose="020F0502020204030204" pitchFamily="34" charset="0"/>
              </a:rPr>
              <a:t>ost appropriate form of tenure depends on the time and context. </a:t>
            </a:r>
          </a:p>
          <a:p>
            <a:pPr marL="285750" indent="-285750" algn="just">
              <a:buFont typeface="Arial" panose="020B0604020202020204" pitchFamily="34" charset="0"/>
              <a:buChar char="•"/>
            </a:pPr>
            <a:r>
              <a:rPr lang="en-GB" sz="1800" dirty="0">
                <a:solidFill>
                  <a:schemeClr val="accent2">
                    <a:lumMod val="50000"/>
                  </a:schemeClr>
                </a:solidFill>
                <a:effectLst/>
                <a:latin typeface="Calibri" panose="020F0502020204030204" pitchFamily="34" charset="0"/>
                <a:ea typeface="Calibri" panose="020F0502020204030204" pitchFamily="34" charset="0"/>
              </a:rPr>
              <a:t>Freehold tenure may not be the most appropriate or most secure. </a:t>
            </a:r>
          </a:p>
          <a:p>
            <a:pPr marL="285750" indent="-285750" algn="just">
              <a:buFont typeface="Arial" panose="020B0604020202020204" pitchFamily="34" charset="0"/>
              <a:buChar char="•"/>
            </a:pPr>
            <a:r>
              <a:rPr lang="en-GB" sz="1800" dirty="0">
                <a:solidFill>
                  <a:schemeClr val="accent2">
                    <a:lumMod val="50000"/>
                  </a:schemeClr>
                </a:solidFill>
                <a:effectLst/>
                <a:latin typeface="Calibri" panose="020F0502020204030204" pitchFamily="34" charset="0"/>
                <a:ea typeface="Calibri" panose="020F0502020204030204" pitchFamily="34" charset="0"/>
              </a:rPr>
              <a:t>In some contexts, customary rights and community rights may work better</a:t>
            </a:r>
            <a:endParaRPr lang="en-ZA" dirty="0">
              <a:solidFill>
                <a:schemeClr val="accent2">
                  <a:lumMod val="50000"/>
                </a:schemeClr>
              </a:solidFill>
            </a:endParaRPr>
          </a:p>
        </p:txBody>
      </p:sp>
      <p:sp>
        <p:nvSpPr>
          <p:cNvPr id="14" name="TextBox 13">
            <a:extLst>
              <a:ext uri="{FF2B5EF4-FFF2-40B4-BE49-F238E27FC236}">
                <a16:creationId xmlns:a16="http://schemas.microsoft.com/office/drawing/2014/main" id="{0154BDD0-F06F-8272-140F-46DAAB9AEE24}"/>
              </a:ext>
            </a:extLst>
          </p:cNvPr>
          <p:cNvSpPr txBox="1"/>
          <p:nvPr/>
        </p:nvSpPr>
        <p:spPr>
          <a:xfrm>
            <a:off x="2583691" y="2729794"/>
            <a:ext cx="8828114" cy="1579920"/>
          </a:xfrm>
          <a:prstGeom prst="rect">
            <a:avLst/>
          </a:prstGeom>
          <a:noFill/>
        </p:spPr>
        <p:txBody>
          <a:bodyPr wrap="square" rtlCol="0">
            <a:spAutoFit/>
          </a:bodyPr>
          <a:lstStyle/>
          <a:p>
            <a:pPr marL="285750" indent="-285750" algn="just">
              <a:spcAft>
                <a:spcPts val="800"/>
              </a:spcAft>
              <a:buFont typeface="Arial" panose="020B0604020202020204" pitchFamily="34" charset="0"/>
              <a:buChar char="•"/>
            </a:pPr>
            <a:r>
              <a:rPr lang="en-ZA" sz="1800" kern="100" dirty="0">
                <a:solidFill>
                  <a:schemeClr val="accent6">
                    <a:lumMod val="75000"/>
                  </a:schemeClr>
                </a:solidFill>
                <a:effectLst/>
                <a:latin typeface="Calibri" panose="020F0502020204030204" pitchFamily="34" charset="0"/>
                <a:ea typeface="Calibri" panose="020F0502020204030204" pitchFamily="34" charset="0"/>
                <a:cs typeface="Calibri" panose="020F0502020204030204" pitchFamily="34" charset="0"/>
              </a:rPr>
              <a:t>Access to HLP in customary contexts is shaped by needs, rights and responsibilities over use of land and land-related natural resources. </a:t>
            </a:r>
          </a:p>
          <a:p>
            <a:pPr marL="285750" indent="-285750" algn="just">
              <a:spcAft>
                <a:spcPts val="800"/>
              </a:spcAft>
              <a:buFont typeface="Arial" panose="020B0604020202020204" pitchFamily="34" charset="0"/>
              <a:buChar char="•"/>
            </a:pPr>
            <a:r>
              <a:rPr lang="en-ZA" sz="1800" kern="100" dirty="0">
                <a:solidFill>
                  <a:schemeClr val="accent6">
                    <a:lumMod val="75000"/>
                  </a:schemeClr>
                </a:solidFill>
                <a:effectLst/>
                <a:latin typeface="Calibri" panose="020F0502020204030204" pitchFamily="34" charset="0"/>
                <a:ea typeface="Calibri" panose="020F0502020204030204" pitchFamily="34" charset="0"/>
                <a:cs typeface="Calibri" panose="020F0502020204030204" pitchFamily="34" charset="0"/>
              </a:rPr>
              <a:t>Management of these rights has strong </a:t>
            </a:r>
            <a:r>
              <a:rPr lang="en-ZA" sz="1800" b="1" kern="100" dirty="0">
                <a:solidFill>
                  <a:schemeClr val="accent6">
                    <a:lumMod val="75000"/>
                  </a:schemeClr>
                </a:solidFill>
                <a:effectLst/>
                <a:latin typeface="Calibri" panose="020F0502020204030204" pitchFamily="34" charset="0"/>
                <a:ea typeface="Calibri" panose="020F0502020204030204" pitchFamily="34" charset="0"/>
                <a:cs typeface="Calibri" panose="020F0502020204030204" pitchFamily="34" charset="0"/>
              </a:rPr>
              <a:t>community dimension</a:t>
            </a:r>
            <a:r>
              <a:rPr lang="en-ZA" sz="1800" kern="100" dirty="0">
                <a:solidFill>
                  <a:schemeClr val="accent6">
                    <a:lumMod val="75000"/>
                  </a:schemeClr>
                </a:solidFill>
                <a:effectLst/>
                <a:latin typeface="Calibri" panose="020F0502020204030204" pitchFamily="34" charset="0"/>
                <a:ea typeface="Calibri" panose="020F0502020204030204" pitchFamily="34" charset="0"/>
                <a:cs typeface="Calibri" panose="020F0502020204030204" pitchFamily="34" charset="0"/>
              </a:rPr>
              <a:t>, and the nature, duration and characteristics of individuals’ rights depend on their position and role within society, community and family. </a:t>
            </a:r>
          </a:p>
        </p:txBody>
      </p:sp>
      <p:sp>
        <p:nvSpPr>
          <p:cNvPr id="15" name="TextBox 14">
            <a:extLst>
              <a:ext uri="{FF2B5EF4-FFF2-40B4-BE49-F238E27FC236}">
                <a16:creationId xmlns:a16="http://schemas.microsoft.com/office/drawing/2014/main" id="{A7AE71FB-02FC-A2EA-923F-92C541B655CC}"/>
              </a:ext>
            </a:extLst>
          </p:cNvPr>
          <p:cNvSpPr txBox="1"/>
          <p:nvPr/>
        </p:nvSpPr>
        <p:spPr>
          <a:xfrm>
            <a:off x="2583691" y="4276305"/>
            <a:ext cx="8744986" cy="2308324"/>
          </a:xfrm>
          <a:prstGeom prst="rect">
            <a:avLst/>
          </a:prstGeom>
          <a:noFill/>
        </p:spPr>
        <p:txBody>
          <a:bodyPr wrap="square" rtlCol="0">
            <a:spAutoFit/>
          </a:bodyPr>
          <a:lstStyle/>
          <a:p>
            <a:pPr marL="285750" indent="-285750" algn="just">
              <a:buFont typeface="Arial" panose="020B0604020202020204" pitchFamily="34" charset="0"/>
              <a:buChar char="•"/>
            </a:pPr>
            <a:r>
              <a:rPr lang="en-ZA" dirty="0">
                <a:solidFill>
                  <a:schemeClr val="accent1">
                    <a:lumMod val="50000"/>
                  </a:schemeClr>
                </a:solidFill>
              </a:rPr>
              <a:t>Many types of legitimate land rights, only some legally recognised.</a:t>
            </a:r>
          </a:p>
          <a:p>
            <a:pPr marL="285750" indent="-285750" algn="just">
              <a:buFont typeface="Arial" panose="020B0604020202020204" pitchFamily="34" charset="0"/>
              <a:buChar char="•"/>
            </a:pPr>
            <a:r>
              <a:rPr lang="en-GB" dirty="0">
                <a:solidFill>
                  <a:schemeClr val="accent1">
                    <a:lumMod val="50000"/>
                  </a:schemeClr>
                </a:solidFill>
                <a:latin typeface="Calibri" panose="020F0502020204030204" pitchFamily="34" charset="0"/>
                <a:ea typeface="Calibri" panose="020F0502020204030204" pitchFamily="34" charset="0"/>
              </a:rPr>
              <a:t>T</a:t>
            </a:r>
            <a:r>
              <a:rPr lang="en-GB" sz="1800" dirty="0">
                <a:solidFill>
                  <a:schemeClr val="accent1">
                    <a:lumMod val="50000"/>
                  </a:schemeClr>
                </a:solidFill>
                <a:effectLst/>
                <a:latin typeface="Calibri" panose="020F0502020204030204" pitchFamily="34" charset="0"/>
                <a:ea typeface="Calibri" panose="020F0502020204030204" pitchFamily="34" charset="0"/>
              </a:rPr>
              <a:t>ension between ‘</a:t>
            </a:r>
            <a:r>
              <a:rPr lang="en-GB" sz="1800" b="1" dirty="0">
                <a:solidFill>
                  <a:schemeClr val="accent1">
                    <a:lumMod val="50000"/>
                  </a:schemeClr>
                </a:solidFill>
                <a:effectLst/>
                <a:latin typeface="Calibri" panose="020F0502020204030204" pitchFamily="34" charset="0"/>
                <a:ea typeface="Calibri" panose="020F0502020204030204" pitchFamily="34" charset="0"/>
              </a:rPr>
              <a:t>land as an asset’ (formal registered land) vs ‘social value of land</a:t>
            </a:r>
            <a:r>
              <a:rPr lang="en-GB" sz="1800" dirty="0">
                <a:solidFill>
                  <a:schemeClr val="accent1">
                    <a:lumMod val="50000"/>
                  </a:schemeClr>
                </a:solidFill>
                <a:effectLst/>
                <a:latin typeface="Calibri" panose="020F0502020204030204" pitchFamily="34" charset="0"/>
                <a:ea typeface="Calibri" panose="020F0502020204030204" pitchFamily="34" charset="0"/>
              </a:rPr>
              <a:t>’ </a:t>
            </a:r>
          </a:p>
          <a:p>
            <a:pPr marL="285750" indent="-285750" algn="just">
              <a:buFont typeface="Arial" panose="020B0604020202020204" pitchFamily="34" charset="0"/>
              <a:buChar char="•"/>
            </a:pPr>
            <a:r>
              <a:rPr lang="en-GB" dirty="0">
                <a:solidFill>
                  <a:schemeClr val="accent1">
                    <a:lumMod val="50000"/>
                  </a:schemeClr>
                </a:solidFill>
                <a:latin typeface="Calibri" panose="020F0502020204030204" pitchFamily="34" charset="0"/>
                <a:ea typeface="Calibri" panose="020F0502020204030204" pitchFamily="34" charset="0"/>
              </a:rPr>
              <a:t>In customary areas, </a:t>
            </a:r>
            <a:r>
              <a:rPr lang="en-GB" b="1" dirty="0">
                <a:solidFill>
                  <a:schemeClr val="accent1">
                    <a:lumMod val="50000"/>
                  </a:schemeClr>
                </a:solidFill>
                <a:latin typeface="Calibri" panose="020F0502020204030204" pitchFamily="34" charset="0"/>
                <a:ea typeface="Calibri" panose="020F0502020204030204" pitchFamily="34" charset="0"/>
              </a:rPr>
              <a:t>chiefs allocate land</a:t>
            </a:r>
            <a:r>
              <a:rPr lang="en-GB" dirty="0">
                <a:solidFill>
                  <a:schemeClr val="accent1">
                    <a:lumMod val="50000"/>
                  </a:schemeClr>
                </a:solidFill>
                <a:latin typeface="Calibri" panose="020F0502020204030204" pitchFamily="34" charset="0"/>
                <a:ea typeface="Calibri" panose="020F0502020204030204" pitchFamily="34" charset="0"/>
              </a:rPr>
              <a:t>, often on basis of use. If someone  is displaced their land may be reallocated. </a:t>
            </a:r>
          </a:p>
          <a:p>
            <a:pPr marL="285750" indent="-285750" algn="just">
              <a:buFont typeface="Arial" panose="020B0604020202020204" pitchFamily="34" charset="0"/>
              <a:buChar char="•"/>
            </a:pPr>
            <a:r>
              <a:rPr lang="en-GB" dirty="0">
                <a:solidFill>
                  <a:schemeClr val="accent1">
                    <a:lumMod val="50000"/>
                  </a:schemeClr>
                </a:solidFill>
                <a:latin typeface="Calibri" panose="020F0502020204030204" pitchFamily="34" charset="0"/>
                <a:ea typeface="Calibri" panose="020F0502020204030204" pitchFamily="34" charset="0"/>
              </a:rPr>
              <a:t>Affects the rights of </a:t>
            </a:r>
            <a:r>
              <a:rPr lang="en-GB" b="1" dirty="0">
                <a:solidFill>
                  <a:schemeClr val="accent1">
                    <a:lumMod val="50000"/>
                  </a:schemeClr>
                </a:solidFill>
                <a:latin typeface="Calibri" panose="020F0502020204030204" pitchFamily="34" charset="0"/>
                <a:ea typeface="Calibri" panose="020F0502020204030204" pitchFamily="34" charset="0"/>
              </a:rPr>
              <a:t>secondary occupants </a:t>
            </a:r>
            <a:r>
              <a:rPr lang="en-ZA" sz="1800" dirty="0">
                <a:solidFill>
                  <a:schemeClr val="accent1">
                    <a:lumMod val="50000"/>
                  </a:schemeClr>
                </a:solidFill>
                <a:effectLst/>
                <a:latin typeface="Calibri" panose="020F0502020204030204" pitchFamily="34" charset="0"/>
                <a:ea typeface="Calibri" panose="020F0502020204030204" pitchFamily="34" charset="0"/>
              </a:rPr>
              <a:t>who have the same user rights on customary and communal lands as the original occupiers. E.g. Sudan host tribal area will allocate</a:t>
            </a:r>
            <a:r>
              <a:rPr lang="en-ZA" dirty="0">
                <a:solidFill>
                  <a:schemeClr val="accent1">
                    <a:lumMod val="50000"/>
                  </a:schemeClr>
                </a:solidFill>
                <a:latin typeface="Calibri" panose="020F0502020204030204" pitchFamily="34" charset="0"/>
                <a:ea typeface="Calibri" panose="020F0502020204030204" pitchFamily="34" charset="0"/>
              </a:rPr>
              <a:t> </a:t>
            </a:r>
            <a:r>
              <a:rPr lang="en-ZA" sz="1800" dirty="0">
                <a:solidFill>
                  <a:schemeClr val="accent1">
                    <a:lumMod val="50000"/>
                  </a:schemeClr>
                </a:solidFill>
                <a:effectLst/>
                <a:latin typeface="Calibri" panose="020F0502020204030204" pitchFamily="34" charset="0"/>
                <a:ea typeface="Calibri" panose="020F0502020204030204" pitchFamily="34" charset="0"/>
              </a:rPr>
              <a:t>land to IDPs to live on and practice their livelihoods. IDP will have the right of use of the land (which can extend for generations), similar to freehold and leasehold</a:t>
            </a:r>
            <a:endParaRPr lang="en-ZA" dirty="0">
              <a:solidFill>
                <a:schemeClr val="accent1">
                  <a:lumMod val="50000"/>
                </a:schemeClr>
              </a:solidFill>
            </a:endParaRPr>
          </a:p>
        </p:txBody>
      </p:sp>
    </p:spTree>
    <p:extLst>
      <p:ext uri="{BB962C8B-B14F-4D97-AF65-F5344CB8AC3E}">
        <p14:creationId xmlns:p14="http://schemas.microsoft.com/office/powerpoint/2010/main" val="79353352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22E4E3E-1401-4D27-B2F8-B747819B8556}"/>
              </a:ext>
            </a:extLst>
          </p:cNvPr>
          <p:cNvSpPr>
            <a:spLocks noGrp="1"/>
          </p:cNvSpPr>
          <p:nvPr>
            <p:ph idx="1"/>
          </p:nvPr>
        </p:nvSpPr>
        <p:spPr>
          <a:xfrm>
            <a:off x="149861" y="1091939"/>
            <a:ext cx="2716180" cy="5419725"/>
          </a:xfrm>
        </p:spPr>
        <p:txBody>
          <a:bodyPr>
            <a:noAutofit/>
          </a:bodyPr>
          <a:lstStyle/>
          <a:p>
            <a:pPr marL="342900" lvl="0" indent="-342900">
              <a:lnSpc>
                <a:spcPct val="107000"/>
              </a:lnSpc>
              <a:buFont typeface="Symbol" panose="05050102010706020507" pitchFamily="18" charset="2"/>
              <a:buChar char=""/>
            </a:pPr>
            <a:r>
              <a:rPr lang="en-ZA" sz="2600" u="none" strike="noStrike" dirty="0">
                <a:solidFill>
                  <a:srgbClr val="00B050"/>
                </a:solidFill>
                <a:effectLst/>
                <a:latin typeface="Calibri" panose="020F0502020204030204" pitchFamily="34" charset="0"/>
                <a:ea typeface="Aptos" panose="020B0004020202020204" pitchFamily="34" charset="0"/>
                <a:cs typeface="Times New Roman" panose="02020603050405020304" pitchFamily="18" charset="0"/>
              </a:rPr>
              <a:t>Area of origin and elastic interpretation of durable solutions</a:t>
            </a:r>
          </a:p>
          <a:p>
            <a:pPr marL="0" lvl="0" indent="0">
              <a:lnSpc>
                <a:spcPct val="107000"/>
              </a:lnSpc>
              <a:buNone/>
            </a:pPr>
            <a:endParaRPr lang="en-ZA" sz="2600" dirty="0">
              <a:effectLst/>
              <a:latin typeface="Aptos" panose="020B0004020202020204" pitchFamily="34" charset="0"/>
              <a:ea typeface="Aptos" panose="020B0004020202020204" pitchFamily="34" charset="0"/>
              <a:cs typeface="Times New Roman" panose="02020603050405020304" pitchFamily="18" charset="0"/>
            </a:endParaRPr>
          </a:p>
          <a:p>
            <a:pPr marL="0" lvl="0" indent="0">
              <a:lnSpc>
                <a:spcPct val="107000"/>
              </a:lnSpc>
              <a:buNone/>
            </a:pPr>
            <a:endParaRPr lang="en-ZA" sz="2600" dirty="0">
              <a:effectLst/>
              <a:latin typeface="Aptos" panose="020B0004020202020204" pitchFamily="34" charset="0"/>
              <a:ea typeface="Aptos" panose="020B0004020202020204" pitchFamily="34" charset="0"/>
              <a:cs typeface="Times New Roman" panose="02020603050405020304" pitchFamily="18" charset="0"/>
            </a:endParaRPr>
          </a:p>
          <a:p>
            <a:pPr marL="342900" lvl="0" indent="-342900">
              <a:lnSpc>
                <a:spcPct val="107000"/>
              </a:lnSpc>
              <a:buFont typeface="Symbol" panose="05050102010706020507" pitchFamily="18" charset="2"/>
              <a:buChar char=""/>
            </a:pPr>
            <a:r>
              <a:rPr lang="en-ZA" sz="2600" u="none" strike="noStrike" dirty="0">
                <a:solidFill>
                  <a:schemeClr val="accent1">
                    <a:lumMod val="50000"/>
                  </a:schemeClr>
                </a:solidFill>
                <a:effectLst/>
                <a:latin typeface="Calibri" panose="020F0502020204030204" pitchFamily="34" charset="0"/>
                <a:ea typeface="Aptos" panose="020B0004020202020204" pitchFamily="34" charset="0"/>
                <a:cs typeface="Times New Roman" panose="02020603050405020304" pitchFamily="18" charset="0"/>
              </a:rPr>
              <a:t>Customary land management in urban and peri-urban areas</a:t>
            </a:r>
            <a:endParaRPr lang="en-ZA" sz="2600" dirty="0">
              <a:solidFill>
                <a:schemeClr val="accent1">
                  <a:lumMod val="50000"/>
                </a:schemeClr>
              </a:solidFill>
              <a:effectLst/>
              <a:latin typeface="Aptos" panose="020B0004020202020204" pitchFamily="34" charset="0"/>
              <a:ea typeface="Aptos" panose="020B0004020202020204" pitchFamily="34" charset="0"/>
              <a:cs typeface="Times New Roman" panose="02020603050405020304" pitchFamily="18" charset="0"/>
            </a:endParaRPr>
          </a:p>
        </p:txBody>
      </p:sp>
      <p:sp>
        <p:nvSpPr>
          <p:cNvPr id="4" name="Title 1">
            <a:extLst>
              <a:ext uri="{FF2B5EF4-FFF2-40B4-BE49-F238E27FC236}">
                <a16:creationId xmlns:a16="http://schemas.microsoft.com/office/drawing/2014/main" id="{F53A036F-3C23-46FA-8BC3-594EFC1BFDA3}"/>
              </a:ext>
            </a:extLst>
          </p:cNvPr>
          <p:cNvSpPr txBox="1">
            <a:spLocks/>
          </p:cNvSpPr>
          <p:nvPr/>
        </p:nvSpPr>
        <p:spPr>
          <a:xfrm>
            <a:off x="149860" y="869795"/>
            <a:ext cx="3786514" cy="876623"/>
          </a:xfrm>
          <a:prstGeom prst="rect">
            <a:avLst/>
          </a:prstGeom>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endParaRPr lang="en-US" sz="3200" b="1" dirty="0">
              <a:solidFill>
                <a:schemeClr val="tx2">
                  <a:lumMod val="75000"/>
                </a:schemeClr>
              </a:solidFill>
              <a:latin typeface="+mn-lt"/>
            </a:endParaRPr>
          </a:p>
        </p:txBody>
      </p:sp>
      <p:cxnSp>
        <p:nvCxnSpPr>
          <p:cNvPr id="5" name="Straight Connector 4">
            <a:extLst>
              <a:ext uri="{FF2B5EF4-FFF2-40B4-BE49-F238E27FC236}">
                <a16:creationId xmlns:a16="http://schemas.microsoft.com/office/drawing/2014/main" id="{B62E17D0-D0B4-4555-8E8D-DB727D709813}"/>
              </a:ext>
            </a:extLst>
          </p:cNvPr>
          <p:cNvCxnSpPr>
            <a:cxnSpLocks/>
          </p:cNvCxnSpPr>
          <p:nvPr/>
        </p:nvCxnSpPr>
        <p:spPr>
          <a:xfrm>
            <a:off x="2866043" y="1091939"/>
            <a:ext cx="0" cy="5419725"/>
          </a:xfrm>
          <a:prstGeom prst="line">
            <a:avLst/>
          </a:prstGeom>
          <a:ln w="38100">
            <a:solidFill>
              <a:schemeClr val="tx2">
                <a:lumMod val="75000"/>
              </a:schemeClr>
            </a:solidFill>
          </a:ln>
        </p:spPr>
        <p:style>
          <a:lnRef idx="1">
            <a:schemeClr val="accent1"/>
          </a:lnRef>
          <a:fillRef idx="0">
            <a:schemeClr val="accent1"/>
          </a:fillRef>
          <a:effectRef idx="0">
            <a:schemeClr val="accent1"/>
          </a:effectRef>
          <a:fontRef idx="minor">
            <a:schemeClr val="tx1"/>
          </a:fontRef>
        </p:style>
      </p:cxnSp>
      <p:sp>
        <p:nvSpPr>
          <p:cNvPr id="7" name="Content Placeholder 2">
            <a:extLst>
              <a:ext uri="{FF2B5EF4-FFF2-40B4-BE49-F238E27FC236}">
                <a16:creationId xmlns:a16="http://schemas.microsoft.com/office/drawing/2014/main" id="{89E0C5EE-06CA-43E4-B81F-04F9AAAD603C}"/>
              </a:ext>
            </a:extLst>
          </p:cNvPr>
          <p:cNvSpPr txBox="1">
            <a:spLocks/>
          </p:cNvSpPr>
          <p:nvPr/>
        </p:nvSpPr>
        <p:spPr>
          <a:xfrm>
            <a:off x="4635444" y="869796"/>
            <a:ext cx="7406696" cy="6052296"/>
          </a:xfrm>
          <a:prstGeom prst="rect">
            <a:avLst/>
          </a:prstGeom>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lvl="0" indent="0" algn="just">
              <a:lnSpc>
                <a:spcPct val="115000"/>
              </a:lnSpc>
              <a:buNone/>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8" name="Title 1">
            <a:extLst>
              <a:ext uri="{FF2B5EF4-FFF2-40B4-BE49-F238E27FC236}">
                <a16:creationId xmlns:a16="http://schemas.microsoft.com/office/drawing/2014/main" id="{2F927BCE-9F82-411C-BEDC-FFF7FE8DC71C}"/>
              </a:ext>
            </a:extLst>
          </p:cNvPr>
          <p:cNvSpPr txBox="1">
            <a:spLocks/>
          </p:cNvSpPr>
          <p:nvPr/>
        </p:nvSpPr>
        <p:spPr>
          <a:xfrm>
            <a:off x="6855" y="-32312"/>
            <a:ext cx="8206120" cy="757296"/>
          </a:xfrm>
          <a:prstGeom prst="rect">
            <a:avLst/>
          </a:prstGeom>
          <a:solidFill>
            <a:schemeClr val="tx2">
              <a:lumMod val="75000"/>
            </a:schemeClr>
          </a:solidFill>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ZA" sz="3200" b="1" u="none" strike="noStrike" dirty="0">
                <a:solidFill>
                  <a:schemeClr val="bg1"/>
                </a:solidFill>
                <a:effectLst/>
                <a:latin typeface="Calibri" panose="020F0502020204030204" pitchFamily="34" charset="0"/>
                <a:ea typeface="Times New Roman" panose="02020603050405020304" pitchFamily="18" charset="0"/>
              </a:rPr>
              <a:t>Key concepts and underlying assumptions (2)</a:t>
            </a:r>
            <a:endParaRPr lang="en-US" sz="3200" b="1" dirty="0">
              <a:solidFill>
                <a:schemeClr val="bg1"/>
              </a:solidFill>
              <a:latin typeface="+mn-lt"/>
            </a:endParaRPr>
          </a:p>
        </p:txBody>
      </p:sp>
      <p:pic>
        <p:nvPicPr>
          <p:cNvPr id="9" name="Picture 8">
            <a:extLst>
              <a:ext uri="{FF2B5EF4-FFF2-40B4-BE49-F238E27FC236}">
                <a16:creationId xmlns:a16="http://schemas.microsoft.com/office/drawing/2014/main" id="{6D9F807C-DD38-413D-98E8-0200F2C6295D}"/>
              </a:ext>
            </a:extLst>
          </p:cNvPr>
          <p:cNvPicPr>
            <a:picLocks noChangeAspect="1"/>
          </p:cNvPicPr>
          <p:nvPr/>
        </p:nvPicPr>
        <p:blipFill>
          <a:blip r:embed="rId2"/>
          <a:stretch>
            <a:fillRect/>
          </a:stretch>
        </p:blipFill>
        <p:spPr>
          <a:xfrm>
            <a:off x="10864600" y="118938"/>
            <a:ext cx="1177540" cy="381717"/>
          </a:xfrm>
          <a:prstGeom prst="rect">
            <a:avLst/>
          </a:prstGeom>
        </p:spPr>
      </p:pic>
      <p:pic>
        <p:nvPicPr>
          <p:cNvPr id="10" name="Picture 9">
            <a:extLst>
              <a:ext uri="{FF2B5EF4-FFF2-40B4-BE49-F238E27FC236}">
                <a16:creationId xmlns:a16="http://schemas.microsoft.com/office/drawing/2014/main" id="{7D718724-9D5C-4659-9FB9-DEB470C5D875}"/>
              </a:ext>
            </a:extLst>
          </p:cNvPr>
          <p:cNvPicPr>
            <a:picLocks noChangeAspect="1"/>
          </p:cNvPicPr>
          <p:nvPr/>
        </p:nvPicPr>
        <p:blipFill>
          <a:blip r:embed="rId3"/>
          <a:stretch>
            <a:fillRect/>
          </a:stretch>
        </p:blipFill>
        <p:spPr>
          <a:xfrm>
            <a:off x="8996104" y="141561"/>
            <a:ext cx="1733678" cy="336470"/>
          </a:xfrm>
          <a:prstGeom prst="rect">
            <a:avLst/>
          </a:prstGeom>
        </p:spPr>
      </p:pic>
      <p:sp>
        <p:nvSpPr>
          <p:cNvPr id="12" name="Slide Number Placeholder 11">
            <a:extLst>
              <a:ext uri="{FF2B5EF4-FFF2-40B4-BE49-F238E27FC236}">
                <a16:creationId xmlns:a16="http://schemas.microsoft.com/office/drawing/2014/main" id="{38828D8F-AA95-0B50-0352-E967ABEB67DE}"/>
              </a:ext>
            </a:extLst>
          </p:cNvPr>
          <p:cNvSpPr>
            <a:spLocks noGrp="1"/>
          </p:cNvSpPr>
          <p:nvPr>
            <p:ph type="sldNum" sz="quarter" idx="12"/>
          </p:nvPr>
        </p:nvSpPr>
        <p:spPr/>
        <p:txBody>
          <a:bodyPr/>
          <a:lstStyle/>
          <a:p>
            <a:fld id="{C9F35881-CAA4-4149-8092-8BD77F2B45F5}" type="slidenum">
              <a:rPr lang="en-ZA" smtClean="0"/>
              <a:t>6</a:t>
            </a:fld>
            <a:endParaRPr lang="en-ZA"/>
          </a:p>
        </p:txBody>
      </p:sp>
      <p:sp>
        <p:nvSpPr>
          <p:cNvPr id="6" name="TextBox 5">
            <a:extLst>
              <a:ext uri="{FF2B5EF4-FFF2-40B4-BE49-F238E27FC236}">
                <a16:creationId xmlns:a16="http://schemas.microsoft.com/office/drawing/2014/main" id="{F38451A8-62F6-9722-746C-706ACC77790F}"/>
              </a:ext>
            </a:extLst>
          </p:cNvPr>
          <p:cNvSpPr txBox="1"/>
          <p:nvPr/>
        </p:nvSpPr>
        <p:spPr>
          <a:xfrm>
            <a:off x="3059089" y="1225689"/>
            <a:ext cx="8806956" cy="2585323"/>
          </a:xfrm>
          <a:prstGeom prst="rect">
            <a:avLst/>
          </a:prstGeom>
          <a:noFill/>
        </p:spPr>
        <p:txBody>
          <a:bodyPr wrap="square" rtlCol="0">
            <a:spAutoFit/>
          </a:bodyPr>
          <a:lstStyle/>
          <a:p>
            <a:pPr marL="285750" indent="-285750" algn="just">
              <a:buFont typeface="Arial" panose="020B0604020202020204" pitchFamily="34" charset="0"/>
              <a:buChar char="•"/>
            </a:pPr>
            <a:r>
              <a:rPr lang="en-ZA" sz="1800" dirty="0">
                <a:solidFill>
                  <a:srgbClr val="00B050"/>
                </a:solidFill>
                <a:effectLst/>
                <a:latin typeface="Calibri" panose="020F0502020204030204" pitchFamily="34" charset="0"/>
                <a:ea typeface="Calibri" panose="020F0502020204030204" pitchFamily="34" charset="0"/>
              </a:rPr>
              <a:t>The three durable solutions options are not definitive or mutually exclusive. </a:t>
            </a:r>
          </a:p>
          <a:p>
            <a:pPr marL="285750" indent="-285750" algn="just">
              <a:buFont typeface="Arial" panose="020B0604020202020204" pitchFamily="34" charset="0"/>
              <a:buChar char="•"/>
            </a:pPr>
            <a:r>
              <a:rPr lang="en-ZA" sz="1800" b="1" dirty="0">
                <a:solidFill>
                  <a:srgbClr val="00B050"/>
                </a:solidFill>
                <a:effectLst/>
                <a:latin typeface="Calibri" panose="020F0502020204030204" pitchFamily="34" charset="0"/>
                <a:ea typeface="Calibri" panose="020F0502020204030204" pitchFamily="34" charset="0"/>
              </a:rPr>
              <a:t>Multiple displacement </a:t>
            </a:r>
            <a:r>
              <a:rPr lang="en-ZA" sz="1800" dirty="0">
                <a:solidFill>
                  <a:srgbClr val="00B050"/>
                </a:solidFill>
                <a:effectLst/>
                <a:latin typeface="Calibri" panose="020F0502020204030204" pitchFamily="34" charset="0"/>
                <a:ea typeface="Calibri" panose="020F0502020204030204" pitchFamily="34" charset="0"/>
              </a:rPr>
              <a:t>and protracted conflict often leads to a complex process of </a:t>
            </a:r>
            <a:r>
              <a:rPr lang="en-GB" sz="1800" b="1" dirty="0">
                <a:solidFill>
                  <a:srgbClr val="00B050"/>
                </a:solidFill>
                <a:effectLst/>
                <a:latin typeface="Calibri" panose="020F0502020204030204" pitchFamily="34" charset="0"/>
                <a:ea typeface="Calibri" panose="020F0502020204030204" pitchFamily="34" charset="0"/>
              </a:rPr>
              <a:t>cyclical movements, temporary return, and different levels of local integration</a:t>
            </a:r>
            <a:r>
              <a:rPr lang="en-GB" sz="1800" dirty="0">
                <a:solidFill>
                  <a:srgbClr val="00B050"/>
                </a:solidFill>
                <a:effectLst/>
                <a:latin typeface="Calibri" panose="020F0502020204030204" pitchFamily="34" charset="0"/>
                <a:ea typeface="Calibri" panose="020F0502020204030204" pitchFamily="34" charset="0"/>
              </a:rPr>
              <a:t>. </a:t>
            </a:r>
          </a:p>
          <a:p>
            <a:pPr marL="285750" indent="-285750" algn="just">
              <a:buFont typeface="Arial" panose="020B0604020202020204" pitchFamily="34" charset="0"/>
              <a:buChar char="•"/>
            </a:pPr>
            <a:r>
              <a:rPr lang="en-GB" sz="1800" dirty="0">
                <a:solidFill>
                  <a:srgbClr val="00B050"/>
                </a:solidFill>
                <a:effectLst/>
                <a:latin typeface="Calibri" panose="020F0502020204030204" pitchFamily="34" charset="0"/>
                <a:ea typeface="Calibri" panose="020F0502020204030204" pitchFamily="34" charset="0"/>
              </a:rPr>
              <a:t>Displaced people’s survival strategies are very flexible and adaptive</a:t>
            </a:r>
            <a:r>
              <a:rPr lang="en-ZA" sz="1800" dirty="0">
                <a:solidFill>
                  <a:srgbClr val="00B050"/>
                </a:solidFill>
                <a:effectLst/>
                <a:latin typeface="Calibri" panose="020F0502020204030204" pitchFamily="34" charset="0"/>
                <a:ea typeface="Calibri" panose="020F0502020204030204" pitchFamily="34" charset="0"/>
              </a:rPr>
              <a:t> particularly </a:t>
            </a:r>
            <a:r>
              <a:rPr lang="en-GB" sz="1800" dirty="0">
                <a:solidFill>
                  <a:srgbClr val="00B050"/>
                </a:solidFill>
                <a:effectLst/>
                <a:latin typeface="Calibri" panose="020F0502020204030204" pitchFamily="34" charset="0"/>
                <a:ea typeface="Calibri" panose="020F0502020204030204" pitchFamily="34" charset="0"/>
              </a:rPr>
              <a:t>in customary contexts. </a:t>
            </a:r>
          </a:p>
          <a:p>
            <a:pPr marL="285750" indent="-285750" algn="just">
              <a:buFont typeface="Arial" panose="020B0604020202020204" pitchFamily="34" charset="0"/>
              <a:buChar char="•"/>
            </a:pPr>
            <a:r>
              <a:rPr lang="en-GB" sz="1800" dirty="0">
                <a:solidFill>
                  <a:srgbClr val="00B050"/>
                </a:solidFill>
                <a:effectLst/>
                <a:latin typeface="Calibri" panose="020F0502020204030204" pitchFamily="34" charset="0"/>
                <a:ea typeface="Calibri" panose="020F0502020204030204" pitchFamily="34" charset="0"/>
              </a:rPr>
              <a:t>The durable solutions approach needs to recognise that return, local integration and resettlement are </a:t>
            </a:r>
            <a:r>
              <a:rPr lang="en-GB" sz="1800" b="1" dirty="0">
                <a:solidFill>
                  <a:srgbClr val="00B050"/>
                </a:solidFill>
                <a:effectLst/>
                <a:latin typeface="Calibri" panose="020F0502020204030204" pitchFamily="34" charset="0"/>
                <a:ea typeface="Calibri" panose="020F0502020204030204" pitchFamily="34" charset="0"/>
              </a:rPr>
              <a:t>options on a continuum of strategies adopted </a:t>
            </a:r>
            <a:r>
              <a:rPr lang="en-GB" sz="1800" dirty="0">
                <a:solidFill>
                  <a:srgbClr val="00B050"/>
                </a:solidFill>
                <a:effectLst/>
                <a:latin typeface="Calibri" panose="020F0502020204030204" pitchFamily="34" charset="0"/>
                <a:ea typeface="Calibri" panose="020F0502020204030204" pitchFamily="34" charset="0"/>
              </a:rPr>
              <a:t>by IDPs, ones that are </a:t>
            </a:r>
            <a:r>
              <a:rPr lang="en-GB" sz="1800" b="1" dirty="0">
                <a:solidFill>
                  <a:srgbClr val="00B050"/>
                </a:solidFill>
                <a:effectLst/>
                <a:latin typeface="Calibri" panose="020F0502020204030204" pitchFamily="34" charset="0"/>
                <a:ea typeface="Calibri" panose="020F0502020204030204" pitchFamily="34" charset="0"/>
              </a:rPr>
              <a:t>constantly changing and adapting</a:t>
            </a:r>
            <a:r>
              <a:rPr lang="en-GB" sz="1800" dirty="0">
                <a:solidFill>
                  <a:srgbClr val="00B050"/>
                </a:solidFill>
                <a:effectLst/>
                <a:latin typeface="Calibri" panose="020F0502020204030204" pitchFamily="34" charset="0"/>
                <a:ea typeface="Calibri" panose="020F0502020204030204" pitchFamily="34" charset="0"/>
              </a:rPr>
              <a:t>.</a:t>
            </a:r>
            <a:r>
              <a:rPr lang="en-ZA" sz="1800" dirty="0">
                <a:solidFill>
                  <a:srgbClr val="00B050"/>
                </a:solidFill>
                <a:effectLst/>
                <a:latin typeface="Calibri" panose="020F0502020204030204" pitchFamily="34" charset="0"/>
                <a:ea typeface="Calibri" panose="020F0502020204030204" pitchFamily="34" charset="0"/>
              </a:rPr>
              <a:t> </a:t>
            </a:r>
          </a:p>
          <a:p>
            <a:pPr marL="285750" indent="-285750" algn="just">
              <a:buFont typeface="Arial" panose="020B0604020202020204" pitchFamily="34" charset="0"/>
              <a:buChar char="•"/>
            </a:pPr>
            <a:r>
              <a:rPr lang="en-GB" sz="1800" dirty="0">
                <a:solidFill>
                  <a:srgbClr val="00B050"/>
                </a:solidFill>
                <a:effectLst/>
                <a:latin typeface="Calibri" panose="020F0502020204030204" pitchFamily="34" charset="0"/>
                <a:ea typeface="Calibri" panose="020F0502020204030204" pitchFamily="34" charset="0"/>
              </a:rPr>
              <a:t>Any long-term and coherent strategy needs to include these micro realities</a:t>
            </a:r>
            <a:endParaRPr lang="en-ZA" sz="1800" kern="100" dirty="0">
              <a:solidFill>
                <a:srgbClr val="00B050"/>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11" name="TextBox 10">
            <a:extLst>
              <a:ext uri="{FF2B5EF4-FFF2-40B4-BE49-F238E27FC236}">
                <a16:creationId xmlns:a16="http://schemas.microsoft.com/office/drawing/2014/main" id="{34242789-E452-02C3-C5CD-5231FC19B380}"/>
              </a:ext>
            </a:extLst>
          </p:cNvPr>
          <p:cNvSpPr txBox="1"/>
          <p:nvPr/>
        </p:nvSpPr>
        <p:spPr>
          <a:xfrm>
            <a:off x="3009218" y="4581721"/>
            <a:ext cx="8738371" cy="923330"/>
          </a:xfrm>
          <a:prstGeom prst="rect">
            <a:avLst/>
          </a:prstGeom>
          <a:noFill/>
        </p:spPr>
        <p:txBody>
          <a:bodyPr wrap="square" rtlCol="0">
            <a:spAutoFit/>
          </a:bodyPr>
          <a:lstStyle/>
          <a:p>
            <a:pPr marL="285750" indent="-285750">
              <a:buFont typeface="Arial" panose="020B0604020202020204" pitchFamily="34" charset="0"/>
              <a:buChar char="•"/>
            </a:pPr>
            <a:r>
              <a:rPr lang="en-ZA" sz="1800" dirty="0">
                <a:solidFill>
                  <a:schemeClr val="accent1">
                    <a:lumMod val="50000"/>
                  </a:schemeClr>
                </a:solidFill>
                <a:effectLst/>
                <a:latin typeface="Calibri" panose="020F0502020204030204" pitchFamily="34" charset="0"/>
                <a:ea typeface="Calibri" panose="020F0502020204030204" pitchFamily="34" charset="0"/>
              </a:rPr>
              <a:t>Customary land management practices are not restricted to </a:t>
            </a:r>
            <a:r>
              <a:rPr lang="en-ZA" sz="1800" b="1" dirty="0">
                <a:solidFill>
                  <a:schemeClr val="accent1">
                    <a:lumMod val="50000"/>
                  </a:schemeClr>
                </a:solidFill>
                <a:effectLst/>
                <a:latin typeface="Calibri" panose="020F0502020204030204" pitchFamily="34" charset="0"/>
                <a:ea typeface="Calibri" panose="020F0502020204030204" pitchFamily="34" charset="0"/>
              </a:rPr>
              <a:t>rural areas </a:t>
            </a:r>
            <a:r>
              <a:rPr lang="en-ZA" sz="1800" dirty="0">
                <a:solidFill>
                  <a:schemeClr val="accent1">
                    <a:lumMod val="50000"/>
                  </a:schemeClr>
                </a:solidFill>
                <a:effectLst/>
                <a:latin typeface="Calibri" panose="020F0502020204030204" pitchFamily="34" charset="0"/>
                <a:ea typeface="Calibri" panose="020F0502020204030204" pitchFamily="34" charset="0"/>
              </a:rPr>
              <a:t>and </a:t>
            </a:r>
            <a:r>
              <a:rPr lang="en-ZA" dirty="0">
                <a:solidFill>
                  <a:schemeClr val="accent1">
                    <a:lumMod val="50000"/>
                  </a:schemeClr>
                </a:solidFill>
                <a:latin typeface="Calibri" panose="020F0502020204030204" pitchFamily="34" charset="0"/>
                <a:ea typeface="Calibri" panose="020F0502020204030204" pitchFamily="34" charset="0"/>
              </a:rPr>
              <a:t>can be </a:t>
            </a:r>
            <a:r>
              <a:rPr lang="en-ZA" sz="1800" dirty="0">
                <a:solidFill>
                  <a:schemeClr val="accent1">
                    <a:lumMod val="50000"/>
                  </a:schemeClr>
                </a:solidFill>
                <a:effectLst/>
                <a:latin typeface="Calibri" panose="020F0502020204030204" pitchFamily="34" charset="0"/>
                <a:ea typeface="Calibri" panose="020F0502020204030204" pitchFamily="34" charset="0"/>
              </a:rPr>
              <a:t>found in </a:t>
            </a:r>
            <a:r>
              <a:rPr lang="en-ZA" sz="1800" b="1" dirty="0">
                <a:solidFill>
                  <a:schemeClr val="accent1">
                    <a:lumMod val="50000"/>
                  </a:schemeClr>
                </a:solidFill>
                <a:effectLst/>
                <a:latin typeface="Calibri" panose="020F0502020204030204" pitchFamily="34" charset="0"/>
                <a:ea typeface="Calibri" panose="020F0502020204030204" pitchFamily="34" charset="0"/>
              </a:rPr>
              <a:t>peri-urban, urban and informal contexts</a:t>
            </a:r>
            <a:r>
              <a:rPr lang="en-ZA" sz="1800" dirty="0">
                <a:solidFill>
                  <a:schemeClr val="accent1">
                    <a:lumMod val="50000"/>
                  </a:schemeClr>
                </a:solidFill>
                <a:effectLst/>
                <a:latin typeface="Calibri" panose="020F0502020204030204" pitchFamily="34" charset="0"/>
                <a:ea typeface="Calibri" panose="020F0502020204030204" pitchFamily="34" charset="0"/>
              </a:rPr>
              <a:t>,</a:t>
            </a:r>
            <a:r>
              <a:rPr lang="en-ZA" dirty="0">
                <a:solidFill>
                  <a:schemeClr val="accent1">
                    <a:lumMod val="50000"/>
                  </a:schemeClr>
                </a:solidFill>
                <a:latin typeface="Calibri" panose="020F0502020204030204" pitchFamily="34" charset="0"/>
                <a:ea typeface="Calibri" panose="020F0502020204030204" pitchFamily="34" charset="0"/>
              </a:rPr>
              <a:t> with multiple systems, where the chief may wield considerable power</a:t>
            </a:r>
            <a:r>
              <a:rPr lang="en-ZA" sz="1800" dirty="0">
                <a:solidFill>
                  <a:schemeClr val="accent1">
                    <a:lumMod val="50000"/>
                  </a:schemeClr>
                </a:solidFill>
                <a:effectLst/>
                <a:latin typeface="Calibri" panose="020F0502020204030204" pitchFamily="34" charset="0"/>
                <a:ea typeface="Calibri" panose="020F0502020204030204" pitchFamily="34" charset="0"/>
              </a:rPr>
              <a:t>. </a:t>
            </a:r>
            <a:endParaRPr lang="en-ZA" dirty="0">
              <a:solidFill>
                <a:schemeClr val="accent1">
                  <a:lumMod val="50000"/>
                </a:schemeClr>
              </a:solidFill>
            </a:endParaRPr>
          </a:p>
        </p:txBody>
      </p:sp>
    </p:spTree>
    <p:extLst>
      <p:ext uri="{BB962C8B-B14F-4D97-AF65-F5344CB8AC3E}">
        <p14:creationId xmlns:p14="http://schemas.microsoft.com/office/powerpoint/2010/main" val="267304922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22E4E3E-1401-4D27-B2F8-B747819B8556}"/>
              </a:ext>
            </a:extLst>
          </p:cNvPr>
          <p:cNvSpPr>
            <a:spLocks noGrp="1"/>
          </p:cNvSpPr>
          <p:nvPr>
            <p:ph idx="1"/>
          </p:nvPr>
        </p:nvSpPr>
        <p:spPr>
          <a:xfrm>
            <a:off x="149861" y="1091939"/>
            <a:ext cx="1805252" cy="5419725"/>
          </a:xfrm>
        </p:spPr>
        <p:txBody>
          <a:bodyPr>
            <a:noAutofit/>
          </a:bodyPr>
          <a:lstStyle/>
          <a:p>
            <a:pPr>
              <a:lnSpc>
                <a:spcPct val="107000"/>
              </a:lnSpc>
            </a:pPr>
            <a:r>
              <a:rPr lang="en-ZA" sz="2400" u="none" strike="noStrike" dirty="0">
                <a:solidFill>
                  <a:schemeClr val="accent4">
                    <a:lumMod val="50000"/>
                  </a:schemeClr>
                </a:solidFill>
                <a:effectLst/>
                <a:latin typeface="Calibri" panose="020F0502020204030204" pitchFamily="34" charset="0"/>
                <a:ea typeface="Aptos" panose="020B0004020202020204" pitchFamily="34" charset="0"/>
                <a:cs typeface="Times New Roman" panose="02020603050405020304" pitchFamily="18" charset="0"/>
              </a:rPr>
              <a:t>Rapid crisis-induced changes in customary areas</a:t>
            </a:r>
          </a:p>
          <a:p>
            <a:pPr>
              <a:lnSpc>
                <a:spcPct val="107000"/>
              </a:lnSpc>
            </a:pPr>
            <a:endParaRPr lang="en-ZA" sz="2400" u="none" strike="noStrike" dirty="0">
              <a:solidFill>
                <a:srgbClr val="7030A0"/>
              </a:solidFill>
              <a:effectLst/>
              <a:latin typeface="Calibri" panose="020F0502020204030204" pitchFamily="34" charset="0"/>
              <a:ea typeface="Aptos" panose="020B0004020202020204" pitchFamily="34" charset="0"/>
              <a:cs typeface="Times New Roman" panose="02020603050405020304" pitchFamily="18" charset="0"/>
            </a:endParaRPr>
          </a:p>
          <a:p>
            <a:pPr>
              <a:lnSpc>
                <a:spcPct val="107000"/>
              </a:lnSpc>
            </a:pPr>
            <a:r>
              <a:rPr lang="en-ZA" sz="2400" u="none" strike="noStrike" dirty="0">
                <a:solidFill>
                  <a:srgbClr val="7030A0"/>
                </a:solidFill>
                <a:effectLst/>
                <a:latin typeface="Calibri" panose="020F0502020204030204" pitchFamily="34" charset="0"/>
                <a:ea typeface="Aptos" panose="020B0004020202020204" pitchFamily="34" charset="0"/>
                <a:cs typeface="Times New Roman" panose="02020603050405020304" pitchFamily="18" charset="0"/>
              </a:rPr>
              <a:t>Legal pluralism and how it applies to customary areas</a:t>
            </a:r>
            <a:endParaRPr lang="en-ZA" sz="2400" dirty="0">
              <a:solidFill>
                <a:srgbClr val="7030A0"/>
              </a:solidFill>
              <a:effectLst/>
              <a:latin typeface="Aptos" panose="020B0004020202020204" pitchFamily="34" charset="0"/>
              <a:ea typeface="Aptos" panose="020B0004020202020204" pitchFamily="34" charset="0"/>
              <a:cs typeface="Times New Roman" panose="02020603050405020304" pitchFamily="18" charset="0"/>
            </a:endParaRPr>
          </a:p>
        </p:txBody>
      </p:sp>
      <p:sp>
        <p:nvSpPr>
          <p:cNvPr id="4" name="Title 1">
            <a:extLst>
              <a:ext uri="{FF2B5EF4-FFF2-40B4-BE49-F238E27FC236}">
                <a16:creationId xmlns:a16="http://schemas.microsoft.com/office/drawing/2014/main" id="{F53A036F-3C23-46FA-8BC3-594EFC1BFDA3}"/>
              </a:ext>
            </a:extLst>
          </p:cNvPr>
          <p:cNvSpPr txBox="1">
            <a:spLocks/>
          </p:cNvSpPr>
          <p:nvPr/>
        </p:nvSpPr>
        <p:spPr>
          <a:xfrm>
            <a:off x="149860" y="869795"/>
            <a:ext cx="3786514" cy="876623"/>
          </a:xfrm>
          <a:prstGeom prst="rect">
            <a:avLst/>
          </a:prstGeom>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endParaRPr lang="en-US" sz="3200" b="1" dirty="0">
              <a:solidFill>
                <a:schemeClr val="tx2">
                  <a:lumMod val="75000"/>
                </a:schemeClr>
              </a:solidFill>
              <a:latin typeface="+mn-lt"/>
            </a:endParaRPr>
          </a:p>
        </p:txBody>
      </p:sp>
      <p:cxnSp>
        <p:nvCxnSpPr>
          <p:cNvPr id="5" name="Straight Connector 4">
            <a:extLst>
              <a:ext uri="{FF2B5EF4-FFF2-40B4-BE49-F238E27FC236}">
                <a16:creationId xmlns:a16="http://schemas.microsoft.com/office/drawing/2014/main" id="{B62E17D0-D0B4-4555-8E8D-DB727D709813}"/>
              </a:ext>
            </a:extLst>
          </p:cNvPr>
          <p:cNvCxnSpPr>
            <a:cxnSpLocks/>
          </p:cNvCxnSpPr>
          <p:nvPr/>
        </p:nvCxnSpPr>
        <p:spPr>
          <a:xfrm>
            <a:off x="1955113" y="1072849"/>
            <a:ext cx="0" cy="5419725"/>
          </a:xfrm>
          <a:prstGeom prst="line">
            <a:avLst/>
          </a:prstGeom>
          <a:ln w="38100">
            <a:solidFill>
              <a:schemeClr val="tx2">
                <a:lumMod val="75000"/>
              </a:schemeClr>
            </a:solidFill>
          </a:ln>
        </p:spPr>
        <p:style>
          <a:lnRef idx="1">
            <a:schemeClr val="accent1"/>
          </a:lnRef>
          <a:fillRef idx="0">
            <a:schemeClr val="accent1"/>
          </a:fillRef>
          <a:effectRef idx="0">
            <a:schemeClr val="accent1"/>
          </a:effectRef>
          <a:fontRef idx="minor">
            <a:schemeClr val="tx1"/>
          </a:fontRef>
        </p:style>
      </p:cxnSp>
      <p:sp>
        <p:nvSpPr>
          <p:cNvPr id="7" name="Content Placeholder 2">
            <a:extLst>
              <a:ext uri="{FF2B5EF4-FFF2-40B4-BE49-F238E27FC236}">
                <a16:creationId xmlns:a16="http://schemas.microsoft.com/office/drawing/2014/main" id="{89E0C5EE-06CA-43E4-B81F-04F9AAAD603C}"/>
              </a:ext>
            </a:extLst>
          </p:cNvPr>
          <p:cNvSpPr txBox="1">
            <a:spLocks/>
          </p:cNvSpPr>
          <p:nvPr/>
        </p:nvSpPr>
        <p:spPr>
          <a:xfrm>
            <a:off x="4635444" y="869796"/>
            <a:ext cx="7406696" cy="6052296"/>
          </a:xfrm>
          <a:prstGeom prst="rect">
            <a:avLst/>
          </a:prstGeom>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lvl="0" indent="0" algn="just">
              <a:lnSpc>
                <a:spcPct val="115000"/>
              </a:lnSpc>
              <a:buNone/>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8" name="Title 1">
            <a:extLst>
              <a:ext uri="{FF2B5EF4-FFF2-40B4-BE49-F238E27FC236}">
                <a16:creationId xmlns:a16="http://schemas.microsoft.com/office/drawing/2014/main" id="{2F927BCE-9F82-411C-BEDC-FFF7FE8DC71C}"/>
              </a:ext>
            </a:extLst>
          </p:cNvPr>
          <p:cNvSpPr txBox="1">
            <a:spLocks/>
          </p:cNvSpPr>
          <p:nvPr/>
        </p:nvSpPr>
        <p:spPr>
          <a:xfrm>
            <a:off x="-1" y="0"/>
            <a:ext cx="8711739" cy="757296"/>
          </a:xfrm>
          <a:prstGeom prst="rect">
            <a:avLst/>
          </a:prstGeom>
          <a:solidFill>
            <a:schemeClr val="tx2">
              <a:lumMod val="75000"/>
            </a:schemeClr>
          </a:solidFill>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ZA" sz="3200" b="1" u="none" strike="noStrike" dirty="0">
                <a:solidFill>
                  <a:schemeClr val="bg1"/>
                </a:solidFill>
                <a:effectLst/>
                <a:latin typeface="Calibri" panose="020F0502020204030204" pitchFamily="34" charset="0"/>
                <a:ea typeface="Times New Roman" panose="02020603050405020304" pitchFamily="18" charset="0"/>
              </a:rPr>
              <a:t>Key concepts and underlying assumptions (3)</a:t>
            </a:r>
            <a:endParaRPr lang="en-US" sz="3200" b="1" dirty="0">
              <a:solidFill>
                <a:schemeClr val="bg1"/>
              </a:solidFill>
              <a:latin typeface="+mn-lt"/>
            </a:endParaRPr>
          </a:p>
        </p:txBody>
      </p:sp>
      <p:pic>
        <p:nvPicPr>
          <p:cNvPr id="9" name="Picture 8">
            <a:extLst>
              <a:ext uri="{FF2B5EF4-FFF2-40B4-BE49-F238E27FC236}">
                <a16:creationId xmlns:a16="http://schemas.microsoft.com/office/drawing/2014/main" id="{6D9F807C-DD38-413D-98E8-0200F2C6295D}"/>
              </a:ext>
            </a:extLst>
          </p:cNvPr>
          <p:cNvPicPr>
            <a:picLocks noChangeAspect="1"/>
          </p:cNvPicPr>
          <p:nvPr/>
        </p:nvPicPr>
        <p:blipFill>
          <a:blip r:embed="rId2"/>
          <a:stretch>
            <a:fillRect/>
          </a:stretch>
        </p:blipFill>
        <p:spPr>
          <a:xfrm>
            <a:off x="10864600" y="118938"/>
            <a:ext cx="1177540" cy="381717"/>
          </a:xfrm>
          <a:prstGeom prst="rect">
            <a:avLst/>
          </a:prstGeom>
        </p:spPr>
      </p:pic>
      <p:pic>
        <p:nvPicPr>
          <p:cNvPr id="10" name="Picture 9">
            <a:extLst>
              <a:ext uri="{FF2B5EF4-FFF2-40B4-BE49-F238E27FC236}">
                <a16:creationId xmlns:a16="http://schemas.microsoft.com/office/drawing/2014/main" id="{7D718724-9D5C-4659-9FB9-DEB470C5D875}"/>
              </a:ext>
            </a:extLst>
          </p:cNvPr>
          <p:cNvPicPr>
            <a:picLocks noChangeAspect="1"/>
          </p:cNvPicPr>
          <p:nvPr/>
        </p:nvPicPr>
        <p:blipFill>
          <a:blip r:embed="rId3"/>
          <a:stretch>
            <a:fillRect/>
          </a:stretch>
        </p:blipFill>
        <p:spPr>
          <a:xfrm>
            <a:off x="8996104" y="141561"/>
            <a:ext cx="1733678" cy="336470"/>
          </a:xfrm>
          <a:prstGeom prst="rect">
            <a:avLst/>
          </a:prstGeom>
        </p:spPr>
      </p:pic>
      <p:sp>
        <p:nvSpPr>
          <p:cNvPr id="2" name="Slide Number Placeholder 1">
            <a:extLst>
              <a:ext uri="{FF2B5EF4-FFF2-40B4-BE49-F238E27FC236}">
                <a16:creationId xmlns:a16="http://schemas.microsoft.com/office/drawing/2014/main" id="{4DEFFEBD-1F73-947E-20FC-AA3E9FE88286}"/>
              </a:ext>
            </a:extLst>
          </p:cNvPr>
          <p:cNvSpPr>
            <a:spLocks noGrp="1"/>
          </p:cNvSpPr>
          <p:nvPr>
            <p:ph type="sldNum" sz="quarter" idx="12"/>
          </p:nvPr>
        </p:nvSpPr>
        <p:spPr/>
        <p:txBody>
          <a:bodyPr/>
          <a:lstStyle/>
          <a:p>
            <a:fld id="{C9F35881-CAA4-4149-8092-8BD77F2B45F5}" type="slidenum">
              <a:rPr lang="en-ZA" smtClean="0"/>
              <a:t>7</a:t>
            </a:fld>
            <a:endParaRPr lang="en-ZA"/>
          </a:p>
        </p:txBody>
      </p:sp>
      <p:sp>
        <p:nvSpPr>
          <p:cNvPr id="6" name="TextBox 5">
            <a:extLst>
              <a:ext uri="{FF2B5EF4-FFF2-40B4-BE49-F238E27FC236}">
                <a16:creationId xmlns:a16="http://schemas.microsoft.com/office/drawing/2014/main" id="{4CC2C2FE-125A-EAC3-A759-5AB715A5C8E8}"/>
              </a:ext>
            </a:extLst>
          </p:cNvPr>
          <p:cNvSpPr txBox="1"/>
          <p:nvPr/>
        </p:nvSpPr>
        <p:spPr>
          <a:xfrm>
            <a:off x="2128060" y="1133475"/>
            <a:ext cx="9376756" cy="2893100"/>
          </a:xfrm>
          <a:prstGeom prst="rect">
            <a:avLst/>
          </a:prstGeom>
          <a:noFill/>
        </p:spPr>
        <p:txBody>
          <a:bodyPr wrap="square" rtlCol="0">
            <a:spAutoFit/>
          </a:bodyPr>
          <a:lstStyle/>
          <a:p>
            <a:pPr marL="285750" indent="-285750" algn="just">
              <a:spcAft>
                <a:spcPts val="800"/>
              </a:spcAft>
              <a:buFont typeface="Arial" panose="020B0604020202020204" pitchFamily="34" charset="0"/>
              <a:buChar char="•"/>
            </a:pPr>
            <a:r>
              <a:rPr lang="en-ZA" kern="100" dirty="0">
                <a:solidFill>
                  <a:schemeClr val="accent4">
                    <a:lumMod val="50000"/>
                  </a:schemeClr>
                </a:solidFill>
                <a:effectLst/>
                <a:latin typeface="Calibri" panose="020F0502020204030204" pitchFamily="34" charset="0"/>
                <a:ea typeface="Calibri" panose="020F0502020204030204" pitchFamily="34" charset="0"/>
                <a:cs typeface="Calibri" panose="020F0502020204030204" pitchFamily="34" charset="0"/>
              </a:rPr>
              <a:t>When a customary context experiences rapid change such as the arrival of large numbers of IDPs, customary practices and customary authorities are put under tremendous pressure. </a:t>
            </a:r>
          </a:p>
          <a:p>
            <a:pPr marL="285750" indent="-285750" algn="just">
              <a:spcAft>
                <a:spcPts val="800"/>
              </a:spcAft>
              <a:buFont typeface="Arial" panose="020B0604020202020204" pitchFamily="34" charset="0"/>
              <a:buChar char="•"/>
            </a:pPr>
            <a:r>
              <a:rPr lang="en-ZA" kern="100" dirty="0">
                <a:solidFill>
                  <a:schemeClr val="accent4">
                    <a:lumMod val="50000"/>
                  </a:schemeClr>
                </a:solidFill>
                <a:effectLst/>
                <a:latin typeface="Calibri" panose="020F0502020204030204" pitchFamily="34" charset="0"/>
                <a:ea typeface="Calibri" panose="020F0502020204030204" pitchFamily="34" charset="0"/>
                <a:cs typeface="Calibri" panose="020F0502020204030204" pitchFamily="34" charset="0"/>
              </a:rPr>
              <a:t>New actors, such as statutory institutions or the international community, are more familiar with the statutory system. </a:t>
            </a:r>
          </a:p>
          <a:p>
            <a:pPr marL="285750" indent="-285750" algn="just">
              <a:spcAft>
                <a:spcPts val="800"/>
              </a:spcAft>
              <a:buFont typeface="Arial" panose="020B0604020202020204" pitchFamily="34" charset="0"/>
              <a:buChar char="•"/>
            </a:pPr>
            <a:r>
              <a:rPr lang="en-ZA" kern="100" dirty="0">
                <a:solidFill>
                  <a:schemeClr val="accent4">
                    <a:lumMod val="50000"/>
                  </a:schemeClr>
                </a:solidFill>
                <a:effectLst/>
                <a:latin typeface="Calibri" panose="020F0502020204030204" pitchFamily="34" charset="0"/>
                <a:ea typeface="Calibri" panose="020F0502020204030204" pitchFamily="34" charset="0"/>
                <a:cs typeface="Calibri" panose="020F0502020204030204" pitchFamily="34" charset="0"/>
              </a:rPr>
              <a:t>This </a:t>
            </a:r>
            <a:r>
              <a:rPr lang="en-ZA" b="1" kern="100" dirty="0">
                <a:solidFill>
                  <a:schemeClr val="accent4">
                    <a:lumMod val="50000"/>
                  </a:schemeClr>
                </a:solidFill>
                <a:effectLst/>
                <a:latin typeface="Calibri" panose="020F0502020204030204" pitchFamily="34" charset="0"/>
                <a:ea typeface="Calibri" panose="020F0502020204030204" pitchFamily="34" charset="0"/>
                <a:cs typeface="Calibri" panose="020F0502020204030204" pitchFamily="34" charset="0"/>
              </a:rPr>
              <a:t>changes the power balance </a:t>
            </a:r>
            <a:r>
              <a:rPr lang="en-ZA" kern="100" dirty="0">
                <a:solidFill>
                  <a:schemeClr val="accent4">
                    <a:lumMod val="50000"/>
                  </a:schemeClr>
                </a:solidFill>
                <a:effectLst/>
                <a:latin typeface="Calibri" panose="020F0502020204030204" pitchFamily="34" charset="0"/>
                <a:ea typeface="Calibri" panose="020F0502020204030204" pitchFamily="34" charset="0"/>
                <a:cs typeface="Calibri" panose="020F0502020204030204" pitchFamily="34" charset="0"/>
              </a:rPr>
              <a:t>between actors, potentially leading to conflicts and long-term changes in the way land is used, distributed and managed for the whole community.</a:t>
            </a:r>
            <a:r>
              <a:rPr lang="en-ZA" kern="100" spc="45" dirty="0">
                <a:solidFill>
                  <a:schemeClr val="accent4">
                    <a:lumMod val="50000"/>
                  </a:schemeClr>
                </a:solidFill>
                <a:effectLst/>
                <a:latin typeface="Calibri" panose="020F0502020204030204" pitchFamily="34" charset="0"/>
                <a:ea typeface="Times New Roman" panose="02020603050405020304" pitchFamily="18" charset="0"/>
                <a:cs typeface="Calibri" panose="020F0502020204030204" pitchFamily="34" charset="0"/>
              </a:rPr>
              <a:t> </a:t>
            </a:r>
            <a:endParaRPr lang="en-ZA" kern="100" dirty="0">
              <a:solidFill>
                <a:schemeClr val="accent4">
                  <a:lumMod val="50000"/>
                </a:schemeClr>
              </a:solidFill>
              <a:effectLst/>
              <a:latin typeface="Calibri" panose="020F0502020204030204" pitchFamily="34" charset="0"/>
              <a:ea typeface="Calibri" panose="020F0502020204030204" pitchFamily="34" charset="0"/>
              <a:cs typeface="Calibri" panose="020F0502020204030204" pitchFamily="34" charset="0"/>
            </a:endParaRPr>
          </a:p>
          <a:p>
            <a:pPr marL="285750" indent="-285750" algn="just">
              <a:spcAft>
                <a:spcPts val="800"/>
              </a:spcAft>
              <a:buFont typeface="Arial" panose="020B0604020202020204" pitchFamily="34" charset="0"/>
              <a:buChar char="•"/>
            </a:pPr>
            <a:r>
              <a:rPr lang="en-ZA" kern="100" dirty="0">
                <a:solidFill>
                  <a:schemeClr val="accent4">
                    <a:lumMod val="50000"/>
                  </a:schemeClr>
                </a:solidFill>
                <a:effectLst/>
                <a:latin typeface="Calibri" panose="020F0502020204030204" pitchFamily="34" charset="0"/>
                <a:ea typeface="Calibri" panose="020F0502020204030204" pitchFamily="34" charset="0"/>
                <a:cs typeface="Calibri" panose="020F0502020204030204" pitchFamily="34" charset="0"/>
              </a:rPr>
              <a:t>IDPs often cannot return home as the </a:t>
            </a:r>
            <a:r>
              <a:rPr lang="en-ZA" b="1" kern="100" dirty="0">
                <a:solidFill>
                  <a:schemeClr val="accent4">
                    <a:lumMod val="50000"/>
                  </a:schemeClr>
                </a:solidFill>
                <a:effectLst/>
                <a:latin typeface="Calibri" panose="020F0502020204030204" pitchFamily="34" charset="0"/>
                <a:ea typeface="Calibri" panose="020F0502020204030204" pitchFamily="34" charset="0"/>
                <a:cs typeface="Calibri" panose="020F0502020204030204" pitchFamily="34" charset="0"/>
              </a:rPr>
              <a:t>conflict has significantly changed the area </a:t>
            </a:r>
            <a:r>
              <a:rPr lang="en-ZA" kern="100" dirty="0">
                <a:solidFill>
                  <a:schemeClr val="accent4">
                    <a:lumMod val="50000"/>
                  </a:schemeClr>
                </a:solidFill>
                <a:effectLst/>
                <a:latin typeface="Calibri" panose="020F0502020204030204" pitchFamily="34" charset="0"/>
                <a:ea typeface="Calibri" panose="020F0502020204030204" pitchFamily="34" charset="0"/>
                <a:cs typeface="Calibri" panose="020F0502020204030204" pitchFamily="34" charset="0"/>
              </a:rPr>
              <a:t>and there are often no </a:t>
            </a:r>
            <a:r>
              <a:rPr lang="en-ZA" kern="100" dirty="0">
                <a:solidFill>
                  <a:schemeClr val="accent4">
                    <a:lumMod val="50000"/>
                  </a:schemeClr>
                </a:solidFill>
                <a:effectLst/>
                <a:latin typeface="Calibri" panose="020F0502020204030204" pitchFamily="34" charset="0"/>
                <a:ea typeface="Calibri" panose="020F0502020204030204" pitchFamily="34" charset="0"/>
                <a:cs typeface="Segoe UI" panose="020B0502040204020203" pitchFamily="34" charset="0"/>
              </a:rPr>
              <a:t>credible institutions to enforce their return or implement restitution, or the funds and political capital to invest in it. </a:t>
            </a:r>
            <a:endParaRPr lang="en-ZA" kern="100" dirty="0">
              <a:solidFill>
                <a:schemeClr val="accent4">
                  <a:lumMod val="50000"/>
                </a:schemeClr>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11" name="TextBox 10">
            <a:extLst>
              <a:ext uri="{FF2B5EF4-FFF2-40B4-BE49-F238E27FC236}">
                <a16:creationId xmlns:a16="http://schemas.microsoft.com/office/drawing/2014/main" id="{1DB6FFF2-D4C4-8072-22F4-A3CB1BE20511}"/>
              </a:ext>
            </a:extLst>
          </p:cNvPr>
          <p:cNvSpPr txBox="1"/>
          <p:nvPr/>
        </p:nvSpPr>
        <p:spPr>
          <a:xfrm>
            <a:off x="2128060" y="3953589"/>
            <a:ext cx="9225740" cy="2585323"/>
          </a:xfrm>
          <a:prstGeom prst="rect">
            <a:avLst/>
          </a:prstGeom>
          <a:noFill/>
        </p:spPr>
        <p:txBody>
          <a:bodyPr wrap="square" rtlCol="0">
            <a:spAutoFit/>
          </a:bodyPr>
          <a:lstStyle/>
          <a:p>
            <a:pPr marL="285750" indent="-285750" algn="just">
              <a:buFont typeface="Arial" panose="020B0604020202020204" pitchFamily="34" charset="0"/>
              <a:buChar char="•"/>
            </a:pPr>
            <a:r>
              <a:rPr lang="en-GB" sz="1800" dirty="0">
                <a:solidFill>
                  <a:srgbClr val="7030A0"/>
                </a:solidFill>
                <a:effectLst/>
                <a:latin typeface="Calibri" panose="020F0502020204030204" pitchFamily="34" charset="0"/>
                <a:ea typeface="Calibri" panose="020F0502020204030204" pitchFamily="34" charset="0"/>
              </a:rPr>
              <a:t>Several </a:t>
            </a:r>
            <a:r>
              <a:rPr lang="en-GB" sz="1800" b="1" dirty="0">
                <a:solidFill>
                  <a:srgbClr val="7030A0"/>
                </a:solidFill>
                <a:effectLst/>
                <a:latin typeface="Calibri" panose="020F0502020204030204" pitchFamily="34" charset="0"/>
                <a:ea typeface="Calibri" panose="020F0502020204030204" pitchFamily="34" charset="0"/>
              </a:rPr>
              <a:t>co-existing legal systems </a:t>
            </a:r>
            <a:r>
              <a:rPr lang="en-GB" sz="1800" dirty="0">
                <a:solidFill>
                  <a:srgbClr val="7030A0"/>
                </a:solidFill>
                <a:effectLst/>
                <a:latin typeface="Calibri" panose="020F0502020204030204" pitchFamily="34" charset="0"/>
                <a:ea typeface="Calibri" panose="020F0502020204030204" pitchFamily="34" charset="0"/>
              </a:rPr>
              <a:t>may operate in many customary areas (customary, statutory, religious, informal). These overlap and cause confusion and may impact the vulnerable. </a:t>
            </a:r>
          </a:p>
          <a:p>
            <a:pPr marL="285750" indent="-285750" algn="just">
              <a:buFont typeface="Arial" panose="020B0604020202020204" pitchFamily="34" charset="0"/>
              <a:buChar char="•"/>
            </a:pPr>
            <a:r>
              <a:rPr lang="en-GB" sz="1800" dirty="0">
                <a:solidFill>
                  <a:srgbClr val="7030A0"/>
                </a:solidFill>
                <a:effectLst/>
                <a:latin typeface="Calibri" panose="020F0502020204030204" pitchFamily="34" charset="0"/>
                <a:ea typeface="Calibri" panose="020F0502020204030204" pitchFamily="34" charset="0"/>
              </a:rPr>
              <a:t>The customary system may be th</a:t>
            </a:r>
            <a:r>
              <a:rPr lang="en-GB" dirty="0">
                <a:solidFill>
                  <a:srgbClr val="7030A0"/>
                </a:solidFill>
                <a:latin typeface="Calibri" panose="020F0502020204030204" pitchFamily="34" charset="0"/>
                <a:ea typeface="Calibri" panose="020F0502020204030204" pitchFamily="34" charset="0"/>
              </a:rPr>
              <a:t>e only one working and able to deliver, but in some cases this could be negatively manipulated. </a:t>
            </a:r>
          </a:p>
          <a:p>
            <a:pPr marL="285750" indent="-285750" algn="just">
              <a:buFont typeface="Arial" panose="020B0604020202020204" pitchFamily="34" charset="0"/>
              <a:buChar char="•"/>
            </a:pPr>
            <a:r>
              <a:rPr lang="en-ZA" sz="1800" dirty="0">
                <a:solidFill>
                  <a:srgbClr val="7030A0"/>
                </a:solidFill>
                <a:effectLst/>
                <a:latin typeface="Calibri" panose="020F0502020204030204" pitchFamily="34" charset="0"/>
                <a:ea typeface="Calibri" panose="020F0502020204030204" pitchFamily="34" charset="0"/>
              </a:rPr>
              <a:t>In fragile, conflict-affected and developing contexts, the way people access and use their HLP is commonly determined by such legal pluralism. </a:t>
            </a:r>
          </a:p>
          <a:p>
            <a:pPr marL="285750" indent="-285750" algn="just">
              <a:buFont typeface="Arial" panose="020B0604020202020204" pitchFamily="34" charset="0"/>
              <a:buChar char="•"/>
            </a:pPr>
            <a:r>
              <a:rPr lang="en-ZA" sz="1800" dirty="0">
                <a:solidFill>
                  <a:srgbClr val="7030A0"/>
                </a:solidFill>
                <a:effectLst/>
                <a:latin typeface="Calibri" panose="020F0502020204030204" pitchFamily="34" charset="0"/>
                <a:ea typeface="Calibri" panose="020F0502020204030204" pitchFamily="34" charset="0"/>
              </a:rPr>
              <a:t>When understanding and reviewing the legal and institutional frameworks that inform HLP issues, it is important to map the </a:t>
            </a:r>
            <a:r>
              <a:rPr lang="en-ZA" sz="1800" dirty="0">
                <a:solidFill>
                  <a:srgbClr val="7030A0"/>
                </a:solidFill>
                <a:effectLst/>
                <a:ea typeface="Calibri" panose="020F0502020204030204" pitchFamily="34" charset="0"/>
              </a:rPr>
              <a:t>provisions across this legally pluralistic system, including the practices involved and to identify a</a:t>
            </a:r>
            <a:r>
              <a:rPr lang="en-ZA" sz="1800" dirty="0">
                <a:solidFill>
                  <a:srgbClr val="7030A0"/>
                </a:solidFill>
                <a:effectLst/>
                <a:ea typeface="Calibri" panose="020F0502020204030204" pitchFamily="34" charset="0"/>
                <a:cs typeface="Segoe UI" panose="020B0502040204020203" pitchFamily="34" charset="0"/>
              </a:rPr>
              <a:t>ll opportunities within the regulatory framework </a:t>
            </a:r>
            <a:endParaRPr lang="en-ZA" sz="1800" kern="100" dirty="0">
              <a:solidFill>
                <a:srgbClr val="7030A0"/>
              </a:solidFill>
              <a:effectLst/>
              <a:ea typeface="Calibri" panose="020F0502020204030204" pitchFamily="34" charset="0"/>
              <a:cs typeface="Calibri" panose="020F0502020204030204" pitchFamily="34" charset="0"/>
            </a:endParaRPr>
          </a:p>
        </p:txBody>
      </p:sp>
    </p:spTree>
    <p:extLst>
      <p:ext uri="{BB962C8B-B14F-4D97-AF65-F5344CB8AC3E}">
        <p14:creationId xmlns:p14="http://schemas.microsoft.com/office/powerpoint/2010/main" val="185379785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22E4E3E-1401-4D27-B2F8-B747819B8556}"/>
              </a:ext>
            </a:extLst>
          </p:cNvPr>
          <p:cNvSpPr>
            <a:spLocks noGrp="1"/>
          </p:cNvSpPr>
          <p:nvPr>
            <p:ph idx="1"/>
          </p:nvPr>
        </p:nvSpPr>
        <p:spPr>
          <a:xfrm>
            <a:off x="149861" y="1091939"/>
            <a:ext cx="3374736" cy="5419725"/>
          </a:xfrm>
        </p:spPr>
        <p:txBody>
          <a:bodyPr>
            <a:noAutofit/>
          </a:bodyPr>
          <a:lstStyle/>
          <a:p>
            <a:pPr>
              <a:lnSpc>
                <a:spcPct val="107000"/>
              </a:lnSpc>
              <a:spcAft>
                <a:spcPts val="800"/>
              </a:spcAft>
            </a:pPr>
            <a:r>
              <a:rPr lang="en-ZA" sz="2400" u="none" strike="noStrike" dirty="0">
                <a:solidFill>
                  <a:srgbClr val="7030A0"/>
                </a:solidFill>
                <a:effectLst/>
                <a:latin typeface="Calibri" panose="020F0502020204030204" pitchFamily="34" charset="0"/>
                <a:ea typeface="Aptos" panose="020B0004020202020204" pitchFamily="34" charset="0"/>
                <a:cs typeface="Times New Roman" panose="02020603050405020304" pitchFamily="18" charset="0"/>
              </a:rPr>
              <a:t>Recognition of customary law in legislation</a:t>
            </a:r>
          </a:p>
          <a:p>
            <a:pPr>
              <a:lnSpc>
                <a:spcPct val="107000"/>
              </a:lnSpc>
              <a:spcAft>
                <a:spcPts val="800"/>
              </a:spcAft>
            </a:pPr>
            <a:endParaRPr lang="en-ZA" sz="2400" dirty="0">
              <a:solidFill>
                <a:srgbClr val="467886"/>
              </a:solidFill>
              <a:latin typeface="Calibri" panose="020F0502020204030204" pitchFamily="34" charset="0"/>
              <a:ea typeface="Aptos" panose="020B0004020202020204" pitchFamily="34" charset="0"/>
              <a:cs typeface="Times New Roman" panose="02020603050405020304" pitchFamily="18" charset="0"/>
            </a:endParaRPr>
          </a:p>
          <a:p>
            <a:r>
              <a:rPr lang="en-ZA" sz="2400" u="none" strike="noStrike" dirty="0">
                <a:solidFill>
                  <a:schemeClr val="accent2">
                    <a:lumMod val="50000"/>
                  </a:schemeClr>
                </a:solidFill>
                <a:effectLst/>
                <a:latin typeface="Calibri" panose="020F0502020204030204" pitchFamily="34" charset="0"/>
                <a:ea typeface="Aptos" panose="020B0004020202020204" pitchFamily="34" charset="0"/>
              </a:rPr>
              <a:t>Formal and non-formal land administration</a:t>
            </a:r>
            <a:endParaRPr lang="en-ZA" sz="2400" dirty="0">
              <a:solidFill>
                <a:schemeClr val="accent2">
                  <a:lumMod val="50000"/>
                </a:schemeClr>
              </a:solidFill>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4" name="Title 1">
            <a:extLst>
              <a:ext uri="{FF2B5EF4-FFF2-40B4-BE49-F238E27FC236}">
                <a16:creationId xmlns:a16="http://schemas.microsoft.com/office/drawing/2014/main" id="{F53A036F-3C23-46FA-8BC3-594EFC1BFDA3}"/>
              </a:ext>
            </a:extLst>
          </p:cNvPr>
          <p:cNvSpPr txBox="1">
            <a:spLocks/>
          </p:cNvSpPr>
          <p:nvPr/>
        </p:nvSpPr>
        <p:spPr>
          <a:xfrm>
            <a:off x="149860" y="869795"/>
            <a:ext cx="3786514" cy="876623"/>
          </a:xfrm>
          <a:prstGeom prst="rect">
            <a:avLst/>
          </a:prstGeom>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endParaRPr lang="en-US" sz="3200" b="1" dirty="0">
              <a:solidFill>
                <a:schemeClr val="tx2">
                  <a:lumMod val="75000"/>
                </a:schemeClr>
              </a:solidFill>
              <a:latin typeface="+mn-lt"/>
            </a:endParaRPr>
          </a:p>
        </p:txBody>
      </p:sp>
      <p:cxnSp>
        <p:nvCxnSpPr>
          <p:cNvPr id="5" name="Straight Connector 4">
            <a:extLst>
              <a:ext uri="{FF2B5EF4-FFF2-40B4-BE49-F238E27FC236}">
                <a16:creationId xmlns:a16="http://schemas.microsoft.com/office/drawing/2014/main" id="{B62E17D0-D0B4-4555-8E8D-DB727D709813}"/>
              </a:ext>
            </a:extLst>
          </p:cNvPr>
          <p:cNvCxnSpPr>
            <a:cxnSpLocks/>
          </p:cNvCxnSpPr>
          <p:nvPr/>
        </p:nvCxnSpPr>
        <p:spPr>
          <a:xfrm>
            <a:off x="3464561" y="1091939"/>
            <a:ext cx="0" cy="5419725"/>
          </a:xfrm>
          <a:prstGeom prst="line">
            <a:avLst/>
          </a:prstGeom>
          <a:ln w="38100">
            <a:solidFill>
              <a:schemeClr val="tx2">
                <a:lumMod val="75000"/>
              </a:schemeClr>
            </a:solidFill>
          </a:ln>
        </p:spPr>
        <p:style>
          <a:lnRef idx="1">
            <a:schemeClr val="accent1"/>
          </a:lnRef>
          <a:fillRef idx="0">
            <a:schemeClr val="accent1"/>
          </a:fillRef>
          <a:effectRef idx="0">
            <a:schemeClr val="accent1"/>
          </a:effectRef>
          <a:fontRef idx="minor">
            <a:schemeClr val="tx1"/>
          </a:fontRef>
        </p:style>
      </p:cxnSp>
      <p:sp>
        <p:nvSpPr>
          <p:cNvPr id="7" name="Content Placeholder 2">
            <a:extLst>
              <a:ext uri="{FF2B5EF4-FFF2-40B4-BE49-F238E27FC236}">
                <a16:creationId xmlns:a16="http://schemas.microsoft.com/office/drawing/2014/main" id="{89E0C5EE-06CA-43E4-B81F-04F9AAAD603C}"/>
              </a:ext>
            </a:extLst>
          </p:cNvPr>
          <p:cNvSpPr txBox="1">
            <a:spLocks/>
          </p:cNvSpPr>
          <p:nvPr/>
        </p:nvSpPr>
        <p:spPr>
          <a:xfrm>
            <a:off x="4635444" y="869796"/>
            <a:ext cx="7406696" cy="6052296"/>
          </a:xfrm>
          <a:prstGeom prst="rect">
            <a:avLst/>
          </a:prstGeom>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lvl="0" indent="0" algn="just">
              <a:lnSpc>
                <a:spcPct val="115000"/>
              </a:lnSpc>
              <a:buNone/>
            </a:pPr>
            <a:endParaRPr lang="en-ZA" sz="18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8" name="Title 1">
            <a:extLst>
              <a:ext uri="{FF2B5EF4-FFF2-40B4-BE49-F238E27FC236}">
                <a16:creationId xmlns:a16="http://schemas.microsoft.com/office/drawing/2014/main" id="{2F927BCE-9F82-411C-BEDC-FFF7FE8DC71C}"/>
              </a:ext>
            </a:extLst>
          </p:cNvPr>
          <p:cNvSpPr txBox="1">
            <a:spLocks/>
          </p:cNvSpPr>
          <p:nvPr/>
        </p:nvSpPr>
        <p:spPr>
          <a:xfrm>
            <a:off x="-1" y="0"/>
            <a:ext cx="8711739" cy="757296"/>
          </a:xfrm>
          <a:prstGeom prst="rect">
            <a:avLst/>
          </a:prstGeom>
          <a:solidFill>
            <a:schemeClr val="tx2">
              <a:lumMod val="75000"/>
            </a:schemeClr>
          </a:solidFill>
        </p:spPr>
        <p:txBody>
          <a:bodyPr vert="horz" lIns="91440" tIns="45720" rIns="91440" bIns="45720" rtlCol="0" anchor="ctr">
            <a:normAutofit fontScale="97500"/>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ZA" sz="3200" b="1" u="none" strike="noStrike" dirty="0">
                <a:solidFill>
                  <a:schemeClr val="bg1"/>
                </a:solidFill>
                <a:effectLst/>
                <a:latin typeface="Calibri" panose="020F0502020204030204" pitchFamily="34" charset="0"/>
                <a:ea typeface="Times New Roman" panose="02020603050405020304" pitchFamily="18" charset="0"/>
              </a:rPr>
              <a:t>Key concepts and underlying assumptions (4)</a:t>
            </a:r>
            <a:endParaRPr lang="en-US" sz="3200" b="1" dirty="0">
              <a:solidFill>
                <a:schemeClr val="bg1"/>
              </a:solidFill>
              <a:latin typeface="+mn-lt"/>
            </a:endParaRPr>
          </a:p>
        </p:txBody>
      </p:sp>
      <p:pic>
        <p:nvPicPr>
          <p:cNvPr id="9" name="Picture 8">
            <a:extLst>
              <a:ext uri="{FF2B5EF4-FFF2-40B4-BE49-F238E27FC236}">
                <a16:creationId xmlns:a16="http://schemas.microsoft.com/office/drawing/2014/main" id="{6D9F807C-DD38-413D-98E8-0200F2C6295D}"/>
              </a:ext>
            </a:extLst>
          </p:cNvPr>
          <p:cNvPicPr>
            <a:picLocks noChangeAspect="1"/>
          </p:cNvPicPr>
          <p:nvPr/>
        </p:nvPicPr>
        <p:blipFill>
          <a:blip r:embed="rId2"/>
          <a:stretch>
            <a:fillRect/>
          </a:stretch>
        </p:blipFill>
        <p:spPr>
          <a:xfrm>
            <a:off x="10864600" y="118938"/>
            <a:ext cx="1177540" cy="381717"/>
          </a:xfrm>
          <a:prstGeom prst="rect">
            <a:avLst/>
          </a:prstGeom>
        </p:spPr>
      </p:pic>
      <p:pic>
        <p:nvPicPr>
          <p:cNvPr id="10" name="Picture 9">
            <a:extLst>
              <a:ext uri="{FF2B5EF4-FFF2-40B4-BE49-F238E27FC236}">
                <a16:creationId xmlns:a16="http://schemas.microsoft.com/office/drawing/2014/main" id="{7D718724-9D5C-4659-9FB9-DEB470C5D875}"/>
              </a:ext>
            </a:extLst>
          </p:cNvPr>
          <p:cNvPicPr>
            <a:picLocks noChangeAspect="1"/>
          </p:cNvPicPr>
          <p:nvPr/>
        </p:nvPicPr>
        <p:blipFill>
          <a:blip r:embed="rId3"/>
          <a:stretch>
            <a:fillRect/>
          </a:stretch>
        </p:blipFill>
        <p:spPr>
          <a:xfrm>
            <a:off x="8996104" y="141561"/>
            <a:ext cx="1733678" cy="336470"/>
          </a:xfrm>
          <a:prstGeom prst="rect">
            <a:avLst/>
          </a:prstGeom>
        </p:spPr>
      </p:pic>
      <p:sp>
        <p:nvSpPr>
          <p:cNvPr id="2" name="Slide Number Placeholder 1">
            <a:extLst>
              <a:ext uri="{FF2B5EF4-FFF2-40B4-BE49-F238E27FC236}">
                <a16:creationId xmlns:a16="http://schemas.microsoft.com/office/drawing/2014/main" id="{4DEFFEBD-1F73-947E-20FC-AA3E9FE88286}"/>
              </a:ext>
            </a:extLst>
          </p:cNvPr>
          <p:cNvSpPr>
            <a:spLocks noGrp="1"/>
          </p:cNvSpPr>
          <p:nvPr>
            <p:ph type="sldNum" sz="quarter" idx="12"/>
          </p:nvPr>
        </p:nvSpPr>
        <p:spPr/>
        <p:txBody>
          <a:bodyPr/>
          <a:lstStyle/>
          <a:p>
            <a:fld id="{C9F35881-CAA4-4149-8092-8BD77F2B45F5}" type="slidenum">
              <a:rPr lang="en-ZA" smtClean="0"/>
              <a:t>8</a:t>
            </a:fld>
            <a:endParaRPr lang="en-ZA"/>
          </a:p>
        </p:txBody>
      </p:sp>
      <p:sp>
        <p:nvSpPr>
          <p:cNvPr id="6" name="TextBox 5">
            <a:extLst>
              <a:ext uri="{FF2B5EF4-FFF2-40B4-BE49-F238E27FC236}">
                <a16:creationId xmlns:a16="http://schemas.microsoft.com/office/drawing/2014/main" id="{4CC2C2FE-125A-EAC3-A759-5AB715A5C8E8}"/>
              </a:ext>
            </a:extLst>
          </p:cNvPr>
          <p:cNvSpPr txBox="1"/>
          <p:nvPr/>
        </p:nvSpPr>
        <p:spPr>
          <a:xfrm>
            <a:off x="3707476" y="1133475"/>
            <a:ext cx="7797339" cy="1871538"/>
          </a:xfrm>
          <a:prstGeom prst="rect">
            <a:avLst/>
          </a:prstGeom>
          <a:noFill/>
        </p:spPr>
        <p:txBody>
          <a:bodyPr wrap="square" rtlCol="0">
            <a:spAutoFit/>
          </a:bodyPr>
          <a:lstStyle/>
          <a:p>
            <a:pPr marL="285750" indent="-285750" algn="just">
              <a:lnSpc>
                <a:spcPct val="115000"/>
              </a:lnSpc>
              <a:spcAft>
                <a:spcPts val="800"/>
              </a:spcAft>
              <a:buFont typeface="Arial" panose="020B0604020202020204" pitchFamily="34" charset="0"/>
              <a:buChar char="•"/>
            </a:pPr>
            <a:r>
              <a:rPr lang="en-GB" sz="1800" dirty="0">
                <a:solidFill>
                  <a:srgbClr val="7030A0"/>
                </a:solidFill>
                <a:effectLst/>
                <a:latin typeface="Calibri" panose="020F0502020204030204" pitchFamily="34" charset="0"/>
                <a:ea typeface="Calibri" panose="020F0502020204030204" pitchFamily="34" charset="0"/>
              </a:rPr>
              <a:t>The degree to which customary law is recognised by national governments in legislation and in practice varies from country to country and </a:t>
            </a:r>
            <a:r>
              <a:rPr lang="en-GB" sz="1800" b="1" dirty="0">
                <a:solidFill>
                  <a:srgbClr val="7030A0"/>
                </a:solidFill>
                <a:effectLst/>
                <a:latin typeface="Calibri" panose="020F0502020204030204" pitchFamily="34" charset="0"/>
                <a:ea typeface="Calibri" panose="020F0502020204030204" pitchFamily="34" charset="0"/>
              </a:rPr>
              <a:t>can even vary in the extent to which is it acknowledged and considered</a:t>
            </a:r>
            <a:r>
              <a:rPr lang="en-GB" sz="1800" dirty="0">
                <a:solidFill>
                  <a:srgbClr val="7030A0"/>
                </a:solidFill>
                <a:effectLst/>
                <a:latin typeface="Calibri" panose="020F0502020204030204" pitchFamily="34" charset="0"/>
                <a:ea typeface="Calibri" panose="020F0502020204030204" pitchFamily="34" charset="0"/>
              </a:rPr>
              <a:t> by local officials. </a:t>
            </a:r>
          </a:p>
          <a:p>
            <a:pPr marL="285750" indent="-285750" algn="just">
              <a:lnSpc>
                <a:spcPct val="115000"/>
              </a:lnSpc>
              <a:spcAft>
                <a:spcPts val="800"/>
              </a:spcAft>
              <a:buFont typeface="Arial" panose="020B0604020202020204" pitchFamily="34" charset="0"/>
              <a:buChar char="•"/>
            </a:pPr>
            <a:r>
              <a:rPr lang="en-GB" sz="1800" dirty="0">
                <a:solidFill>
                  <a:srgbClr val="7030A0"/>
                </a:solidFill>
                <a:effectLst/>
                <a:latin typeface="Calibri" panose="020F0502020204030204" pitchFamily="34" charset="0"/>
                <a:ea typeface="Calibri" panose="020F0502020204030204" pitchFamily="34" charset="0"/>
              </a:rPr>
              <a:t>Without constitutional recognition of customary law, statutory law will prevail. </a:t>
            </a:r>
          </a:p>
          <a:p>
            <a:pPr marL="285750" indent="-285750" algn="just">
              <a:lnSpc>
                <a:spcPct val="115000"/>
              </a:lnSpc>
              <a:spcAft>
                <a:spcPts val="800"/>
              </a:spcAft>
              <a:buFont typeface="Arial" panose="020B0604020202020204" pitchFamily="34" charset="0"/>
              <a:buChar char="•"/>
            </a:pPr>
            <a:r>
              <a:rPr lang="en-GB" kern="100" dirty="0">
                <a:solidFill>
                  <a:srgbClr val="7030A0"/>
                </a:solidFill>
                <a:latin typeface="Calibri" panose="020F0502020204030204" pitchFamily="34" charset="0"/>
                <a:ea typeface="Calibri" panose="020F0502020204030204" pitchFamily="34" charset="0"/>
                <a:cs typeface="Calibri" panose="020F0502020204030204" pitchFamily="34" charset="0"/>
              </a:rPr>
              <a:t>E.gs of countries that do recognise customary law – Kenya, DRC, Colombia</a:t>
            </a:r>
            <a:endParaRPr lang="en-ZA" sz="1800" kern="100" dirty="0">
              <a:solidFill>
                <a:srgbClr val="7030A0"/>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11" name="TextBox 10">
            <a:extLst>
              <a:ext uri="{FF2B5EF4-FFF2-40B4-BE49-F238E27FC236}">
                <a16:creationId xmlns:a16="http://schemas.microsoft.com/office/drawing/2014/main" id="{1DB6FFF2-D4C4-8072-22F4-A3CB1BE20511}"/>
              </a:ext>
            </a:extLst>
          </p:cNvPr>
          <p:cNvSpPr txBox="1"/>
          <p:nvPr/>
        </p:nvSpPr>
        <p:spPr>
          <a:xfrm>
            <a:off x="3657599" y="3264653"/>
            <a:ext cx="7417426" cy="2862322"/>
          </a:xfrm>
          <a:prstGeom prst="rect">
            <a:avLst/>
          </a:prstGeom>
          <a:noFill/>
        </p:spPr>
        <p:txBody>
          <a:bodyPr wrap="square" rtlCol="0">
            <a:spAutoFit/>
          </a:bodyPr>
          <a:lstStyle/>
          <a:p>
            <a:pPr marL="285750" indent="-285750">
              <a:buFont typeface="Arial" panose="020B0604020202020204" pitchFamily="34" charset="0"/>
              <a:buChar char="•"/>
            </a:pPr>
            <a:r>
              <a:rPr lang="en-US" sz="1800" dirty="0">
                <a:solidFill>
                  <a:schemeClr val="accent2">
                    <a:lumMod val="50000"/>
                  </a:schemeClr>
                </a:solidFill>
                <a:effectLst/>
                <a:latin typeface="Calibri" panose="020F0502020204030204" pitchFamily="34" charset="0"/>
                <a:ea typeface="Calibri" panose="020F0502020204030204" pitchFamily="34" charset="0"/>
              </a:rPr>
              <a:t>Management and administration of land is conducted by professionals, but the type of professional involved in customary contexts is different from that in formal contexts. </a:t>
            </a:r>
          </a:p>
          <a:p>
            <a:pPr marL="285750" indent="-285750">
              <a:buFont typeface="Arial" panose="020B0604020202020204" pitchFamily="34" charset="0"/>
              <a:buChar char="•"/>
            </a:pPr>
            <a:r>
              <a:rPr lang="en-ZA" sz="1800" dirty="0">
                <a:solidFill>
                  <a:schemeClr val="accent2">
                    <a:lumMod val="50000"/>
                  </a:schemeClr>
                </a:solidFill>
                <a:effectLst/>
                <a:latin typeface="Calibri" panose="020F0502020204030204" pitchFamily="34" charset="0"/>
                <a:ea typeface="Calibri" panose="020F0502020204030204" pitchFamily="34" charset="0"/>
              </a:rPr>
              <a:t>Formal land professionals include land lawyers, notaries, employees of land departments (government and public sector), land surveyors, urban planners, land assessors and valuers, land brokers and mediators, international organisations working in the land sector, land developers and investors, and land registration officers. </a:t>
            </a:r>
          </a:p>
          <a:p>
            <a:pPr marL="285750" indent="-285750">
              <a:buFont typeface="Arial" panose="020B0604020202020204" pitchFamily="34" charset="0"/>
              <a:buChar char="•"/>
            </a:pPr>
            <a:r>
              <a:rPr lang="en-ZA" sz="1800" dirty="0">
                <a:solidFill>
                  <a:schemeClr val="accent2">
                    <a:lumMod val="50000"/>
                  </a:schemeClr>
                </a:solidFill>
                <a:effectLst/>
                <a:latin typeface="Calibri" panose="020F0502020204030204" pitchFamily="34" charset="0"/>
                <a:ea typeface="Calibri" panose="020F0502020204030204" pitchFamily="34" charset="0"/>
              </a:rPr>
              <a:t>The type and role of non-formal land professionals varies depending on the contexts. </a:t>
            </a:r>
            <a:endParaRPr lang="en-ZA" sz="1800" kern="100" dirty="0">
              <a:solidFill>
                <a:schemeClr val="accent2">
                  <a:lumMod val="50000"/>
                </a:schemeClr>
              </a:solidFill>
              <a:effectLst/>
              <a:latin typeface="Calibri" panose="020F0502020204030204" pitchFamily="34" charset="0"/>
              <a:ea typeface="Calibri" panose="020F0502020204030204" pitchFamily="34" charset="0"/>
              <a:cs typeface="Calibri" panose="020F0502020204030204" pitchFamily="34" charset="0"/>
            </a:endParaRPr>
          </a:p>
        </p:txBody>
      </p:sp>
    </p:spTree>
    <p:extLst>
      <p:ext uri="{BB962C8B-B14F-4D97-AF65-F5344CB8AC3E}">
        <p14:creationId xmlns:p14="http://schemas.microsoft.com/office/powerpoint/2010/main" val="76971643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Box 14">
            <a:extLst>
              <a:ext uri="{FF2B5EF4-FFF2-40B4-BE49-F238E27FC236}">
                <a16:creationId xmlns:a16="http://schemas.microsoft.com/office/drawing/2014/main" id="{9E5DF896-A864-4D60-8193-5C1F4221864D}"/>
              </a:ext>
            </a:extLst>
          </p:cNvPr>
          <p:cNvSpPr txBox="1"/>
          <p:nvPr/>
        </p:nvSpPr>
        <p:spPr>
          <a:xfrm>
            <a:off x="0" y="0"/>
            <a:ext cx="6680097" cy="584775"/>
          </a:xfrm>
          <a:prstGeom prst="rect">
            <a:avLst/>
          </a:prstGeom>
          <a:solidFill>
            <a:schemeClr val="bg2">
              <a:lumMod val="50000"/>
            </a:schemeClr>
          </a:solidFill>
        </p:spPr>
        <p:txBody>
          <a:bodyPr wrap="square" rtlCol="0">
            <a:spAutoFit/>
          </a:bodyPr>
          <a:lstStyle/>
          <a:p>
            <a:r>
              <a:rPr lang="en-US" sz="3200" b="1" dirty="0">
                <a:solidFill>
                  <a:schemeClr val="bg1"/>
                </a:solidFill>
              </a:rPr>
              <a:t>Case studies</a:t>
            </a:r>
          </a:p>
        </p:txBody>
      </p:sp>
      <p:pic>
        <p:nvPicPr>
          <p:cNvPr id="4" name="Picture 3">
            <a:extLst>
              <a:ext uri="{FF2B5EF4-FFF2-40B4-BE49-F238E27FC236}">
                <a16:creationId xmlns:a16="http://schemas.microsoft.com/office/drawing/2014/main" id="{06DBC712-C3C5-7474-D7C7-76D7B383CBAB}"/>
              </a:ext>
            </a:extLst>
          </p:cNvPr>
          <p:cNvPicPr>
            <a:picLocks noChangeAspect="1"/>
          </p:cNvPicPr>
          <p:nvPr/>
        </p:nvPicPr>
        <p:blipFill>
          <a:blip r:embed="rId3"/>
          <a:stretch>
            <a:fillRect/>
          </a:stretch>
        </p:blipFill>
        <p:spPr>
          <a:xfrm>
            <a:off x="10100842" y="123884"/>
            <a:ext cx="1202409" cy="233362"/>
          </a:xfrm>
          <a:prstGeom prst="rect">
            <a:avLst/>
          </a:prstGeom>
        </p:spPr>
      </p:pic>
      <p:pic>
        <p:nvPicPr>
          <p:cNvPr id="5" name="Picture 4">
            <a:extLst>
              <a:ext uri="{FF2B5EF4-FFF2-40B4-BE49-F238E27FC236}">
                <a16:creationId xmlns:a16="http://schemas.microsoft.com/office/drawing/2014/main" id="{421998FD-DB06-D98F-44EE-DD6A9DEFA84B}"/>
              </a:ext>
            </a:extLst>
          </p:cNvPr>
          <p:cNvPicPr>
            <a:picLocks noChangeAspect="1"/>
          </p:cNvPicPr>
          <p:nvPr/>
        </p:nvPicPr>
        <p:blipFill>
          <a:blip r:embed="rId4"/>
          <a:stretch>
            <a:fillRect/>
          </a:stretch>
        </p:blipFill>
        <p:spPr>
          <a:xfrm>
            <a:off x="11349318" y="120307"/>
            <a:ext cx="730922" cy="236939"/>
          </a:xfrm>
          <a:prstGeom prst="rect">
            <a:avLst/>
          </a:prstGeom>
        </p:spPr>
      </p:pic>
      <p:graphicFrame>
        <p:nvGraphicFramePr>
          <p:cNvPr id="3" name="Table 2">
            <a:extLst>
              <a:ext uri="{FF2B5EF4-FFF2-40B4-BE49-F238E27FC236}">
                <a16:creationId xmlns:a16="http://schemas.microsoft.com/office/drawing/2014/main" id="{F3F1027B-5C34-DE4A-CE8E-67102563C17B}"/>
              </a:ext>
            </a:extLst>
          </p:cNvPr>
          <p:cNvGraphicFramePr>
            <a:graphicFrameLocks noGrp="1"/>
          </p:cNvGraphicFramePr>
          <p:nvPr>
            <p:extLst>
              <p:ext uri="{D42A27DB-BD31-4B8C-83A1-F6EECF244321}">
                <p14:modId xmlns:p14="http://schemas.microsoft.com/office/powerpoint/2010/main" val="1322024672"/>
              </p:ext>
            </p:extLst>
          </p:nvPr>
        </p:nvGraphicFramePr>
        <p:xfrm>
          <a:off x="249382" y="798022"/>
          <a:ext cx="11830858" cy="5575707"/>
        </p:xfrm>
        <a:graphic>
          <a:graphicData uri="http://schemas.openxmlformats.org/drawingml/2006/table">
            <a:tbl>
              <a:tblPr firstRow="1" bandRow="1">
                <a:tableStyleId>{5C22544A-7EE6-4342-B048-85BDC9FD1C3A}</a:tableStyleId>
              </a:tblPr>
              <a:tblGrid>
                <a:gridCol w="2975956">
                  <a:extLst>
                    <a:ext uri="{9D8B030D-6E8A-4147-A177-3AD203B41FA5}">
                      <a16:colId xmlns:a16="http://schemas.microsoft.com/office/drawing/2014/main" val="1303554248"/>
                    </a:ext>
                  </a:extLst>
                </a:gridCol>
                <a:gridCol w="8854902">
                  <a:extLst>
                    <a:ext uri="{9D8B030D-6E8A-4147-A177-3AD203B41FA5}">
                      <a16:colId xmlns:a16="http://schemas.microsoft.com/office/drawing/2014/main" val="2426426366"/>
                    </a:ext>
                  </a:extLst>
                </a:gridCol>
              </a:tblGrid>
              <a:tr h="413244">
                <a:tc>
                  <a:txBody>
                    <a:bodyPr/>
                    <a:lstStyle/>
                    <a:p>
                      <a:r>
                        <a:rPr lang="en-ZA" dirty="0"/>
                        <a:t>Case study - area</a:t>
                      </a:r>
                    </a:p>
                  </a:txBody>
                  <a:tcPr/>
                </a:tc>
                <a:tc>
                  <a:txBody>
                    <a:bodyPr/>
                    <a:lstStyle/>
                    <a:p>
                      <a:r>
                        <a:rPr lang="en-ZA" dirty="0"/>
                        <a:t>Nature of durable solution</a:t>
                      </a:r>
                    </a:p>
                  </a:txBody>
                  <a:tcPr/>
                </a:tc>
                <a:extLst>
                  <a:ext uri="{0D108BD9-81ED-4DB2-BD59-A6C34878D82A}">
                    <a16:rowId xmlns:a16="http://schemas.microsoft.com/office/drawing/2014/main" val="3375414184"/>
                  </a:ext>
                </a:extLst>
              </a:tr>
              <a:tr h="866916">
                <a:tc>
                  <a:txBody>
                    <a:bodyPr/>
                    <a:lstStyle/>
                    <a:p>
                      <a:r>
                        <a:rPr lang="en-ZA" sz="1800" kern="1200" dirty="0">
                          <a:solidFill>
                            <a:schemeClr val="dk1"/>
                          </a:solidFill>
                          <a:effectLst/>
                          <a:latin typeface="+mn-lt"/>
                          <a:ea typeface="+mn-ea"/>
                          <a:cs typeface="+mn-cs"/>
                        </a:rPr>
                        <a:t>1. Lomitas, Carceres, </a:t>
                      </a:r>
                      <a:r>
                        <a:rPr lang="en-ZA" sz="1800" kern="1200" dirty="0" err="1">
                          <a:solidFill>
                            <a:schemeClr val="dk1"/>
                          </a:solidFill>
                          <a:effectLst/>
                          <a:latin typeface="+mn-lt"/>
                          <a:ea typeface="+mn-ea"/>
                          <a:cs typeface="+mn-cs"/>
                        </a:rPr>
                        <a:t>Tierralta</a:t>
                      </a:r>
                      <a:r>
                        <a:rPr lang="en-ZA" sz="1800" kern="1200" dirty="0">
                          <a:solidFill>
                            <a:schemeClr val="dk1"/>
                          </a:solidFill>
                          <a:effectLst/>
                          <a:latin typeface="+mn-lt"/>
                          <a:ea typeface="+mn-ea"/>
                          <a:cs typeface="+mn-cs"/>
                        </a:rPr>
                        <a:t> </a:t>
                      </a:r>
                      <a:r>
                        <a:rPr lang="en-ZA" sz="1800" kern="1200" dirty="0" err="1">
                          <a:solidFill>
                            <a:schemeClr val="dk1"/>
                          </a:solidFill>
                          <a:effectLst/>
                          <a:latin typeface="+mn-lt"/>
                          <a:ea typeface="+mn-ea"/>
                          <a:cs typeface="+mn-cs"/>
                        </a:rPr>
                        <a:t>Ataco</a:t>
                      </a:r>
                      <a:r>
                        <a:rPr lang="en-ZA" sz="1800" kern="1200" dirty="0">
                          <a:solidFill>
                            <a:schemeClr val="dk1"/>
                          </a:solidFill>
                          <a:effectLst/>
                          <a:latin typeface="+mn-lt"/>
                          <a:ea typeface="+mn-ea"/>
                          <a:cs typeface="+mn-cs"/>
                        </a:rPr>
                        <a:t>, Salaminita: Colombia</a:t>
                      </a:r>
                      <a:endParaRPr lang="en-ZA" b="0"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ZA" sz="1800" kern="1200" dirty="0">
                          <a:solidFill>
                            <a:schemeClr val="dk1"/>
                          </a:solidFill>
                          <a:effectLst/>
                          <a:latin typeface="+mn-lt"/>
                          <a:ea typeface="+mn-ea"/>
                          <a:cs typeface="+mn-cs"/>
                        </a:rPr>
                        <a:t>Promote return to the area of origin and facilitate local integration through restitution of dispossessed lands and regularisation of settlements and registration of land parcels in customary and informal areas</a:t>
                      </a:r>
                    </a:p>
                  </a:txBody>
                  <a:tcPr/>
                </a:tc>
                <a:extLst>
                  <a:ext uri="{0D108BD9-81ED-4DB2-BD59-A6C34878D82A}">
                    <a16:rowId xmlns:a16="http://schemas.microsoft.com/office/drawing/2014/main" val="306677902"/>
                  </a:ext>
                </a:extLst>
              </a:tr>
              <a:tr h="413244">
                <a:tc>
                  <a:txBody>
                    <a:bodyPr/>
                    <a:lstStyle/>
                    <a:p>
                      <a:r>
                        <a:rPr lang="en-ZA" dirty="0"/>
                        <a:t>2. North Kivu: Eastern DRC</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ZA" sz="1800" kern="1200" dirty="0">
                          <a:solidFill>
                            <a:schemeClr val="dk1"/>
                          </a:solidFill>
                          <a:effectLst/>
                          <a:latin typeface="+mn-lt"/>
                          <a:ea typeface="+mn-ea"/>
                          <a:cs typeface="+mn-cs"/>
                        </a:rPr>
                        <a:t>Facilitate return and integration through land conflict mediation and participatory land recordation</a:t>
                      </a:r>
                    </a:p>
                  </a:txBody>
                  <a:tcPr/>
                </a:tc>
                <a:extLst>
                  <a:ext uri="{0D108BD9-81ED-4DB2-BD59-A6C34878D82A}">
                    <a16:rowId xmlns:a16="http://schemas.microsoft.com/office/drawing/2014/main" val="1361932876"/>
                  </a:ext>
                </a:extLst>
              </a:tr>
              <a:tr h="413244">
                <a:tc>
                  <a:txBody>
                    <a:bodyPr/>
                    <a:lstStyle/>
                    <a:p>
                      <a:r>
                        <a:rPr lang="en-ZA" dirty="0"/>
                        <a:t>3. Baidoa: Somalia</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ZA" sz="1800" kern="1200" dirty="0">
                          <a:solidFill>
                            <a:schemeClr val="dk1"/>
                          </a:solidFill>
                          <a:effectLst/>
                          <a:latin typeface="+mn-lt"/>
                          <a:ea typeface="+mn-ea"/>
                          <a:cs typeface="+mn-cs"/>
                        </a:rPr>
                        <a:t>Facilitate local integration through land tenure agreements to prevent eviction and secure land for housing</a:t>
                      </a:r>
                    </a:p>
                  </a:txBody>
                  <a:tcPr/>
                </a:tc>
                <a:extLst>
                  <a:ext uri="{0D108BD9-81ED-4DB2-BD59-A6C34878D82A}">
                    <a16:rowId xmlns:a16="http://schemas.microsoft.com/office/drawing/2014/main" val="4167199298"/>
                  </a:ext>
                </a:extLst>
              </a:tr>
              <a:tr h="413244">
                <a:tc>
                  <a:txBody>
                    <a:bodyPr/>
                    <a:lstStyle/>
                    <a:p>
                      <a:r>
                        <a:rPr lang="en-ZA" sz="1800" kern="1200" dirty="0">
                          <a:solidFill>
                            <a:schemeClr val="dk1"/>
                          </a:solidFill>
                          <a:effectLst/>
                          <a:latin typeface="+mn-lt"/>
                          <a:ea typeface="+mn-ea"/>
                          <a:cs typeface="+mn-cs"/>
                        </a:rPr>
                        <a:t>4. El Geneina, West Darfur: Sudan</a:t>
                      </a:r>
                      <a:endParaRPr lang="en-ZA" dirty="0"/>
                    </a:p>
                  </a:txBody>
                  <a:tcPr/>
                </a:tc>
                <a:tc>
                  <a:txBody>
                    <a:bodyPr/>
                    <a:lstStyle/>
                    <a:p>
                      <a:r>
                        <a:rPr lang="en-ZA" sz="1800" kern="1200" dirty="0">
                          <a:solidFill>
                            <a:schemeClr val="dk1"/>
                          </a:solidFill>
                          <a:effectLst/>
                          <a:latin typeface="+mn-lt"/>
                          <a:ea typeface="+mn-ea"/>
                          <a:cs typeface="+mn-cs"/>
                        </a:rPr>
                        <a:t>Enable local integration of displaced people through intercommunal reconciliation of land disputes and local peace agreement including land use rights</a:t>
                      </a:r>
                      <a:endParaRPr lang="en-ZA" dirty="0"/>
                    </a:p>
                  </a:txBody>
                  <a:tcPr/>
                </a:tc>
                <a:extLst>
                  <a:ext uri="{0D108BD9-81ED-4DB2-BD59-A6C34878D82A}">
                    <a16:rowId xmlns:a16="http://schemas.microsoft.com/office/drawing/2014/main" val="2410140963"/>
                  </a:ext>
                </a:extLst>
              </a:tr>
              <a:tr h="413244">
                <a:tc>
                  <a:txBody>
                    <a:bodyPr/>
                    <a:lstStyle/>
                    <a:p>
                      <a:r>
                        <a:rPr lang="en-ZA" sz="1800" kern="1200" dirty="0">
                          <a:solidFill>
                            <a:schemeClr val="dk1"/>
                          </a:solidFill>
                          <a:effectLst/>
                          <a:latin typeface="+mn-lt"/>
                          <a:ea typeface="+mn-ea"/>
                          <a:cs typeface="+mn-cs"/>
                        </a:rPr>
                        <a:t>5. Abyei Town: southern Sudan</a:t>
                      </a:r>
                      <a:endParaRPr lang="en-ZA" dirty="0"/>
                    </a:p>
                  </a:txBody>
                  <a:tcPr/>
                </a:tc>
                <a:tc>
                  <a:txBody>
                    <a:bodyPr/>
                    <a:lstStyle/>
                    <a:p>
                      <a:r>
                        <a:rPr lang="en-ZA" sz="1800" kern="1200" dirty="0">
                          <a:solidFill>
                            <a:schemeClr val="dk1"/>
                          </a:solidFill>
                          <a:effectLst/>
                          <a:latin typeface="+mn-lt"/>
                          <a:ea typeface="+mn-ea"/>
                          <a:cs typeface="+mn-cs"/>
                        </a:rPr>
                        <a:t>Enable local integration of displaced people through rapid mapping and recognition of extended family land tenure rights </a:t>
                      </a:r>
                      <a:endParaRPr lang="en-ZA" dirty="0"/>
                    </a:p>
                  </a:txBody>
                  <a:tcPr/>
                </a:tc>
                <a:extLst>
                  <a:ext uri="{0D108BD9-81ED-4DB2-BD59-A6C34878D82A}">
                    <a16:rowId xmlns:a16="http://schemas.microsoft.com/office/drawing/2014/main" val="3227821450"/>
                  </a:ext>
                </a:extLst>
              </a:tr>
              <a:tr h="407583">
                <a:tc>
                  <a:txBody>
                    <a:bodyPr/>
                    <a:lstStyle/>
                    <a:p>
                      <a:r>
                        <a:rPr lang="en-ZA" sz="1800" kern="1200" dirty="0">
                          <a:solidFill>
                            <a:schemeClr val="dk1"/>
                          </a:solidFill>
                          <a:effectLst/>
                          <a:latin typeface="+mn-lt"/>
                          <a:ea typeface="+mn-ea"/>
                          <a:cs typeface="+mn-cs"/>
                        </a:rPr>
                        <a:t>6. </a:t>
                      </a:r>
                      <a:r>
                        <a:rPr lang="en-ZA" sz="1800" kern="1200" dirty="0" err="1">
                          <a:solidFill>
                            <a:schemeClr val="dk1"/>
                          </a:solidFill>
                          <a:effectLst/>
                          <a:latin typeface="+mn-lt"/>
                          <a:ea typeface="+mn-ea"/>
                          <a:cs typeface="+mn-cs"/>
                        </a:rPr>
                        <a:t>Chamuka</a:t>
                      </a:r>
                      <a:r>
                        <a:rPr lang="en-ZA" sz="1800" kern="1200" dirty="0">
                          <a:solidFill>
                            <a:schemeClr val="dk1"/>
                          </a:solidFill>
                          <a:effectLst/>
                          <a:latin typeface="+mn-lt"/>
                          <a:ea typeface="+mn-ea"/>
                          <a:cs typeface="+mn-cs"/>
                        </a:rPr>
                        <a:t>: Zambia</a:t>
                      </a:r>
                      <a:endParaRPr lang="en-ZA" dirty="0"/>
                    </a:p>
                  </a:txBody>
                  <a:tcPr/>
                </a:tc>
                <a:tc>
                  <a:txBody>
                    <a:bodyPr/>
                    <a:lstStyle/>
                    <a:p>
                      <a:r>
                        <a:rPr lang="en-ZA" sz="1800" kern="1200" dirty="0">
                          <a:solidFill>
                            <a:schemeClr val="dk1"/>
                          </a:solidFill>
                          <a:effectLst/>
                          <a:latin typeface="+mn-lt"/>
                          <a:ea typeface="+mn-ea"/>
                          <a:cs typeface="+mn-cs"/>
                        </a:rPr>
                        <a:t>Prevention of displacement through establishment of a customary land registration system that increased tenure security, reduced conflicts, and enhanced local investments</a:t>
                      </a:r>
                      <a:endParaRPr lang="en-ZA" dirty="0"/>
                    </a:p>
                  </a:txBody>
                  <a:tcPr/>
                </a:tc>
                <a:extLst>
                  <a:ext uri="{0D108BD9-81ED-4DB2-BD59-A6C34878D82A}">
                    <a16:rowId xmlns:a16="http://schemas.microsoft.com/office/drawing/2014/main" val="3365523811"/>
                  </a:ext>
                </a:extLst>
              </a:tr>
              <a:tr h="407583">
                <a:tc>
                  <a:txBody>
                    <a:bodyPr/>
                    <a:lstStyle/>
                    <a:p>
                      <a:r>
                        <a:rPr lang="en-ZA" sz="1800" kern="1200" dirty="0">
                          <a:solidFill>
                            <a:schemeClr val="dk1"/>
                          </a:solidFill>
                          <a:effectLst/>
                          <a:latin typeface="+mn-lt"/>
                          <a:ea typeface="+mn-ea"/>
                          <a:cs typeface="+mn-cs"/>
                        </a:rPr>
                        <a:t>7. Southern Kayin state (</a:t>
                      </a:r>
                      <a:r>
                        <a:rPr lang="en-ZA" sz="1800" kern="1200" dirty="0" err="1">
                          <a:solidFill>
                            <a:schemeClr val="dk1"/>
                          </a:solidFill>
                          <a:effectLst/>
                          <a:latin typeface="+mn-lt"/>
                          <a:ea typeface="+mn-ea"/>
                          <a:cs typeface="+mn-cs"/>
                        </a:rPr>
                        <a:t>Kawthoolei</a:t>
                      </a:r>
                      <a:r>
                        <a:rPr lang="en-ZA" sz="1800" kern="1200" dirty="0">
                          <a:solidFill>
                            <a:schemeClr val="dk1"/>
                          </a:solidFill>
                          <a:effectLst/>
                          <a:latin typeface="+mn-lt"/>
                          <a:ea typeface="+mn-ea"/>
                          <a:cs typeface="+mn-cs"/>
                        </a:rPr>
                        <a:t>): </a:t>
                      </a:r>
                      <a:r>
                        <a:rPr lang="en-ZA" sz="1800" kern="1200" dirty="0" err="1">
                          <a:solidFill>
                            <a:schemeClr val="dk1"/>
                          </a:solidFill>
                          <a:effectLst/>
                          <a:latin typeface="+mn-lt"/>
                          <a:ea typeface="+mn-ea"/>
                          <a:cs typeface="+mn-cs"/>
                        </a:rPr>
                        <a:t>Maynmar</a:t>
                      </a:r>
                      <a:endParaRPr lang="en-ZA" dirty="0"/>
                    </a:p>
                  </a:txBody>
                  <a:tcPr/>
                </a:tc>
                <a:tc>
                  <a:txBody>
                    <a:bodyPr/>
                    <a:lstStyle/>
                    <a:p>
                      <a:r>
                        <a:rPr lang="en-ZA" sz="1800" kern="1200" dirty="0">
                          <a:solidFill>
                            <a:schemeClr val="dk1"/>
                          </a:solidFill>
                          <a:effectLst/>
                          <a:latin typeface="+mn-lt"/>
                          <a:ea typeface="+mn-ea"/>
                          <a:cs typeface="+mn-cs"/>
                        </a:rPr>
                        <a:t>Community land recordation to prevent displacement</a:t>
                      </a:r>
                      <a:endParaRPr lang="en-ZA" dirty="0"/>
                    </a:p>
                  </a:txBody>
                  <a:tcPr/>
                </a:tc>
                <a:extLst>
                  <a:ext uri="{0D108BD9-81ED-4DB2-BD59-A6C34878D82A}">
                    <a16:rowId xmlns:a16="http://schemas.microsoft.com/office/drawing/2014/main" val="2122883233"/>
                  </a:ext>
                </a:extLst>
              </a:tr>
              <a:tr h="407583">
                <a:tc>
                  <a:txBody>
                    <a:bodyPr/>
                    <a:lstStyle/>
                    <a:p>
                      <a:r>
                        <a:rPr lang="en-ZA" sz="1800" kern="1200" dirty="0">
                          <a:solidFill>
                            <a:schemeClr val="dk1"/>
                          </a:solidFill>
                          <a:effectLst/>
                          <a:latin typeface="+mn-lt"/>
                          <a:ea typeface="+mn-ea"/>
                          <a:cs typeface="+mn-cs"/>
                        </a:rPr>
                        <a:t>8. </a:t>
                      </a:r>
                      <a:r>
                        <a:rPr lang="en-ZA" sz="1800" kern="1200" dirty="0" err="1">
                          <a:solidFill>
                            <a:schemeClr val="dk1"/>
                          </a:solidFill>
                          <a:effectLst/>
                          <a:latin typeface="+mn-lt"/>
                          <a:ea typeface="+mn-ea"/>
                          <a:cs typeface="+mn-cs"/>
                        </a:rPr>
                        <a:t>Bồ</a:t>
                      </a:r>
                      <a:r>
                        <a:rPr lang="en-ZA" sz="1800" kern="1200" dirty="0">
                          <a:solidFill>
                            <a:schemeClr val="dk1"/>
                          </a:solidFill>
                          <a:effectLst/>
                          <a:latin typeface="+mn-lt"/>
                          <a:ea typeface="+mn-ea"/>
                          <a:cs typeface="+mn-cs"/>
                        </a:rPr>
                        <a:t> </a:t>
                      </a:r>
                      <a:r>
                        <a:rPr lang="en-ZA" sz="1800" kern="1200" dirty="0" err="1">
                          <a:solidFill>
                            <a:schemeClr val="dk1"/>
                          </a:solidFill>
                          <a:effectLst/>
                          <a:latin typeface="+mn-lt"/>
                          <a:ea typeface="+mn-ea"/>
                          <a:cs typeface="+mn-cs"/>
                        </a:rPr>
                        <a:t>Hòn</a:t>
                      </a:r>
                      <a:r>
                        <a:rPr lang="en-ZA" sz="1800" kern="1200" dirty="0">
                          <a:solidFill>
                            <a:schemeClr val="dk1"/>
                          </a:solidFill>
                          <a:effectLst/>
                          <a:latin typeface="+mn-lt"/>
                          <a:ea typeface="+mn-ea"/>
                          <a:cs typeface="+mn-cs"/>
                        </a:rPr>
                        <a:t> village: Vietnam</a:t>
                      </a:r>
                      <a:endParaRPr lang="en-ZA" dirty="0"/>
                    </a:p>
                  </a:txBody>
                  <a:tcPr/>
                </a:tc>
                <a:tc>
                  <a:txBody>
                    <a:bodyPr/>
                    <a:lstStyle/>
                    <a:p>
                      <a:r>
                        <a:rPr lang="en-ZA" sz="1800" kern="1200" dirty="0">
                          <a:solidFill>
                            <a:schemeClr val="dk1"/>
                          </a:solidFill>
                          <a:effectLst/>
                          <a:latin typeface="+mn-lt"/>
                          <a:ea typeface="+mn-ea"/>
                          <a:cs typeface="+mn-cs"/>
                        </a:rPr>
                        <a:t>Planned resettlement in new area due to infrastructure mega-project</a:t>
                      </a:r>
                      <a:endParaRPr lang="en-ZA" dirty="0"/>
                    </a:p>
                  </a:txBody>
                  <a:tcPr/>
                </a:tc>
                <a:extLst>
                  <a:ext uri="{0D108BD9-81ED-4DB2-BD59-A6C34878D82A}">
                    <a16:rowId xmlns:a16="http://schemas.microsoft.com/office/drawing/2014/main" val="1060797763"/>
                  </a:ext>
                </a:extLst>
              </a:tr>
            </a:tbl>
          </a:graphicData>
        </a:graphic>
      </p:graphicFrame>
      <p:sp>
        <p:nvSpPr>
          <p:cNvPr id="7" name="Slide Number Placeholder 6">
            <a:extLst>
              <a:ext uri="{FF2B5EF4-FFF2-40B4-BE49-F238E27FC236}">
                <a16:creationId xmlns:a16="http://schemas.microsoft.com/office/drawing/2014/main" id="{6270731E-8CDE-26F8-60C2-1986C70FDEBC}"/>
              </a:ext>
            </a:extLst>
          </p:cNvPr>
          <p:cNvSpPr>
            <a:spLocks noGrp="1"/>
          </p:cNvSpPr>
          <p:nvPr>
            <p:ph type="sldNum" sz="quarter" idx="12"/>
          </p:nvPr>
        </p:nvSpPr>
        <p:spPr/>
        <p:txBody>
          <a:bodyPr/>
          <a:lstStyle/>
          <a:p>
            <a:fld id="{C9F35881-CAA4-4149-8092-8BD77F2B45F5}" type="slidenum">
              <a:rPr lang="en-ZA" smtClean="0"/>
              <a:t>9</a:t>
            </a:fld>
            <a:endParaRPr lang="en-ZA"/>
          </a:p>
        </p:txBody>
      </p:sp>
    </p:spTree>
    <p:extLst>
      <p:ext uri="{BB962C8B-B14F-4D97-AF65-F5344CB8AC3E}">
        <p14:creationId xmlns:p14="http://schemas.microsoft.com/office/powerpoint/2010/main" val="70583470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B20B946CA62AD94E812F41ED550DDC70" ma:contentTypeVersion="17" ma:contentTypeDescription="Create a new document." ma:contentTypeScope="" ma:versionID="700e1ddffa191e4c0f207dec08acbec1">
  <xsd:schema xmlns:xsd="http://www.w3.org/2001/XMLSchema" xmlns:xs="http://www.w3.org/2001/XMLSchema" xmlns:p="http://schemas.microsoft.com/office/2006/metadata/properties" xmlns:ns2="f8d6500e-c04c-40d5-8475-953d7134f8a6" xmlns:ns3="7804bfa2-533a-4be9-8051-3c7f7d149956" xmlns:ns4="985ec44e-1bab-4c0b-9df0-6ba128686fc9" targetNamespace="http://schemas.microsoft.com/office/2006/metadata/properties" ma:root="true" ma:fieldsID="4cbd9839c5b8a16cbaa520c1cea90d2d" ns2:_="" ns3:_="" ns4:_="">
    <xsd:import namespace="f8d6500e-c04c-40d5-8475-953d7134f8a6"/>
    <xsd:import namespace="7804bfa2-533a-4be9-8051-3c7f7d149956"/>
    <xsd:import namespace="985ec44e-1bab-4c0b-9df0-6ba128686fc9"/>
    <xsd:element name="properties">
      <xsd:complexType>
        <xsd:sequence>
          <xsd:element name="documentManagement">
            <xsd:complexType>
              <xsd:all>
                <xsd:element ref="ns2:MediaServiceMetadata" minOccurs="0"/>
                <xsd:element ref="ns2:MediaServiceFastMetadata" minOccurs="0"/>
                <xsd:element ref="ns2:MediaServiceAutoKeyPoints" minOccurs="0"/>
                <xsd:element ref="ns2:MediaServiceKeyPoints" minOccurs="0"/>
                <xsd:element ref="ns2:MediaServiceDateTaken" minOccurs="0"/>
                <xsd:element ref="ns2:MediaServiceAutoTags" minOccurs="0"/>
                <xsd:element ref="ns2:MediaLengthInSeconds" minOccurs="0"/>
                <xsd:element ref="ns3:SharedWithUsers" minOccurs="0"/>
                <xsd:element ref="ns3:SharedWithDetails" minOccurs="0"/>
                <xsd:element ref="ns2:MediaServiceObjectDetectorVersions" minOccurs="0"/>
                <xsd:element ref="ns2:MediaServiceGenerationTime" minOccurs="0"/>
                <xsd:element ref="ns2:MediaServiceEventHashCode" minOccurs="0"/>
                <xsd:element ref="ns2:lcf76f155ced4ddcb4097134ff3c332f" minOccurs="0"/>
                <xsd:element ref="ns4:TaxCatchAll" minOccurs="0"/>
                <xsd:element ref="ns2:MediaServiceOCR"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f8d6500e-c04c-40d5-8475-953d7134f8a6"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DateTaken" ma:index="12" nillable="true" ma:displayName="MediaServiceDateTaken" ma:hidden="true" ma:internalName="MediaServiceDateTaken" ma:readOnly="true">
      <xsd:simpleType>
        <xsd:restriction base="dms:Text"/>
      </xsd:simpleType>
    </xsd:element>
    <xsd:element name="MediaServiceAutoTags" ma:index="13" nillable="true" ma:displayName="Tags" ma:internalName="MediaServiceAutoTags" ma:readOnly="true">
      <xsd:simpleType>
        <xsd:restriction base="dms:Text"/>
      </xsd:simpleType>
    </xsd:element>
    <xsd:element name="MediaLengthInSeconds" ma:index="14" nillable="true" ma:displayName="MediaLengthInSeconds" ma:hidden="true" ma:internalName="MediaLengthInSeconds" ma:readOnly="true">
      <xsd:simpleType>
        <xsd:restriction base="dms:Unknown"/>
      </xsd:simpleType>
    </xsd:element>
    <xsd:element name="MediaServiceObjectDetectorVersions" ma:index="17" nillable="true" ma:displayName="MediaServiceObjectDetectorVersions" ma:hidden="true" ma:indexed="true" ma:internalName="MediaServiceObjectDetectorVersions" ma:readOnly="true">
      <xsd:simpleType>
        <xsd:restriction base="dms:Text"/>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element name="lcf76f155ced4ddcb4097134ff3c332f" ma:index="21" nillable="true" ma:taxonomy="true" ma:internalName="lcf76f155ced4ddcb4097134ff3c332f" ma:taxonomyFieldName="MediaServiceImageTags" ma:displayName="Image Tags" ma:readOnly="false" ma:fieldId="{5cf76f15-5ced-4ddc-b409-7134ff3c332f}" ma:taxonomyMulti="true" ma:sspId="78175662-8596-484a-92c7-351d01561e22" ma:termSetId="09814cd3-568e-fe90-9814-8d621ff8fb84" ma:anchorId="fba54fb3-c3e1-fe81-a776-ca4b69148c4d" ma:open="true" ma:isKeyword="false">
      <xsd:complexType>
        <xsd:sequence>
          <xsd:element ref="pc:Terms" minOccurs="0" maxOccurs="1"/>
        </xsd:sequence>
      </xsd:complexType>
    </xsd:element>
    <xsd:element name="MediaServiceOCR" ma:index="23" nillable="true" ma:displayName="Extracted Text" ma:internalName="MediaServiceOCR" ma:readOnly="true">
      <xsd:simpleType>
        <xsd:restriction base="dms:Note">
          <xsd:maxLength value="255"/>
        </xsd:restriction>
      </xsd:simpleType>
    </xsd:element>
    <xsd:element name="MediaServiceSearchProperties" ma:index="24" nillable="true" ma:displayName="MediaServiceSearchProperties" ma:hidden="true" ma:internalName="MediaServiceSearchProperties"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7804bfa2-533a-4be9-8051-3c7f7d149956" elementFormDefault="qualified">
    <xsd:import namespace="http://schemas.microsoft.com/office/2006/documentManagement/types"/>
    <xsd:import namespace="http://schemas.microsoft.com/office/infopath/2007/PartnerControls"/>
    <xsd:element name="SharedWithUsers" ma:index="15"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6" nillable="true" ma:displayName="Shared With Details" ma:internalName="SharedWithDetail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985ec44e-1bab-4c0b-9df0-6ba128686fc9" elementFormDefault="qualified">
    <xsd:import namespace="http://schemas.microsoft.com/office/2006/documentManagement/types"/>
    <xsd:import namespace="http://schemas.microsoft.com/office/infopath/2007/PartnerControls"/>
    <xsd:element name="TaxCatchAll" ma:index="22" nillable="true" ma:displayName="Taxonomy Catch All Column" ma:hidden="true" ma:list="{c3a15ccf-d19e-406e-a2b6-583dc7c1ed18}" ma:internalName="TaxCatchAll" ma:showField="CatchAllData" ma:web="7804bfa2-533a-4be9-8051-3c7f7d149956">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lcf76f155ced4ddcb4097134ff3c332f xmlns="f8d6500e-c04c-40d5-8475-953d7134f8a6">
      <Terms xmlns="http://schemas.microsoft.com/office/infopath/2007/PartnerControls"/>
    </lcf76f155ced4ddcb4097134ff3c332f>
    <TaxCatchAll xmlns="985ec44e-1bab-4c0b-9df0-6ba128686fc9" xsi:nil="tru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42FA807E-A9C5-409C-9EE8-174CDE3770D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f8d6500e-c04c-40d5-8475-953d7134f8a6"/>
    <ds:schemaRef ds:uri="7804bfa2-533a-4be9-8051-3c7f7d149956"/>
    <ds:schemaRef ds:uri="985ec44e-1bab-4c0b-9df0-6ba128686fc9"/>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44D8DF61-2628-45B8-B8DC-88EAAB2C04A0}">
  <ds:schemaRefs>
    <ds:schemaRef ds:uri="http://schemas.microsoft.com/office/2006/metadata/properties"/>
    <ds:schemaRef ds:uri="http://schemas.microsoft.com/office/infopath/2007/PartnerControls"/>
    <ds:schemaRef ds:uri="f8d6500e-c04c-40d5-8475-953d7134f8a6"/>
    <ds:schemaRef ds:uri="985ec44e-1bab-4c0b-9df0-6ba128686fc9"/>
  </ds:schemaRefs>
</ds:datastoreItem>
</file>

<file path=customXml/itemProps3.xml><?xml version="1.0" encoding="utf-8"?>
<ds:datastoreItem xmlns:ds="http://schemas.openxmlformats.org/officeDocument/2006/customXml" ds:itemID="{CAEC4DEB-A3DB-43F9-9918-1E227CD24834}">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9294</TotalTime>
  <Words>6154</Words>
  <Application>Microsoft Office PowerPoint</Application>
  <PresentationFormat>Widescreen</PresentationFormat>
  <Paragraphs>427</Paragraphs>
  <Slides>35</Slides>
  <Notes>21</Notes>
  <HiddenSlides>0</HiddenSlides>
  <MMClips>0</MMClips>
  <ScaleCrop>false</ScaleCrop>
  <HeadingPairs>
    <vt:vector size="4" baseType="variant">
      <vt:variant>
        <vt:lpstr>Theme</vt:lpstr>
      </vt:variant>
      <vt:variant>
        <vt:i4>1</vt:i4>
      </vt:variant>
      <vt:variant>
        <vt:lpstr>Slide Titles</vt:lpstr>
      </vt:variant>
      <vt:variant>
        <vt:i4>35</vt:i4>
      </vt:variant>
    </vt:vector>
  </HeadingPairs>
  <TitlesOfParts>
    <vt:vector size="36" baseType="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Felicity Kitchin</dc:creator>
  <cp:lastModifiedBy>Felicity Kitchin</cp:lastModifiedBy>
  <cp:revision>273</cp:revision>
  <dcterms:created xsi:type="dcterms:W3CDTF">2022-12-26T07:53:13Z</dcterms:created>
  <dcterms:modified xsi:type="dcterms:W3CDTF">2024-08-12T22:44:37Z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0x010100B20B946CA62AD94E812F41ED550DDC70</vt:lpwstr>
  </property>
  <property fmtid="{D5CDD505-2E9C-101B-9397-08002B2CF9AE}" pid="3" name="MediaServiceImageTags">
    <vt:lpwstr/>
  </property>
</Properties>
</file>

<file path=docProps/thumbnail.jpeg>
</file>