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37.jp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53.jpg" ContentType="image/jpe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35"/>
  </p:notesMasterIdLst>
  <p:sldIdLst>
    <p:sldId id="327" r:id="rId6"/>
    <p:sldId id="1850" r:id="rId7"/>
    <p:sldId id="1851" r:id="rId8"/>
    <p:sldId id="1804" r:id="rId9"/>
    <p:sldId id="1852" r:id="rId10"/>
    <p:sldId id="1809" r:id="rId11"/>
    <p:sldId id="300" r:id="rId12"/>
    <p:sldId id="1853" r:id="rId13"/>
    <p:sldId id="1854" r:id="rId14"/>
    <p:sldId id="1857" r:id="rId15"/>
    <p:sldId id="1861" r:id="rId16"/>
    <p:sldId id="1855" r:id="rId17"/>
    <p:sldId id="282" r:id="rId18"/>
    <p:sldId id="1811" r:id="rId19"/>
    <p:sldId id="1843" r:id="rId20"/>
    <p:sldId id="1813" r:id="rId21"/>
    <p:sldId id="1817" r:id="rId22"/>
    <p:sldId id="1818" r:id="rId23"/>
    <p:sldId id="1819" r:id="rId24"/>
    <p:sldId id="1826" r:id="rId25"/>
    <p:sldId id="1836" r:id="rId26"/>
    <p:sldId id="1874" r:id="rId27"/>
    <p:sldId id="1847" r:id="rId28"/>
    <p:sldId id="1875" r:id="rId29"/>
    <p:sldId id="260" r:id="rId30"/>
    <p:sldId id="257" r:id="rId31"/>
    <p:sldId id="259" r:id="rId32"/>
    <p:sldId id="1863" r:id="rId33"/>
    <p:sldId id="278" r:id="rId3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954"/>
    <a:srgbClr val="F0F0F0"/>
    <a:srgbClr val="F69B0A"/>
    <a:srgbClr val="9ACD81"/>
    <a:srgbClr val="6EB84B"/>
    <a:srgbClr val="F79FA1"/>
    <a:srgbClr val="F37578"/>
    <a:srgbClr val="FFFFFF"/>
    <a:srgbClr val="98265C"/>
    <a:srgbClr val="EC88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710E83-DA29-414D-A257-FCE722BAEFC3}" v="1133" dt="2024-05-22T12:40:17.590"/>
    <p1510:client id="{87FE582D-64E6-4153-BD2B-FD0EA35BF99C}" v="29" dt="2024-05-21T13:09:56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BB95F-A637-44EF-BF56-704A5D485C27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8B40A-BE0D-45E6-A0CA-63031184EB22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930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8B40A-BE0D-45E6-A0CA-63031184EB2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432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8B40A-BE0D-45E6-A0CA-63031184EB2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395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The representation was done to the 3 groups : Women, </a:t>
            </a:r>
          </a:p>
          <a:p>
            <a:pPr algn="just"/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Youth and </a:t>
            </a:r>
          </a:p>
          <a:p>
            <a:pPr algn="just"/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Men.</a:t>
            </a:r>
            <a:endParaRPr lang="it-IT" sz="1200" b="1" dirty="0">
              <a:solidFill>
                <a:srgbClr val="00000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8B40A-BE0D-45E6-A0CA-63031184EB2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5498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4B51E-AC68-4314-A8C0-EC09B24AF3E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510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technique présente plusieurs avantages :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caractéristiques sont notées de manière équitable et reflètent les dimensions du "triple bilan" d'un projet (valeurs économiques, sociales et environnementales)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données quantitatives objectives sont disponibles pour chaque projet, ce qui permet d'attribuer des notes à différents secteurs.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pondération des scores des indicateurs permet d'affiner les classements en fonction de l'évolution de l'intérêt stratégique national.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conserver le modèle existant de proposition de nouveau projet pour la soumission des données du projet afin d'éviter une perturbation excessive des procédures.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</a:pPr>
            <a:r>
              <a:rPr lang="fr-FR" sz="12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enrichir la soumission de la nouvelle proposition de projet à l'aide d'une feuille de calcul simple.</a:t>
            </a:r>
            <a:endParaRPr lang="it-IT" sz="12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4B51E-AC68-4314-A8C0-EC09B24AF3E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128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4B51E-AC68-4314-A8C0-EC09B24AF3EF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99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4B51E-AC68-4314-A8C0-EC09B24AF3EF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250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C269C7-3816-46DE-8DBD-36EB66285C05}" type="slidenum">
              <a:rPr lang="en-NL" smtClean="0"/>
              <a:t>24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61676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24ADBD-04AA-4994-B1FD-BDC006C10739}" type="slidenum">
              <a:rPr lang="en-NL" smtClean="0"/>
              <a:t>26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93574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g"/><Relationship Id="rId7" Type="http://schemas.openxmlformats.org/officeDocument/2006/relationships/image" Target="../media/image11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DA2A89-B0FD-4488-380F-89E2A2C7D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581CBD2-1FD6-9850-1479-14128C432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fr-FR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6D288-40A0-368C-B27C-D5055FBEF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705EF6-9D13-9939-B432-C5D6002CE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4118A0-81A6-DFB8-BCF1-86FD7EF0D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81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233B94-7A3E-66BC-FD94-716C98374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1BD6A67-C66E-63AD-1C76-4CCEC0B5F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BC57632-02D2-B5AF-F211-F6073BFB9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BD93BE-D157-A45D-EB59-69E9121B9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6285323-65AD-D3C9-05D2-00D07BB1B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4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91E2243-4748-188B-0746-363730DEBE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D03D4ED-E8F9-F1E7-CABF-06B45CE76F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F72553-CC73-B439-40E9-77A744FAC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88F0C8-A9F2-BDFD-819F-218DE6D70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C5667E-66E8-EDF5-8F9F-89A72D10E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584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3210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759910" y="6398405"/>
            <a:ext cx="2134352" cy="4095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7" name="bg object 17"/>
          <p:cNvSpPr/>
          <p:nvPr/>
        </p:nvSpPr>
        <p:spPr>
          <a:xfrm>
            <a:off x="861948" y="6398392"/>
            <a:ext cx="1610652" cy="2285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8" name="bg object 18"/>
          <p:cNvSpPr/>
          <p:nvPr/>
        </p:nvSpPr>
        <p:spPr>
          <a:xfrm>
            <a:off x="10216129" y="6284138"/>
            <a:ext cx="397832" cy="4134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9" name="bg object 19"/>
          <p:cNvSpPr/>
          <p:nvPr/>
        </p:nvSpPr>
        <p:spPr>
          <a:xfrm>
            <a:off x="10848214" y="6315786"/>
            <a:ext cx="465901" cy="3754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95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64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7">
            <a:extLst>
              <a:ext uri="{FF2B5EF4-FFF2-40B4-BE49-F238E27FC236}">
                <a16:creationId xmlns:a16="http://schemas.microsoft.com/office/drawing/2014/main" id="{DE76C02B-7C32-95AA-24F4-C6F4CAC799C0}"/>
              </a:ext>
            </a:extLst>
          </p:cNvPr>
          <p:cNvSpPr/>
          <p:nvPr/>
        </p:nvSpPr>
        <p:spPr>
          <a:xfrm>
            <a:off x="180253" y="6217867"/>
            <a:ext cx="2415129" cy="5524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sp>
        <p:nvSpPr>
          <p:cNvPr id="8" name="object 32">
            <a:extLst>
              <a:ext uri="{FF2B5EF4-FFF2-40B4-BE49-F238E27FC236}">
                <a16:creationId xmlns:a16="http://schemas.microsoft.com/office/drawing/2014/main" id="{CBCA457D-8075-77EE-27CB-D82D441613E1}"/>
              </a:ext>
            </a:extLst>
          </p:cNvPr>
          <p:cNvSpPr/>
          <p:nvPr/>
        </p:nvSpPr>
        <p:spPr>
          <a:xfrm>
            <a:off x="10392141" y="6281799"/>
            <a:ext cx="316146" cy="4245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sp>
        <p:nvSpPr>
          <p:cNvPr id="9" name="object 33">
            <a:extLst>
              <a:ext uri="{FF2B5EF4-FFF2-40B4-BE49-F238E27FC236}">
                <a16:creationId xmlns:a16="http://schemas.microsoft.com/office/drawing/2014/main" id="{A0E89581-B24B-C2B6-38DE-8D2EF7959A9C}"/>
              </a:ext>
            </a:extLst>
          </p:cNvPr>
          <p:cNvSpPr/>
          <p:nvPr/>
        </p:nvSpPr>
        <p:spPr>
          <a:xfrm>
            <a:off x="10805393" y="6273379"/>
            <a:ext cx="381631" cy="3751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pic>
        <p:nvPicPr>
          <p:cNvPr id="10" name="object 6">
            <a:extLst>
              <a:ext uri="{FF2B5EF4-FFF2-40B4-BE49-F238E27FC236}">
                <a16:creationId xmlns:a16="http://schemas.microsoft.com/office/drawing/2014/main" id="{74155DA0-1C7A-7DDC-7857-CE9C5C0FC94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54015" y="6202401"/>
            <a:ext cx="368748" cy="563365"/>
          </a:xfrm>
          <a:prstGeom prst="rect">
            <a:avLst/>
          </a:prstGeom>
        </p:spPr>
      </p:pic>
      <p:pic>
        <p:nvPicPr>
          <p:cNvPr id="11" name="Immagine 10" descr="Immagine che contiene Elementi grafici, Carattere, simbolo, logo&#10;&#10;Descrizione generata automaticamente">
            <a:extLst>
              <a:ext uri="{FF2B5EF4-FFF2-40B4-BE49-F238E27FC236}">
                <a16:creationId xmlns:a16="http://schemas.microsoft.com/office/drawing/2014/main" id="{6E2936FA-E62D-5E26-029E-1A251055B3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95" y="6199675"/>
            <a:ext cx="552417" cy="552418"/>
          </a:xfrm>
          <a:prstGeom prst="rect">
            <a:avLst/>
          </a:prstGeom>
        </p:spPr>
      </p:pic>
      <p:pic>
        <p:nvPicPr>
          <p:cNvPr id="13" name="Immagine 12" descr="Immagine che contiene testo, logo, emblema, poster&#10;&#10;Descrizione generata automaticamente">
            <a:extLst>
              <a:ext uri="{FF2B5EF4-FFF2-40B4-BE49-F238E27FC236}">
                <a16:creationId xmlns:a16="http://schemas.microsoft.com/office/drawing/2014/main" id="{05C04C72-2F3D-AE41-900A-927B2E67F9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995" y="6188728"/>
            <a:ext cx="368748" cy="56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17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79"/>
            <a:ext cx="1036320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2833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759910" y="6398405"/>
            <a:ext cx="2134352" cy="4095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7" name="bg object 17"/>
          <p:cNvSpPr/>
          <p:nvPr/>
        </p:nvSpPr>
        <p:spPr>
          <a:xfrm>
            <a:off x="861948" y="6398392"/>
            <a:ext cx="1610652" cy="2285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60969" y="2029783"/>
            <a:ext cx="3253613" cy="307007"/>
          </a:xfrm>
        </p:spPr>
        <p:txBody>
          <a:bodyPr lIns="0" tIns="0" rIns="0" bIns="0"/>
          <a:lstStyle>
            <a:lvl1pPr>
              <a:defRPr sz="1995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26390" y="2519821"/>
            <a:ext cx="4968023" cy="307007"/>
          </a:xfrm>
        </p:spPr>
        <p:txBody>
          <a:bodyPr lIns="0" tIns="0" rIns="0" bIns="0"/>
          <a:lstStyle>
            <a:lvl1pPr>
              <a:defRPr sz="1995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9722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60969" y="2029783"/>
            <a:ext cx="3253613" cy="307007"/>
          </a:xfrm>
        </p:spPr>
        <p:txBody>
          <a:bodyPr lIns="0" tIns="0" rIns="0" bIns="0"/>
          <a:lstStyle>
            <a:lvl1pPr>
              <a:defRPr sz="1995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7658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7">
            <a:extLst>
              <a:ext uri="{FF2B5EF4-FFF2-40B4-BE49-F238E27FC236}">
                <a16:creationId xmlns:a16="http://schemas.microsoft.com/office/drawing/2014/main" id="{DE76C02B-7C32-95AA-24F4-C6F4CAC799C0}"/>
              </a:ext>
            </a:extLst>
          </p:cNvPr>
          <p:cNvSpPr/>
          <p:nvPr/>
        </p:nvSpPr>
        <p:spPr>
          <a:xfrm>
            <a:off x="180253" y="6217867"/>
            <a:ext cx="2415129" cy="5524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sp>
        <p:nvSpPr>
          <p:cNvPr id="8" name="object 32">
            <a:extLst>
              <a:ext uri="{FF2B5EF4-FFF2-40B4-BE49-F238E27FC236}">
                <a16:creationId xmlns:a16="http://schemas.microsoft.com/office/drawing/2014/main" id="{CBCA457D-8075-77EE-27CB-D82D441613E1}"/>
              </a:ext>
            </a:extLst>
          </p:cNvPr>
          <p:cNvSpPr/>
          <p:nvPr/>
        </p:nvSpPr>
        <p:spPr>
          <a:xfrm>
            <a:off x="10392141" y="6281799"/>
            <a:ext cx="316146" cy="4245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sp>
        <p:nvSpPr>
          <p:cNvPr id="9" name="object 33">
            <a:extLst>
              <a:ext uri="{FF2B5EF4-FFF2-40B4-BE49-F238E27FC236}">
                <a16:creationId xmlns:a16="http://schemas.microsoft.com/office/drawing/2014/main" id="{A0E89581-B24B-C2B6-38DE-8D2EF7959A9C}"/>
              </a:ext>
            </a:extLst>
          </p:cNvPr>
          <p:cNvSpPr/>
          <p:nvPr/>
        </p:nvSpPr>
        <p:spPr>
          <a:xfrm>
            <a:off x="10805393" y="6273379"/>
            <a:ext cx="381631" cy="3751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sz="1631"/>
          </a:p>
        </p:txBody>
      </p:sp>
      <p:pic>
        <p:nvPicPr>
          <p:cNvPr id="10" name="object 6">
            <a:extLst>
              <a:ext uri="{FF2B5EF4-FFF2-40B4-BE49-F238E27FC236}">
                <a16:creationId xmlns:a16="http://schemas.microsoft.com/office/drawing/2014/main" id="{74155DA0-1C7A-7DDC-7857-CE9C5C0FC94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54015" y="6202401"/>
            <a:ext cx="368748" cy="563365"/>
          </a:xfrm>
          <a:prstGeom prst="rect">
            <a:avLst/>
          </a:prstGeom>
        </p:spPr>
      </p:pic>
      <p:pic>
        <p:nvPicPr>
          <p:cNvPr id="11" name="Immagine 10" descr="Immagine che contiene Elementi grafici, Carattere, simbolo, logo&#10;&#10;Descrizione generata automaticamente">
            <a:extLst>
              <a:ext uri="{FF2B5EF4-FFF2-40B4-BE49-F238E27FC236}">
                <a16:creationId xmlns:a16="http://schemas.microsoft.com/office/drawing/2014/main" id="{6E2936FA-E62D-5E26-029E-1A251055B3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95" y="6199675"/>
            <a:ext cx="552417" cy="552418"/>
          </a:xfrm>
          <a:prstGeom prst="rect">
            <a:avLst/>
          </a:prstGeom>
        </p:spPr>
      </p:pic>
      <p:pic>
        <p:nvPicPr>
          <p:cNvPr id="13" name="Immagine 12" descr="Immagine che contiene testo, logo, emblema, poster&#10;&#10;Descrizione generata automaticamente">
            <a:extLst>
              <a:ext uri="{FF2B5EF4-FFF2-40B4-BE49-F238E27FC236}">
                <a16:creationId xmlns:a16="http://schemas.microsoft.com/office/drawing/2014/main" id="{05C04C72-2F3D-AE41-900A-927B2E67F9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995" y="6188728"/>
            <a:ext cx="368748" cy="56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61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277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25A342-C9AE-3D8C-76B5-FF61BDA45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66924B5-07C4-F4E5-0E72-B819778C4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0F03A1B-2FE8-DE9D-BC24-51762D87D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03283F-5B9E-6DFA-768F-D4DBAA4EC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A55DB5-37DC-8635-BCD2-47682CE8E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10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918343B-44C6-E55F-B760-2DBAEE667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D63E252-9A25-9923-AA78-4471B260E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D57649F-7511-03E8-059B-F15541296142}"/>
              </a:ext>
            </a:extLst>
          </p:cNvPr>
          <p:cNvGrpSpPr/>
          <p:nvPr userDrawn="1"/>
        </p:nvGrpSpPr>
        <p:grpSpPr>
          <a:xfrm>
            <a:off x="180253" y="6251756"/>
            <a:ext cx="11032897" cy="606244"/>
            <a:chOff x="180253" y="6251756"/>
            <a:chExt cx="11032897" cy="606244"/>
          </a:xfrm>
        </p:grpSpPr>
        <p:sp>
          <p:nvSpPr>
            <p:cNvPr id="8" name="object 27">
              <a:extLst>
                <a:ext uri="{FF2B5EF4-FFF2-40B4-BE49-F238E27FC236}">
                  <a16:creationId xmlns:a16="http://schemas.microsoft.com/office/drawing/2014/main" id="{25EC494C-26A4-5161-A3F2-B0CCFE18CB13}"/>
                </a:ext>
              </a:extLst>
            </p:cNvPr>
            <p:cNvSpPr/>
            <p:nvPr/>
          </p:nvSpPr>
          <p:spPr>
            <a:xfrm>
              <a:off x="180253" y="6280895"/>
              <a:ext cx="2415129" cy="55241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sp>
          <p:nvSpPr>
            <p:cNvPr id="9" name="object 32">
              <a:extLst>
                <a:ext uri="{FF2B5EF4-FFF2-40B4-BE49-F238E27FC236}">
                  <a16:creationId xmlns:a16="http://schemas.microsoft.com/office/drawing/2014/main" id="{518E12C9-E8E2-2CFF-1124-37AD66E4F36C}"/>
                </a:ext>
              </a:extLst>
            </p:cNvPr>
            <p:cNvSpPr/>
            <p:nvPr/>
          </p:nvSpPr>
          <p:spPr>
            <a:xfrm>
              <a:off x="10374723" y="6381738"/>
              <a:ext cx="316146" cy="4245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sp>
          <p:nvSpPr>
            <p:cNvPr id="10" name="object 33">
              <a:extLst>
                <a:ext uri="{FF2B5EF4-FFF2-40B4-BE49-F238E27FC236}">
                  <a16:creationId xmlns:a16="http://schemas.microsoft.com/office/drawing/2014/main" id="{4B42584A-BF59-7DD6-E140-828BD1E02104}"/>
                </a:ext>
              </a:extLst>
            </p:cNvPr>
            <p:cNvSpPr/>
            <p:nvPr/>
          </p:nvSpPr>
          <p:spPr>
            <a:xfrm>
              <a:off x="10831519" y="6430537"/>
              <a:ext cx="381631" cy="37510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pic>
          <p:nvPicPr>
            <p:cNvPr id="11" name="object 6">
              <a:extLst>
                <a:ext uri="{FF2B5EF4-FFF2-40B4-BE49-F238E27FC236}">
                  <a16:creationId xmlns:a16="http://schemas.microsoft.com/office/drawing/2014/main" id="{9C2146DE-1F19-6315-FE47-EB3A0DFC436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3990" y="6262703"/>
              <a:ext cx="368748" cy="563365"/>
            </a:xfrm>
            <a:prstGeom prst="rect">
              <a:avLst/>
            </a:prstGeom>
          </p:spPr>
        </p:pic>
        <p:pic>
          <p:nvPicPr>
            <p:cNvPr id="12" name="Immagine 11" descr="Immagine che contiene Elementi grafici, Carattere, simbolo, logo&#10;&#10;Descrizione generata automaticamente">
              <a:extLst>
                <a:ext uri="{FF2B5EF4-FFF2-40B4-BE49-F238E27FC236}">
                  <a16:creationId xmlns:a16="http://schemas.microsoft.com/office/drawing/2014/main" id="{7A797752-4AE3-CA84-3C5B-BFE7D5719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1995" y="6262703"/>
              <a:ext cx="552417" cy="552418"/>
            </a:xfrm>
            <a:prstGeom prst="rect">
              <a:avLst/>
            </a:prstGeom>
          </p:spPr>
        </p:pic>
        <p:pic>
          <p:nvPicPr>
            <p:cNvPr id="13" name="Image 39">
              <a:extLst>
                <a:ext uri="{FF2B5EF4-FFF2-40B4-BE49-F238E27FC236}">
                  <a16:creationId xmlns:a16="http://schemas.microsoft.com/office/drawing/2014/main" id="{F03ADA86-9699-E37A-D3D2-4BB5F5DC8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527" y="6256208"/>
              <a:ext cx="596813" cy="601792"/>
            </a:xfrm>
            <a:prstGeom prst="rect">
              <a:avLst/>
            </a:prstGeom>
          </p:spPr>
        </p:pic>
        <p:pic>
          <p:nvPicPr>
            <p:cNvPr id="14" name="Immagine 13" descr="Immagine che contiene testo, logo, emblema, poster&#10;&#10;Descrizione generata automaticamente">
              <a:extLst>
                <a:ext uri="{FF2B5EF4-FFF2-40B4-BE49-F238E27FC236}">
                  <a16:creationId xmlns:a16="http://schemas.microsoft.com/office/drawing/2014/main" id="{BF51B2D5-368F-DF79-2CA5-8D1221660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8270" y="6251756"/>
              <a:ext cx="368748" cy="563365"/>
            </a:xfrm>
            <a:prstGeom prst="rect">
              <a:avLst/>
            </a:prstGeom>
          </p:spPr>
        </p:pic>
      </p:grp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9CA92A7B-6929-37E2-0739-89EB6E5E4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03123" y="6356350"/>
            <a:ext cx="2743200" cy="3651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fld id="{2E76A18E-3964-4BC3-A334-6A7F3CC81D09}" type="slidenum">
              <a:rPr lang="fr-FR" smtClean="0"/>
              <a:pPr/>
              <a:t>‹N›</a:t>
            </a:fld>
            <a:endParaRPr lang="fr-FR"/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0451DCC3-F3C0-B3D7-4EF7-E0EE5A04EE3C}"/>
              </a:ext>
            </a:extLst>
          </p:cNvPr>
          <p:cNvSpPr/>
          <p:nvPr userDrawn="1"/>
        </p:nvSpPr>
        <p:spPr>
          <a:xfrm rot="16200000">
            <a:off x="5876312" y="-5876312"/>
            <a:ext cx="439377" cy="12192001"/>
          </a:xfrm>
          <a:prstGeom prst="rect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31"/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id="{3C6F7918-4224-F542-B661-403A1470012B}"/>
              </a:ext>
            </a:extLst>
          </p:cNvPr>
          <p:cNvSpPr txBox="1"/>
          <p:nvPr userDrawn="1"/>
        </p:nvSpPr>
        <p:spPr>
          <a:xfrm>
            <a:off x="594025" y="105938"/>
            <a:ext cx="5950314" cy="18005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r>
              <a:rPr lang="fr-FR" sz="8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Urban Planning &amp; Infrastructure in Migration </a:t>
            </a:r>
            <a:r>
              <a:rPr lang="fr-FR" sz="800" b="1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Context</a:t>
            </a:r>
            <a:r>
              <a:rPr lang="fr-FR" sz="8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(UPIMC)</a:t>
            </a:r>
          </a:p>
          <a:p>
            <a:pPr marL="11506"/>
            <a:r>
              <a:rPr lang="fr-FR" sz="725" b="1">
                <a:latin typeface="Arial"/>
                <a:cs typeface="Arial"/>
              </a:rPr>
              <a:t> </a:t>
            </a:r>
            <a:endParaRPr sz="725" b="1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192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BD244F-001D-748F-42DF-404C2D9F0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FB059EF-21B7-4098-ADB0-833129C50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08B2A1-EDDA-E8A9-20F1-087974EE4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AABAFF-6D9B-91CC-CAB1-78C68ACFD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C3C5A2-ED9D-A6FA-49BE-01C4E2112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196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E2B2FA-33CB-1CBF-7FFB-16805FCF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5D85C5A-3026-B309-F197-52B5AA0595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E94DE09-5264-8631-D80A-5D6ED1241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0398503-5BF5-A947-FB79-B57EA2071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56286A-BB84-5EAE-71CB-68F2A3C9C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2D62A74-27BC-59C1-56C3-2FCA5A5E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30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6C2ABB-AF4E-9DF5-A92A-8DF9FBB8F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A5C0E7B-4358-011B-8E78-5889A02878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00F599F-504C-6665-F451-CEDDE4D13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F41C601-53D7-8F1B-056B-1070FB2A2A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9A4A1D3-AAF8-D478-BC7E-A74F7B6D58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15CD95A-D5DC-3E32-6D0B-56EB9F6B2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0C625E8-CA7E-0521-AAA5-E90044680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56F2AC2-C46D-EF9A-AE45-A085B4818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784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3FB711-B466-BDC8-93A1-399FA9C6A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F69B6CE-3D01-6BFC-8F4D-35D413975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401F7B1-4705-8501-0F46-B337D65D9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A048B31-D83B-B1C9-A83F-E10B5BA32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99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CC7FB20-D2E9-155A-8B8F-29D0F9EC0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A224CBF-03BC-1C21-0FD3-A08CEF73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5BCF0D-F4C4-7289-5354-E358349A4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42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45C225-C04F-2453-449F-512394D74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41723D-DB8B-5546-BE54-2B4C1B0BA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A0D29B0-4196-D32B-09C4-9FFDF9998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4B16E92-E6F5-369B-9562-49DBA3148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D62B57C-AEEA-29F3-F212-29299A41C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EF60A8B-86BF-DFFD-245F-60C8DBF4D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4092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406A98-5680-42B3-42E4-88DC3988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6E81AA2-DFB5-542F-47E1-1BAC99A59A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F67C8AF-95E0-2C8E-4C77-66ADFDFE2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582E137-55D1-770A-ED6D-02D6C08DE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C28D939-B8C0-E6DD-8C0F-A9B4D037F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50F1BED-E3A1-A980-5BF2-377E2D39D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79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07DDA24-895C-10FE-D851-F706F426E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fr-FR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E248F62-1B9D-2D7F-6853-D0890E31F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fr-FR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A9A13D6-7FDA-59DD-97B7-1D8517D607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9C15DA-141C-4B40-B836-61BCE1B09B89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4DF01B-8023-8971-DBA9-659D4E4DC9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95E67F-4AE2-BF7E-4DCF-CFED2DEF60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7C8E80-86D2-43BA-98EC-A1B3C5D8522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287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7" r:id="rId12"/>
    <p:sldLayoutId id="2147483668" r:id="rId13"/>
    <p:sldLayoutId id="214748366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759910" y="6398405"/>
            <a:ext cx="2134352" cy="4095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7" name="bg object 17"/>
          <p:cNvSpPr/>
          <p:nvPr/>
        </p:nvSpPr>
        <p:spPr>
          <a:xfrm>
            <a:off x="861948" y="6398392"/>
            <a:ext cx="1610652" cy="22851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18" name="bg object 18"/>
          <p:cNvSpPr/>
          <p:nvPr/>
        </p:nvSpPr>
        <p:spPr>
          <a:xfrm>
            <a:off x="797" y="0"/>
            <a:ext cx="574124" cy="6855696"/>
          </a:xfrm>
          <a:custGeom>
            <a:avLst/>
            <a:gdLst/>
            <a:ahLst/>
            <a:cxnLst/>
            <a:rect l="l" t="t" r="r" b="b"/>
            <a:pathLst>
              <a:path w="503555" h="7560309">
                <a:moveTo>
                  <a:pt x="503301" y="0"/>
                </a:moveTo>
                <a:lnTo>
                  <a:pt x="0" y="0"/>
                </a:lnTo>
                <a:lnTo>
                  <a:pt x="0" y="7560005"/>
                </a:lnTo>
                <a:lnTo>
                  <a:pt x="503301" y="7560005"/>
                </a:lnTo>
                <a:lnTo>
                  <a:pt x="503301" y="0"/>
                </a:lnTo>
                <a:close/>
              </a:path>
            </a:pathLst>
          </a:custGeom>
          <a:solidFill>
            <a:srgbClr val="F1F1F2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60969" y="2029783"/>
            <a:ext cx="325361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26390" y="2519821"/>
            <a:ext cx="496802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39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39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39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7234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4589">
        <a:defRPr>
          <a:latin typeface="+mn-lt"/>
          <a:ea typeface="+mn-ea"/>
          <a:cs typeface="+mn-cs"/>
        </a:defRPr>
      </a:lvl2pPr>
      <a:lvl3pPr marL="829178">
        <a:defRPr>
          <a:latin typeface="+mn-lt"/>
          <a:ea typeface="+mn-ea"/>
          <a:cs typeface="+mn-cs"/>
        </a:defRPr>
      </a:lvl3pPr>
      <a:lvl4pPr marL="1243767">
        <a:defRPr>
          <a:latin typeface="+mn-lt"/>
          <a:ea typeface="+mn-ea"/>
          <a:cs typeface="+mn-cs"/>
        </a:defRPr>
      </a:lvl4pPr>
      <a:lvl5pPr marL="1658356">
        <a:defRPr>
          <a:latin typeface="+mn-lt"/>
          <a:ea typeface="+mn-ea"/>
          <a:cs typeface="+mn-cs"/>
        </a:defRPr>
      </a:lvl5pPr>
      <a:lvl6pPr marL="2072945">
        <a:defRPr>
          <a:latin typeface="+mn-lt"/>
          <a:ea typeface="+mn-ea"/>
          <a:cs typeface="+mn-cs"/>
        </a:defRPr>
      </a:lvl6pPr>
      <a:lvl7pPr marL="2487534">
        <a:defRPr>
          <a:latin typeface="+mn-lt"/>
          <a:ea typeface="+mn-ea"/>
          <a:cs typeface="+mn-cs"/>
        </a:defRPr>
      </a:lvl7pPr>
      <a:lvl8pPr marL="2902123">
        <a:defRPr>
          <a:latin typeface="+mn-lt"/>
          <a:ea typeface="+mn-ea"/>
          <a:cs typeface="+mn-cs"/>
        </a:defRPr>
      </a:lvl8pPr>
      <a:lvl9pPr marL="331671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4589">
        <a:defRPr>
          <a:latin typeface="+mn-lt"/>
          <a:ea typeface="+mn-ea"/>
          <a:cs typeface="+mn-cs"/>
        </a:defRPr>
      </a:lvl2pPr>
      <a:lvl3pPr marL="829178">
        <a:defRPr>
          <a:latin typeface="+mn-lt"/>
          <a:ea typeface="+mn-ea"/>
          <a:cs typeface="+mn-cs"/>
        </a:defRPr>
      </a:lvl3pPr>
      <a:lvl4pPr marL="1243767">
        <a:defRPr>
          <a:latin typeface="+mn-lt"/>
          <a:ea typeface="+mn-ea"/>
          <a:cs typeface="+mn-cs"/>
        </a:defRPr>
      </a:lvl4pPr>
      <a:lvl5pPr marL="1658356">
        <a:defRPr>
          <a:latin typeface="+mn-lt"/>
          <a:ea typeface="+mn-ea"/>
          <a:cs typeface="+mn-cs"/>
        </a:defRPr>
      </a:lvl5pPr>
      <a:lvl6pPr marL="2072945">
        <a:defRPr>
          <a:latin typeface="+mn-lt"/>
          <a:ea typeface="+mn-ea"/>
          <a:cs typeface="+mn-cs"/>
        </a:defRPr>
      </a:lvl6pPr>
      <a:lvl7pPr marL="2487534">
        <a:defRPr>
          <a:latin typeface="+mn-lt"/>
          <a:ea typeface="+mn-ea"/>
          <a:cs typeface="+mn-cs"/>
        </a:defRPr>
      </a:lvl7pPr>
      <a:lvl8pPr marL="2902123">
        <a:defRPr>
          <a:latin typeface="+mn-lt"/>
          <a:ea typeface="+mn-ea"/>
          <a:cs typeface="+mn-cs"/>
        </a:defRPr>
      </a:lvl8pPr>
      <a:lvl9pPr marL="331671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hyperlink" Target="https://unhabitat.org/damietta-spatial-profile-egypt" TargetMode="External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56.png"/><Relationship Id="rId21" Type="http://schemas.openxmlformats.org/officeDocument/2006/relationships/image" Target="../media/image70.png"/><Relationship Id="rId7" Type="http://schemas.openxmlformats.org/officeDocument/2006/relationships/hyperlink" Target="https://unhabitat.org/irbid-spatial-profile-jordan" TargetMode="External"/><Relationship Id="rId12" Type="http://schemas.openxmlformats.org/officeDocument/2006/relationships/image" Target="../media/image62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33" Type="http://schemas.openxmlformats.org/officeDocument/2006/relationships/image" Target="../media/image77.png"/><Relationship Id="rId2" Type="http://schemas.openxmlformats.org/officeDocument/2006/relationships/image" Target="../media/image55.png"/><Relationship Id="rId16" Type="http://schemas.openxmlformats.org/officeDocument/2006/relationships/image" Target="../media/image65.jpeg"/><Relationship Id="rId20" Type="http://schemas.openxmlformats.org/officeDocument/2006/relationships/image" Target="../media/image69.png"/><Relationship Id="rId29" Type="http://schemas.openxmlformats.org/officeDocument/2006/relationships/hyperlink" Target="https://unhabitat.org/vision-scenario-building-and-action-plan-for-al-hashmi-al-janoubi-neighbourhood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unhabitat.org/amman-spatial-profile-jordan" TargetMode="External"/><Relationship Id="rId11" Type="http://schemas.openxmlformats.org/officeDocument/2006/relationships/image" Target="../media/image61.png"/><Relationship Id="rId24" Type="http://schemas.openxmlformats.org/officeDocument/2006/relationships/image" Target="../media/image73.png"/><Relationship Id="rId32" Type="http://schemas.openxmlformats.org/officeDocument/2006/relationships/hyperlink" Target="https://drive.google.com/file/d/1XVO2ARt4ZyXyRQhgDRE5Ecad-aCsyspm/view?usp=drive_link" TargetMode="External"/><Relationship Id="rId5" Type="http://schemas.openxmlformats.org/officeDocument/2006/relationships/image" Target="../media/image58.png"/><Relationship Id="rId15" Type="http://schemas.openxmlformats.org/officeDocument/2006/relationships/image" Target="../media/image64.jpeg"/><Relationship Id="rId23" Type="http://schemas.openxmlformats.org/officeDocument/2006/relationships/image" Target="../media/image72.jpeg"/><Relationship Id="rId28" Type="http://schemas.openxmlformats.org/officeDocument/2006/relationships/hyperlink" Target="https://unhabitat.org/vision-scenario-building-and-action-plan-for-al-afrah-neighbourhood" TargetMode="External"/><Relationship Id="rId10" Type="http://schemas.openxmlformats.org/officeDocument/2006/relationships/image" Target="../media/image60.png"/><Relationship Id="rId19" Type="http://schemas.openxmlformats.org/officeDocument/2006/relationships/image" Target="../media/image68.png"/><Relationship Id="rId31" Type="http://schemas.openxmlformats.org/officeDocument/2006/relationships/hyperlink" Target="https://unhabitat.org/vision-scenario-building-and-action-plan-for-the-city-of-new-damietta" TargetMode="External"/><Relationship Id="rId4" Type="http://schemas.openxmlformats.org/officeDocument/2006/relationships/image" Target="../media/image57.png"/><Relationship Id="rId9" Type="http://schemas.openxmlformats.org/officeDocument/2006/relationships/image" Target="../media/image59.png"/><Relationship Id="rId14" Type="http://schemas.openxmlformats.org/officeDocument/2006/relationships/image" Target="../media/image63.jpeg"/><Relationship Id="rId22" Type="http://schemas.openxmlformats.org/officeDocument/2006/relationships/image" Target="../media/image71.jpeg"/><Relationship Id="rId27" Type="http://schemas.openxmlformats.org/officeDocument/2006/relationships/image" Target="../media/image76.png"/><Relationship Id="rId30" Type="http://schemas.openxmlformats.org/officeDocument/2006/relationships/hyperlink" Target="https://unhabitat.org/vision-scenario-building-and-action-plan-for-the-subdivision-of-douala-4" TargetMode="External"/><Relationship Id="rId8" Type="http://schemas.openxmlformats.org/officeDocument/2006/relationships/hyperlink" Target="https://unhabitat.org/douala-spatial-profile-cameroon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hyperlink" Target="https://eur02.safelinks.protection.outlook.com/?url=https%3A%2F%2Fdtm.iom.int%2Ffr%2Freports%2Fcameroun-extreme-nord-tableau-de-bord-de-suivi-des-deplacements-r-26-fevrier-2023%3Fclose%3Dtrue&amp;data=05%7C02%7Cprincesse.samba%40un.org%7C6060893623434b00882308dc2e117652%7C0f9e35db544f4f60bdcc5ea416e6dc70%7C0%7C0%7C638435899750033687%7CUnknown%7CTWFpbGZsb3d8eyJWIjoiMC4wLjAwMDAiLCJQIjoiV2luMzIiLCJBTiI6Ik1haWwiLCJXVCI6Mn0%3D%7C0%7C%7C%7C&amp;sdata=vGNAwwYgV%2BQt9nA6g37F%2Bj5%2BKxCB3a6FhI1ykHv3TNk%3D&amp;reserved=0" TargetMode="Externa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9.jpe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059D5D3-3B4C-825B-6185-4209984F7F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" t="40015" r="175" b="31737"/>
          <a:stretch/>
        </p:blipFill>
        <p:spPr>
          <a:xfrm>
            <a:off x="-21368" y="-52960"/>
            <a:ext cx="12213368" cy="6133231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95670ED6-CFD2-87BC-5909-B17DDFDD4771}"/>
              </a:ext>
            </a:extLst>
          </p:cNvPr>
          <p:cNvSpPr/>
          <p:nvPr/>
        </p:nvSpPr>
        <p:spPr>
          <a:xfrm>
            <a:off x="0" y="-42230"/>
            <a:ext cx="12192000" cy="1347834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49052" y="284955"/>
            <a:ext cx="74218" cy="122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74DDC6-7A79-42FB-809B-E2D60A64B8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fr-FR" sz="906">
                <a:latin typeface="Arial Nova" panose="020B0504020202020204" pitchFamily="34" charset="0"/>
              </a:rPr>
              <a:t>1</a:t>
            </a:fld>
            <a:endParaRPr lang="fr-FR" sz="906">
              <a:latin typeface="Arial Nova" panose="020B0504020202020204" pitchFamily="34" charset="0"/>
            </a:endParaRPr>
          </a:p>
        </p:txBody>
      </p:sp>
      <p:sp>
        <p:nvSpPr>
          <p:cNvPr id="8" name="object 34">
            <a:extLst>
              <a:ext uri="{FF2B5EF4-FFF2-40B4-BE49-F238E27FC236}">
                <a16:creationId xmlns:a16="http://schemas.microsoft.com/office/drawing/2014/main" id="{E110E50D-3E44-6CAA-DF05-9D5546242FD4}"/>
              </a:ext>
            </a:extLst>
          </p:cNvPr>
          <p:cNvSpPr txBox="1"/>
          <p:nvPr/>
        </p:nvSpPr>
        <p:spPr>
          <a:xfrm>
            <a:off x="185595" y="78186"/>
            <a:ext cx="11852862" cy="5360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1430"/>
            <a:r>
              <a:rPr lang="en-US" sz="1400" dirty="0">
                <a:latin typeface="Arial"/>
                <a:ea typeface="Roboto"/>
                <a:cs typeface="Arial"/>
              </a:rPr>
              <a:t>COMMUNITY OF PRACTICE </a:t>
            </a:r>
            <a:endParaRPr lang="en-US" sz="1400" dirty="0"/>
          </a:p>
          <a:p>
            <a:pPr marL="11430"/>
            <a:r>
              <a:rPr lang="en-GB" sz="14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FUNDING AND FINANCING OF URBAN SOLUTIONS FOR INTERNALLY DISPLACED PEOPLE | </a:t>
            </a:r>
            <a:r>
              <a:rPr lang="fr-FR" sz="14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23.05.2024</a:t>
            </a:r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09518E38-719A-01D3-8F5D-A6B11E85E7F7}"/>
              </a:ext>
            </a:extLst>
          </p:cNvPr>
          <p:cNvSpPr txBox="1"/>
          <p:nvPr/>
        </p:nvSpPr>
        <p:spPr>
          <a:xfrm>
            <a:off x="180253" y="5687877"/>
            <a:ext cx="7033055" cy="166680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000" spc="-5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Logbaba </a:t>
            </a:r>
            <a:r>
              <a:rPr lang="it-IT" sz="1000" spc="-5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informal</a:t>
            </a:r>
            <a:r>
              <a:rPr lang="it-IT" sz="1000" spc="-5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000" spc="-5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settlements</a:t>
            </a:r>
            <a:r>
              <a:rPr lang="it-IT" sz="1000" spc="-5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, </a:t>
            </a:r>
            <a:r>
              <a:rPr lang="it-IT" sz="1000" spc="-5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Commune</a:t>
            </a:r>
            <a:r>
              <a:rPr lang="it-IT" sz="1000" spc="-5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 of Douala 3, Cameroon @UN-Habitat, </a:t>
            </a:r>
            <a:r>
              <a:rPr lang="it-IT" sz="1000" spc="-5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july</a:t>
            </a:r>
            <a:r>
              <a:rPr lang="it-IT" sz="1000" spc="-5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 2023</a:t>
            </a:r>
          </a:p>
        </p:txBody>
      </p:sp>
      <p:sp>
        <p:nvSpPr>
          <p:cNvPr id="6" name="object 34">
            <a:extLst>
              <a:ext uri="{FF2B5EF4-FFF2-40B4-BE49-F238E27FC236}">
                <a16:creationId xmlns:a16="http://schemas.microsoft.com/office/drawing/2014/main" id="{3976A6F8-DD06-1962-7EAF-9CA9FC285C5C}"/>
              </a:ext>
            </a:extLst>
          </p:cNvPr>
          <p:cNvSpPr txBox="1"/>
          <p:nvPr/>
        </p:nvSpPr>
        <p:spPr>
          <a:xfrm>
            <a:off x="148201" y="661421"/>
            <a:ext cx="11852862" cy="75704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1430"/>
            <a:r>
              <a:rPr lang="fr-FR" sz="2000" b="1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UPIMC CAMEROON PROGRAMME </a:t>
            </a:r>
          </a:p>
          <a:p>
            <a:pPr marL="11430"/>
            <a:r>
              <a:rPr lang="fr-FR" sz="2000" b="1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URBAN PLANNING AND INFRASTRUCTURE IN MIGRATION CONTEXTS </a:t>
            </a:r>
            <a:endParaRPr lang="fr-FR" sz="2000" b="1" dirty="0">
              <a:solidFill>
                <a:schemeClr val="bg1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5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5" name="Segnaposto numero diapositiva 7">
            <a:extLst>
              <a:ext uri="{FF2B5EF4-FFF2-40B4-BE49-F238E27FC236}">
                <a16:creationId xmlns:a16="http://schemas.microsoft.com/office/drawing/2014/main" id="{C1F06BDB-8F14-0402-460F-D5FAC7057F64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10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7F46788-8E13-1C0A-4ADD-508F90C5D1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4" t="16789" r="-102" b="15890"/>
          <a:stretch/>
        </p:blipFill>
        <p:spPr>
          <a:xfrm>
            <a:off x="4270442" y="1296087"/>
            <a:ext cx="7571525" cy="4632253"/>
          </a:xfrm>
          <a:prstGeom prst="rect">
            <a:avLst/>
          </a:prstGeom>
          <a:ln w="38100">
            <a:noFill/>
          </a:ln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D5135179-BA53-C5E8-8BFC-52DD40E009B4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79FA1"/>
          </a:solidFill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BD0A9483-6FFB-D12B-2071-3D52A990779D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" name="object 34">
              <a:extLst>
                <a:ext uri="{FF2B5EF4-FFF2-40B4-BE49-F238E27FC236}">
                  <a16:creationId xmlns:a16="http://schemas.microsoft.com/office/drawing/2014/main" id="{92E95FC6-2E70-4674-E949-9DB256506EF4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1 -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SPATIAL ANALYSIS </a:t>
              </a:r>
            </a:p>
          </p:txBody>
        </p:sp>
      </p:grpSp>
      <p:sp>
        <p:nvSpPr>
          <p:cNvPr id="6" name="object 7">
            <a:extLst>
              <a:ext uri="{FF2B5EF4-FFF2-40B4-BE49-F238E27FC236}">
                <a16:creationId xmlns:a16="http://schemas.microsoft.com/office/drawing/2014/main" id="{06DB71CF-3AE4-7738-478C-0666F3CC5E82}"/>
              </a:ext>
            </a:extLst>
          </p:cNvPr>
          <p:cNvSpPr txBox="1"/>
          <p:nvPr/>
        </p:nvSpPr>
        <p:spPr>
          <a:xfrm>
            <a:off x="4441005" y="5670208"/>
            <a:ext cx="6816698" cy="197458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Interviews to the IDSP, Ndogpassi, Douala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Cameroon@UN-Habitat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,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july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2023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3D7E72C2-591D-BEFF-5634-B6C11704443A}"/>
              </a:ext>
            </a:extLst>
          </p:cNvPr>
          <p:cNvSpPr txBox="1"/>
          <p:nvPr/>
        </p:nvSpPr>
        <p:spPr>
          <a:xfrm>
            <a:off x="347269" y="1296087"/>
            <a:ext cx="3722892" cy="395465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4971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survey was carried out among IDPs in Douala 3, </a:t>
            </a: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to collect their needs, but also understand the constraints linked to their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living conditions</a:t>
            </a: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The questionnaire submitted was composed of questions structured in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Profile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Parental situation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Professional situation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Quality of life and access to Basic Services.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50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60E8DE95-D1DE-24D9-34E9-2F1EEC5BC0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87" t="20283" r="17166" b="10638"/>
          <a:stretch/>
        </p:blipFill>
        <p:spPr>
          <a:xfrm>
            <a:off x="3265244" y="1086632"/>
            <a:ext cx="8199250" cy="492849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30A79F4A-6157-8663-ED1F-C97FBDF1F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3" b="11483"/>
          <a:stretch/>
        </p:blipFill>
        <p:spPr>
          <a:xfrm>
            <a:off x="249271" y="1676437"/>
            <a:ext cx="2473779" cy="142922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C42CF0E4-B88D-1D47-92D0-8FD698FD6DE2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79FA1"/>
          </a:solidFill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91744D65-0320-3453-8E1F-ADEACBCFE4AB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object 34">
              <a:extLst>
                <a:ext uri="{FF2B5EF4-FFF2-40B4-BE49-F238E27FC236}">
                  <a16:creationId xmlns:a16="http://schemas.microsoft.com/office/drawing/2014/main" id="{1835038D-4F16-975F-8BA8-B6C8AA13FE79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1 -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SPATIAL ANALYSIS </a:t>
              </a:r>
            </a:p>
          </p:txBody>
        </p:sp>
      </p:grpSp>
      <p:cxnSp>
        <p:nvCxnSpPr>
          <p:cNvPr id="2" name="Connecteur droit avec flèche 5">
            <a:extLst>
              <a:ext uri="{FF2B5EF4-FFF2-40B4-BE49-F238E27FC236}">
                <a16:creationId xmlns:a16="http://schemas.microsoft.com/office/drawing/2014/main" id="{8CC3400A-ACEB-729F-EE25-E785F8E8D13F}"/>
              </a:ext>
            </a:extLst>
          </p:cNvPr>
          <p:cNvCxnSpPr>
            <a:cxnSpLocks/>
          </p:cNvCxnSpPr>
          <p:nvPr/>
        </p:nvCxnSpPr>
        <p:spPr>
          <a:xfrm flipH="1" flipV="1">
            <a:off x="2964688" y="1288064"/>
            <a:ext cx="38906" cy="4706815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7">
            <a:extLst>
              <a:ext uri="{FF2B5EF4-FFF2-40B4-BE49-F238E27FC236}">
                <a16:creationId xmlns:a16="http://schemas.microsoft.com/office/drawing/2014/main" id="{D463D2C2-B1F2-DEF5-1FE3-F085531382B5}"/>
              </a:ext>
            </a:extLst>
          </p:cNvPr>
          <p:cNvSpPr txBox="1"/>
          <p:nvPr/>
        </p:nvSpPr>
        <p:spPr>
          <a:xfrm>
            <a:off x="179296" y="1266159"/>
            <a:ext cx="2764924" cy="3412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  <a:lvl1pPr>
              <a:lnSpc>
                <a:spcPct val="107000"/>
              </a:lnSpc>
              <a:spcAft>
                <a:spcPts val="635"/>
              </a:spcAft>
              <a:defRPr sz="1600" b="1"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r>
              <a:rPr lang="en-GB"/>
              <a:t>INTERVIEWS TO THE IDPs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879D04BF-B7C5-3804-CD07-000F2686FA0F}"/>
              </a:ext>
            </a:extLst>
          </p:cNvPr>
          <p:cNvSpPr txBox="1"/>
          <p:nvPr/>
        </p:nvSpPr>
        <p:spPr>
          <a:xfrm>
            <a:off x="3245232" y="1263742"/>
            <a:ext cx="3513185" cy="34124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>
                <a:latin typeface="Roboto" pitchFamily="2" charset="0"/>
                <a:ea typeface="Roboto" pitchFamily="2" charset="0"/>
                <a:cs typeface="Roboto" pitchFamily="2" charset="0"/>
              </a:rPr>
              <a:t>YEAR OF ARRIVAL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E1948AA-42A2-EB19-A48A-2B084DC73657}"/>
              </a:ext>
            </a:extLst>
          </p:cNvPr>
          <p:cNvSpPr txBox="1"/>
          <p:nvPr/>
        </p:nvSpPr>
        <p:spPr>
          <a:xfrm>
            <a:off x="7744518" y="1242970"/>
            <a:ext cx="3513185" cy="34124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>
                <a:latin typeface="Roboto" pitchFamily="2" charset="0"/>
                <a:ea typeface="Roboto" pitchFamily="2" charset="0"/>
                <a:cs typeface="Roboto" pitchFamily="2" charset="0"/>
              </a:rPr>
              <a:t>REGION OF PRIGIN AND GENDER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4937FB7A-EBE8-BB55-D174-1549CC53A7CC}"/>
              </a:ext>
            </a:extLst>
          </p:cNvPr>
          <p:cNvSpPr txBox="1"/>
          <p:nvPr/>
        </p:nvSpPr>
        <p:spPr>
          <a:xfrm>
            <a:off x="3245231" y="3503627"/>
            <a:ext cx="3513185" cy="34124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>
                <a:latin typeface="Roboto" pitchFamily="2" charset="0"/>
                <a:ea typeface="Roboto" pitchFamily="2" charset="0"/>
                <a:cs typeface="Roboto" pitchFamily="2" charset="0"/>
              </a:rPr>
              <a:t>REASON TO SETTLE IN DOUALA 3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809D215-83A1-F695-12AE-3AB6554CDD53}"/>
              </a:ext>
            </a:extLst>
          </p:cNvPr>
          <p:cNvSpPr txBox="1"/>
          <p:nvPr/>
        </p:nvSpPr>
        <p:spPr>
          <a:xfrm>
            <a:off x="7951310" y="3470847"/>
            <a:ext cx="728234" cy="34124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>
                <a:latin typeface="Roboto" pitchFamily="2" charset="0"/>
                <a:ea typeface="Roboto" pitchFamily="2" charset="0"/>
                <a:cs typeface="Roboto" pitchFamily="2" charset="0"/>
              </a:rPr>
              <a:t>AGE</a:t>
            </a:r>
          </a:p>
        </p:txBody>
      </p:sp>
      <p:sp>
        <p:nvSpPr>
          <p:cNvPr id="3" name="Segnaposto numero diapositiva 10">
            <a:extLst>
              <a:ext uri="{FF2B5EF4-FFF2-40B4-BE49-F238E27FC236}">
                <a16:creationId xmlns:a16="http://schemas.microsoft.com/office/drawing/2014/main" id="{6733C8EB-1A8A-EA24-9A92-3B5079543C28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11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38A9497-348D-82D9-E6EC-ED723B08E0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53" t="65420" r="56098" b="7877"/>
          <a:stretch/>
        </p:blipFill>
        <p:spPr>
          <a:xfrm>
            <a:off x="3324618" y="3958683"/>
            <a:ext cx="4771167" cy="205644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23BB2F14-81D2-A676-210E-FE1421E6F20C}"/>
              </a:ext>
            </a:extLst>
          </p:cNvPr>
          <p:cNvSpPr/>
          <p:nvPr/>
        </p:nvSpPr>
        <p:spPr>
          <a:xfrm>
            <a:off x="3323749" y="5571340"/>
            <a:ext cx="4627561" cy="341247"/>
          </a:xfrm>
          <a:prstGeom prst="rect">
            <a:avLst/>
          </a:prstGeom>
          <a:noFill/>
          <a:ln>
            <a:solidFill>
              <a:srgbClr val="270B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57E74721-9B01-85A0-F947-036D3E6E5604}"/>
              </a:ext>
            </a:extLst>
          </p:cNvPr>
          <p:cNvSpPr txBox="1"/>
          <p:nvPr/>
        </p:nvSpPr>
        <p:spPr>
          <a:xfrm>
            <a:off x="9342929" y="1671308"/>
            <a:ext cx="2188071" cy="1369334"/>
          </a:xfrm>
          <a:prstGeom prst="rect">
            <a:avLst/>
          </a:prstGeom>
          <a:solidFill>
            <a:schemeClr val="bg1"/>
          </a:solidFill>
          <a:ln w="28575">
            <a:solidFill>
              <a:srgbClr val="98265C"/>
            </a:solidFill>
          </a:ln>
        </p:spPr>
        <p:txBody>
          <a:bodyPr vert="horz" wrap="square" lIns="0" tIns="14971" rIns="0" bIns="0" rtlCol="0" anchor="t">
            <a:spAutoFit/>
          </a:bodyPr>
          <a:lstStyle/>
          <a:p>
            <a:pPr algn="ctr"/>
            <a:r>
              <a:rPr lang="en-US" sz="1100" b="1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Most of IDPs in the CAD3 </a:t>
            </a:r>
          </a:p>
          <a:p>
            <a:pPr algn="ctr"/>
            <a:r>
              <a:rPr lang="en-US" sz="1100" b="1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are women </a:t>
            </a:r>
          </a:p>
          <a:p>
            <a:pPr algn="ctr"/>
            <a:r>
              <a:rPr lang="en-US" sz="1100" b="1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(63% of the total surveyed)</a:t>
            </a:r>
          </a:p>
          <a:p>
            <a:pPr algn="ctr"/>
            <a:r>
              <a:rPr lang="en-US" sz="1100" b="1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1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because men prefer to send their wives and children, </a:t>
            </a:r>
          </a:p>
          <a:p>
            <a:pPr algn="ctr"/>
            <a:r>
              <a:rPr lang="en-US" sz="11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who are more vulnerable, </a:t>
            </a:r>
          </a:p>
          <a:p>
            <a:pPr algn="ctr"/>
            <a:r>
              <a:rPr lang="en-US" sz="1100" b="0" i="0" u="none" strike="noStrike" baseline="0">
                <a:latin typeface="Arial" panose="020B0604020202020204" pitchFamily="34" charset="0"/>
                <a:cs typeface="Arial" panose="020B0604020202020204" pitchFamily="34" charset="0"/>
              </a:rPr>
              <a:t>to find a safer place.</a:t>
            </a:r>
            <a:endParaRPr lang="it-IT" sz="1100" b="1">
              <a:solidFill>
                <a:srgbClr val="00000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6F94998-0D04-6DA5-8FA6-E4C3DCCE4CEB}"/>
              </a:ext>
            </a:extLst>
          </p:cNvPr>
          <p:cNvSpPr/>
          <p:nvPr/>
        </p:nvSpPr>
        <p:spPr>
          <a:xfrm>
            <a:off x="5785895" y="1565598"/>
            <a:ext cx="1958623" cy="1117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696EF4BF-BFD7-2F2E-FB03-2603D9A57903}"/>
              </a:ext>
            </a:extLst>
          </p:cNvPr>
          <p:cNvSpPr/>
          <p:nvPr/>
        </p:nvSpPr>
        <p:spPr>
          <a:xfrm>
            <a:off x="9288679" y="3812094"/>
            <a:ext cx="2155803" cy="1117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295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testo, schermata, linea, Parallelo&#10;&#10;Descrizione generata automaticamente">
            <a:extLst>
              <a:ext uri="{FF2B5EF4-FFF2-40B4-BE49-F238E27FC236}">
                <a16:creationId xmlns:a16="http://schemas.microsoft.com/office/drawing/2014/main" id="{86BC290E-4378-B6F9-BC6B-F0F0F58863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5" r="2037" b="9612"/>
          <a:stretch/>
        </p:blipFill>
        <p:spPr>
          <a:xfrm>
            <a:off x="3245232" y="1533700"/>
            <a:ext cx="7718963" cy="4345227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763A03C5-DC7B-E569-984E-F8234FAE2AFB}"/>
              </a:ext>
            </a:extLst>
          </p:cNvPr>
          <p:cNvSpPr/>
          <p:nvPr/>
        </p:nvSpPr>
        <p:spPr>
          <a:xfrm>
            <a:off x="3323749" y="4774699"/>
            <a:ext cx="8266890" cy="1220181"/>
          </a:xfrm>
          <a:prstGeom prst="rect">
            <a:avLst/>
          </a:prstGeom>
          <a:noFill/>
          <a:ln>
            <a:solidFill>
              <a:srgbClr val="270B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5" name="Segnaposto numero diapositiva 7">
            <a:extLst>
              <a:ext uri="{FF2B5EF4-FFF2-40B4-BE49-F238E27FC236}">
                <a16:creationId xmlns:a16="http://schemas.microsoft.com/office/drawing/2014/main" id="{C1F06BDB-8F14-0402-460F-D5FAC7057F64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12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ZoneTexte 7">
            <a:extLst>
              <a:ext uri="{FF2B5EF4-FFF2-40B4-BE49-F238E27FC236}">
                <a16:creationId xmlns:a16="http://schemas.microsoft.com/office/drawing/2014/main" id="{2E3E1CC8-56CB-87FE-5575-E10A2FAC66E2}"/>
              </a:ext>
            </a:extLst>
          </p:cNvPr>
          <p:cNvSpPr txBox="1"/>
          <p:nvPr/>
        </p:nvSpPr>
        <p:spPr>
          <a:xfrm>
            <a:off x="179296" y="1266159"/>
            <a:ext cx="2764924" cy="3412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  <a:lvl1pPr>
              <a:lnSpc>
                <a:spcPct val="107000"/>
              </a:lnSpc>
              <a:spcAft>
                <a:spcPts val="635"/>
              </a:spcAft>
              <a:defRPr sz="1600" b="1"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r>
              <a:rPr lang="en-GB" dirty="0"/>
              <a:t>INTERVIEWS TO THE IDPs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D0303A90-6DB0-854A-056D-A0B0F7E1E966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79FA1"/>
          </a:solidFill>
        </p:grpSpPr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C90B7CFA-5EEB-4B93-7F9C-5B6F6BFD1087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object 34">
              <a:extLst>
                <a:ext uri="{FF2B5EF4-FFF2-40B4-BE49-F238E27FC236}">
                  <a16:creationId xmlns:a16="http://schemas.microsoft.com/office/drawing/2014/main" id="{85DCC4AA-873B-1295-3F07-6E75160F2DD7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1 -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SPATIAL ANALYSIS </a:t>
              </a:r>
            </a:p>
          </p:txBody>
        </p:sp>
      </p:grpSp>
      <p:pic>
        <p:nvPicPr>
          <p:cNvPr id="3" name="Immagine 2">
            <a:extLst>
              <a:ext uri="{FF2B5EF4-FFF2-40B4-BE49-F238E27FC236}">
                <a16:creationId xmlns:a16="http://schemas.microsoft.com/office/drawing/2014/main" id="{532AAB8C-9C79-C626-A2AE-49B3099D8C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154" t="28699" r="17659" b="37914"/>
          <a:stretch/>
        </p:blipFill>
        <p:spPr>
          <a:xfrm>
            <a:off x="7961536" y="1676437"/>
            <a:ext cx="3780460" cy="2205803"/>
          </a:xfrm>
          <a:prstGeom prst="rect">
            <a:avLst/>
          </a:prstGeom>
        </p:spPr>
      </p:pic>
      <p:cxnSp>
        <p:nvCxnSpPr>
          <p:cNvPr id="24" name="Connecteur droit avec flèche 5">
            <a:extLst>
              <a:ext uri="{FF2B5EF4-FFF2-40B4-BE49-F238E27FC236}">
                <a16:creationId xmlns:a16="http://schemas.microsoft.com/office/drawing/2014/main" id="{0C4FBF2E-341E-269C-5EA7-479244D52A9B}"/>
              </a:ext>
            </a:extLst>
          </p:cNvPr>
          <p:cNvCxnSpPr>
            <a:cxnSpLocks/>
          </p:cNvCxnSpPr>
          <p:nvPr/>
        </p:nvCxnSpPr>
        <p:spPr>
          <a:xfrm flipH="1" flipV="1">
            <a:off x="2964688" y="1288064"/>
            <a:ext cx="38906" cy="4706815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D96E4CF-B878-6CFB-438D-91CA4CDBD17A}"/>
              </a:ext>
            </a:extLst>
          </p:cNvPr>
          <p:cNvSpPr txBox="1"/>
          <p:nvPr/>
        </p:nvSpPr>
        <p:spPr>
          <a:xfrm>
            <a:off x="3245232" y="1263742"/>
            <a:ext cx="6198357" cy="3412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>
                <a:latin typeface="Roboto" pitchFamily="2" charset="0"/>
                <a:ea typeface="Roboto" pitchFamily="2" charset="0"/>
                <a:cs typeface="Roboto" pitchFamily="2" charset="0"/>
              </a:rPr>
              <a:t>TYPE OF EMPLOYMENT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F33D852-11EE-6207-2225-002BCF24FC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49" t="55053" r="64805" b="32069"/>
          <a:stretch/>
        </p:blipFill>
        <p:spPr>
          <a:xfrm>
            <a:off x="10004545" y="1868993"/>
            <a:ext cx="1586094" cy="104004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EFD3D73-C6E1-040F-3C4B-602C6A81BDF4}"/>
              </a:ext>
            </a:extLst>
          </p:cNvPr>
          <p:cNvSpPr txBox="1"/>
          <p:nvPr/>
        </p:nvSpPr>
        <p:spPr>
          <a:xfrm>
            <a:off x="8116109" y="1774603"/>
            <a:ext cx="1845454" cy="31015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  <a:lvl1pPr>
              <a:lnSpc>
                <a:spcPct val="107000"/>
              </a:lnSpc>
              <a:spcAft>
                <a:spcPts val="635"/>
              </a:spcAft>
              <a:defRPr sz="1600" b="1"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r>
              <a:rPr lang="en-GB" sz="1400"/>
              <a:t>MONTHLY RENT</a:t>
            </a:r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7CD23DCF-E9C3-8178-39A8-A59E06D81450}"/>
              </a:ext>
            </a:extLst>
          </p:cNvPr>
          <p:cNvSpPr txBox="1"/>
          <p:nvPr/>
        </p:nvSpPr>
        <p:spPr>
          <a:xfrm>
            <a:off x="8114937" y="2779338"/>
            <a:ext cx="1845454" cy="31015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  <a:lvl1pPr>
              <a:lnSpc>
                <a:spcPct val="107000"/>
              </a:lnSpc>
              <a:spcAft>
                <a:spcPts val="635"/>
              </a:spcAft>
              <a:defRPr sz="1600" b="1"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r>
              <a:rPr lang="en-GB" sz="1400"/>
              <a:t>MONTHLY  INCOME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2A07863-4F7B-85FE-39A1-EAAB4DD7ED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3" b="11483"/>
          <a:stretch/>
        </p:blipFill>
        <p:spPr>
          <a:xfrm>
            <a:off x="249271" y="1676437"/>
            <a:ext cx="2473779" cy="142922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7044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BF90143-7F77-D2E3-CA23-5BDBDA082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" b="514"/>
          <a:stretch/>
        </p:blipFill>
        <p:spPr>
          <a:xfrm>
            <a:off x="6318684" y="2416003"/>
            <a:ext cx="5334481" cy="375503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5">
            <a:extLst>
              <a:ext uri="{FF2B5EF4-FFF2-40B4-BE49-F238E27FC236}">
                <a16:creationId xmlns:a16="http://schemas.microsoft.com/office/drawing/2014/main" id="{4B76BAE3-54AD-B467-BA9A-2EFEAD0FC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 b="320"/>
          <a:stretch/>
        </p:blipFill>
        <p:spPr>
          <a:xfrm>
            <a:off x="722877" y="2383854"/>
            <a:ext cx="5325866" cy="3755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29">
            <a:extLst>
              <a:ext uri="{FF2B5EF4-FFF2-40B4-BE49-F238E27FC236}">
                <a16:creationId xmlns:a16="http://schemas.microsoft.com/office/drawing/2014/main" id="{209EF013-1E82-E054-A727-0A1EAF142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519" y="967312"/>
            <a:ext cx="934917" cy="132280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CB8E8F-06B4-C269-BE57-F7D53310164B}"/>
              </a:ext>
            </a:extLst>
          </p:cNvPr>
          <p:cNvSpPr txBox="1"/>
          <p:nvPr/>
        </p:nvSpPr>
        <p:spPr>
          <a:xfrm>
            <a:off x="1865499" y="934229"/>
            <a:ext cx="10010355" cy="10174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SPATIAL PROFILE</a:t>
            </a:r>
          </a:p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Sectoral</a:t>
            </a:r>
            <a:r>
              <a:rPr lang="it-IT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challenges in the urban </a:t>
            </a:r>
            <a:r>
              <a:rPr lang="it-IT" sz="1600" b="1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context</a:t>
            </a:r>
            <a:r>
              <a:rPr lang="it-IT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of the </a:t>
            </a:r>
            <a:r>
              <a:rPr lang="it-IT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Municipality</a:t>
            </a:r>
            <a:r>
              <a:rPr lang="it-IT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Douala 3</a:t>
            </a:r>
          </a:p>
          <a:p>
            <a:pPr>
              <a:lnSpc>
                <a:spcPct val="107000"/>
              </a:lnSpc>
              <a:spcAft>
                <a:spcPts val="635"/>
              </a:spcAft>
            </a:pPr>
            <a:r>
              <a:rPr lang="it-IT" sz="1600" b="1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Impication</a:t>
            </a:r>
            <a:r>
              <a:rPr lang="it-IT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the </a:t>
            </a:r>
            <a:r>
              <a:rPr lang="it-IT" sz="1600" b="1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IDPs</a:t>
            </a:r>
            <a:r>
              <a:rPr lang="it-IT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: </a:t>
            </a:r>
            <a:r>
              <a:rPr lang="it-IT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Socio-</a:t>
            </a:r>
            <a:r>
              <a:rPr lang="it-IT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spatial</a:t>
            </a:r>
            <a:r>
              <a:rPr lang="it-IT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and </a:t>
            </a:r>
            <a:r>
              <a:rPr lang="it-IT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economic</a:t>
            </a:r>
            <a:r>
              <a:rPr lang="it-IT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constraints</a:t>
            </a:r>
            <a:endParaRPr lang="it-IT" sz="16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8" name="Espace réservé du numéro de diapositive 3">
            <a:extLst>
              <a:ext uri="{FF2B5EF4-FFF2-40B4-BE49-F238E27FC236}">
                <a16:creationId xmlns:a16="http://schemas.microsoft.com/office/drawing/2014/main" id="{0528C839-52EA-621B-3AEC-AB8EF7E8F74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fr-FR" sz="906">
                <a:latin typeface="Arial Nova" panose="020B0504020202020204" pitchFamily="34" charset="0"/>
              </a:rPr>
              <a:t>13</a:t>
            </a:fld>
            <a:endParaRPr lang="fr-FR" sz="906">
              <a:latin typeface="Arial Nova" panose="020B0504020202020204" pitchFamily="34" charset="0"/>
            </a:endParaRP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7865CBD3-79EA-C131-6184-EC5CBE33F512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79FA1"/>
          </a:solidFill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3004AD0F-FA17-8ACE-144D-4B2A63F010B8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object 34">
              <a:extLst>
                <a:ext uri="{FF2B5EF4-FFF2-40B4-BE49-F238E27FC236}">
                  <a16:creationId xmlns:a16="http://schemas.microsoft.com/office/drawing/2014/main" id="{3AFCAEBB-37F3-CD0D-E336-30E88269ABC2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1 -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SPATIAL PROFILE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549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6">
            <a:extLst>
              <a:ext uri="{FF2B5EF4-FFF2-40B4-BE49-F238E27FC236}">
                <a16:creationId xmlns:a16="http://schemas.microsoft.com/office/drawing/2014/main" id="{25876953-0225-B429-18EC-18BE9005C426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6EB84B">
              <a:alpha val="69804"/>
            </a:srgbClr>
          </a:solidFill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40655A0A-71D8-F7B1-0B65-33E7D6C4D805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object 34">
              <a:extLst>
                <a:ext uri="{FF2B5EF4-FFF2-40B4-BE49-F238E27FC236}">
                  <a16:creationId xmlns:a16="http://schemas.microsoft.com/office/drawing/2014/main" id="{C5B5B5DB-D7E3-AB8A-3D74-A00C725FC63F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solidFill>
              <a:srgbClr val="9ACD81"/>
            </a:solidFill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 dirty="0">
                  <a:latin typeface="Roboto" pitchFamily="2" charset="0"/>
                  <a:ea typeface="Roboto" pitchFamily="2" charset="0"/>
                  <a:cs typeface="Arial"/>
                </a:rPr>
                <a:t>COMPONENT 2 – VISION AND SCENARIO BUILDING</a:t>
              </a:r>
            </a:p>
          </p:txBody>
        </p:sp>
      </p:grpSp>
      <p:pic>
        <p:nvPicPr>
          <p:cNvPr id="24" name="Immagine 23">
            <a:extLst>
              <a:ext uri="{FF2B5EF4-FFF2-40B4-BE49-F238E27FC236}">
                <a16:creationId xmlns:a16="http://schemas.microsoft.com/office/drawing/2014/main" id="{017F7B00-C68A-2F5F-99EB-57AB3AB939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84" t="26023" r="46798" b="15549"/>
          <a:stretch/>
        </p:blipFill>
        <p:spPr>
          <a:xfrm>
            <a:off x="7578094" y="1251439"/>
            <a:ext cx="4456035" cy="4631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5" name="Image 20">
            <a:extLst>
              <a:ext uri="{FF2B5EF4-FFF2-40B4-BE49-F238E27FC236}">
                <a16:creationId xmlns:a16="http://schemas.microsoft.com/office/drawing/2014/main" id="{4CE57860-FEE9-7A66-F6D5-A76C02C0B7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7" t="95" r="275" b="651"/>
          <a:stretch/>
        </p:blipFill>
        <p:spPr>
          <a:xfrm>
            <a:off x="3003361" y="1251440"/>
            <a:ext cx="4460598" cy="46317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Segnaposto numero diapositiva 10">
            <a:extLst>
              <a:ext uri="{FF2B5EF4-FFF2-40B4-BE49-F238E27FC236}">
                <a16:creationId xmlns:a16="http://schemas.microsoft.com/office/drawing/2014/main" id="{B8149955-5D2A-6072-FA67-205E4BAE1D4F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14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85C724-F431-F1F6-1854-A881A0A80279}"/>
              </a:ext>
            </a:extLst>
          </p:cNvPr>
          <p:cNvSpPr txBox="1"/>
          <p:nvPr/>
        </p:nvSpPr>
        <p:spPr>
          <a:xfrm>
            <a:off x="157872" y="1251439"/>
            <a:ext cx="2721516" cy="338554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>
              <a:spcAft>
                <a:spcPts val="635"/>
              </a:spcAft>
            </a:pPr>
            <a:endParaRPr lang="it-IT" sz="1600" b="1" i="1" dirty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>
              <a:spcAft>
                <a:spcPts val="635"/>
              </a:spcAft>
            </a:pPr>
            <a:endParaRPr lang="it-IT" sz="1600" b="1" i="1" dirty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>
              <a:spcAft>
                <a:spcPts val="635"/>
              </a:spcAft>
            </a:pPr>
            <a:endParaRPr lang="it-IT" sz="1600" b="1" i="1" dirty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>
              <a:spcAft>
                <a:spcPts val="635"/>
              </a:spcAft>
            </a:pP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By 2035, </a:t>
            </a:r>
          </a:p>
          <a:p>
            <a:pPr algn="ctr">
              <a:spcAft>
                <a:spcPts val="635"/>
              </a:spcAft>
            </a:pP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the </a:t>
            </a:r>
            <a:r>
              <a:rPr lang="it-IT" b="1" i="1" dirty="0" err="1">
                <a:latin typeface="Roboto" pitchFamily="2" charset="0"/>
                <a:ea typeface="Roboto" pitchFamily="2" charset="0"/>
                <a:cs typeface="Roboto" pitchFamily="2" charset="0"/>
              </a:rPr>
              <a:t>Municipality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 of Douala 3 </a:t>
            </a:r>
            <a:r>
              <a:rPr lang="it-IT" b="1" i="1" dirty="0" err="1">
                <a:latin typeface="Roboto" pitchFamily="2" charset="0"/>
                <a:ea typeface="Roboto" pitchFamily="2" charset="0"/>
                <a:cs typeface="Roboto" pitchFamily="2" charset="0"/>
              </a:rPr>
              <a:t>is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  </a:t>
            </a:r>
            <a:r>
              <a:rPr lang="it-IT" b="1" i="1" dirty="0">
                <a:solidFill>
                  <a:srgbClr val="FFC00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Compact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, </a:t>
            </a:r>
          </a:p>
          <a:p>
            <a:pPr algn="ctr">
              <a:spcAft>
                <a:spcPts val="635"/>
              </a:spcAft>
            </a:pPr>
            <a:r>
              <a:rPr lang="it-IT" b="1" i="1" dirty="0" err="1">
                <a:solidFill>
                  <a:srgbClr val="FF000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Connected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, </a:t>
            </a:r>
            <a:r>
              <a:rPr lang="it-IT" b="1" i="1" dirty="0" err="1">
                <a:solidFill>
                  <a:srgbClr val="0070C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Equipped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 </a:t>
            </a:r>
          </a:p>
          <a:p>
            <a:pPr algn="ctr">
              <a:spcAft>
                <a:spcPts val="635"/>
              </a:spcAft>
            </a:pP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in a </a:t>
            </a:r>
            <a:r>
              <a:rPr lang="it-IT" b="1" i="1" dirty="0" err="1">
                <a:solidFill>
                  <a:schemeClr val="accent6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Healthy</a:t>
            </a: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,</a:t>
            </a:r>
            <a:r>
              <a:rPr lang="it-IT" b="1" i="1" dirty="0">
                <a:solidFill>
                  <a:schemeClr val="accent6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</a:t>
            </a:r>
            <a:r>
              <a:rPr lang="it-IT" b="1" i="1" dirty="0" err="1">
                <a:solidFill>
                  <a:schemeClr val="accent6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Preserved</a:t>
            </a:r>
            <a:r>
              <a:rPr lang="it-IT" b="1" i="1" dirty="0">
                <a:solidFill>
                  <a:schemeClr val="accent6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 </a:t>
            </a:r>
          </a:p>
          <a:p>
            <a:pPr algn="ctr">
              <a:spcAft>
                <a:spcPts val="635"/>
              </a:spcAft>
            </a:pP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and </a:t>
            </a:r>
            <a:r>
              <a:rPr lang="it-IT" b="1" i="1" dirty="0" err="1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Prosperous</a:t>
            </a:r>
            <a:endParaRPr lang="it-IT" b="1" i="1" dirty="0">
              <a:solidFill>
                <a:srgbClr val="7030A0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algn="ctr">
              <a:spcAft>
                <a:spcPts val="635"/>
              </a:spcAft>
            </a:pPr>
            <a:r>
              <a:rPr lang="it-IT" b="1" i="1" dirty="0">
                <a:latin typeface="Roboto" pitchFamily="2" charset="0"/>
                <a:ea typeface="Roboto" pitchFamily="2" charset="0"/>
                <a:cs typeface="Roboto" pitchFamily="2" charset="0"/>
              </a:rPr>
              <a:t> environnement.</a:t>
            </a:r>
          </a:p>
        </p:txBody>
      </p:sp>
      <p:sp>
        <p:nvSpPr>
          <p:cNvPr id="6" name="ZoneTexte 13">
            <a:extLst>
              <a:ext uri="{FF2B5EF4-FFF2-40B4-BE49-F238E27FC236}">
                <a16:creationId xmlns:a16="http://schemas.microsoft.com/office/drawing/2014/main" id="{5FE8513C-B3F4-C1CE-D363-E82D6B591ADC}"/>
              </a:ext>
            </a:extLst>
          </p:cNvPr>
          <p:cNvSpPr txBox="1"/>
          <p:nvPr/>
        </p:nvSpPr>
        <p:spPr>
          <a:xfrm>
            <a:off x="3127334" y="1287009"/>
            <a:ext cx="1222582" cy="29252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68581" tIns="34292" rIns="68581" bIns="34292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782814"/>
            <a:r>
              <a:rPr lang="fr-FR" sz="1451" b="1" kern="100" dirty="0">
                <a:ea typeface="Roboto" pitchFamily="2" charset="0"/>
                <a:cs typeface="Roboto"/>
              </a:rPr>
              <a:t>VISION MAP</a:t>
            </a:r>
          </a:p>
        </p:txBody>
      </p:sp>
      <p:sp>
        <p:nvSpPr>
          <p:cNvPr id="10" name="ZoneTexte 13">
            <a:extLst>
              <a:ext uri="{FF2B5EF4-FFF2-40B4-BE49-F238E27FC236}">
                <a16:creationId xmlns:a16="http://schemas.microsoft.com/office/drawing/2014/main" id="{78676183-6789-52E1-25A6-E927E52BD701}"/>
              </a:ext>
            </a:extLst>
          </p:cNvPr>
          <p:cNvSpPr txBox="1"/>
          <p:nvPr/>
        </p:nvSpPr>
        <p:spPr>
          <a:xfrm>
            <a:off x="7587932" y="1251439"/>
            <a:ext cx="3073583" cy="962319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68581" tIns="34292" rIns="68581" bIns="34292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782814"/>
            <a:r>
              <a:rPr lang="fr-FR" sz="1451" b="1" kern="100" dirty="0">
                <a:ea typeface="Roboto" pitchFamily="2" charset="0"/>
                <a:cs typeface="Roboto"/>
              </a:rPr>
              <a:t>OPTIMAL SCENARIO  BASE MAP</a:t>
            </a:r>
          </a:p>
          <a:p>
            <a:pPr defTabSz="782814"/>
            <a:endParaRPr lang="fr-FR" sz="1451" b="1" kern="100" dirty="0">
              <a:ea typeface="Roboto" pitchFamily="2" charset="0"/>
              <a:cs typeface="Roboto"/>
            </a:endParaRPr>
          </a:p>
          <a:p>
            <a:pPr defTabSz="782814"/>
            <a:r>
              <a:rPr lang="fr-FR" sz="1451" b="1" kern="100" dirty="0">
                <a:ea typeface="Roboto" pitchFamily="2" charset="0"/>
                <a:cs typeface="Roboto"/>
              </a:rPr>
              <a:t>PROJECTS FROM THE COMMUNAL DEVELOPMENT PLAN (PCD)</a:t>
            </a:r>
          </a:p>
        </p:txBody>
      </p:sp>
      <p:sp>
        <p:nvSpPr>
          <p:cNvPr id="12" name="ZoneTexte 7">
            <a:extLst>
              <a:ext uri="{FF2B5EF4-FFF2-40B4-BE49-F238E27FC236}">
                <a16:creationId xmlns:a16="http://schemas.microsoft.com/office/drawing/2014/main" id="{4E4382D8-FBDB-DA14-E218-D3BAC57F640C}"/>
              </a:ext>
            </a:extLst>
          </p:cNvPr>
          <p:cNvSpPr txBox="1"/>
          <p:nvPr/>
        </p:nvSpPr>
        <p:spPr>
          <a:xfrm>
            <a:off x="238437" y="1238282"/>
            <a:ext cx="2764924" cy="3412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it-IT"/>
            </a:defPPr>
            <a:lvl1pPr>
              <a:lnSpc>
                <a:spcPct val="107000"/>
              </a:lnSpc>
              <a:spcAft>
                <a:spcPts val="635"/>
              </a:spcAft>
              <a:defRPr sz="1600" b="1">
                <a:latin typeface="Roboto" pitchFamily="2" charset="0"/>
                <a:ea typeface="Roboto" pitchFamily="2" charset="0"/>
                <a:cs typeface="Roboto" pitchFamily="2" charset="0"/>
              </a:defRPr>
            </a:lvl1pPr>
          </a:lstStyle>
          <a:p>
            <a:pPr algn="ctr"/>
            <a:r>
              <a:rPr lang="en-GB" dirty="0"/>
              <a:t>VISION OF DOUALA 3</a:t>
            </a:r>
          </a:p>
        </p:txBody>
      </p:sp>
    </p:spTree>
    <p:extLst>
      <p:ext uri="{BB962C8B-B14F-4D97-AF65-F5344CB8AC3E}">
        <p14:creationId xmlns:p14="http://schemas.microsoft.com/office/powerpoint/2010/main" val="69451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EBB30EC4-CF6E-4F18-6845-A66761DEC9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 t="8171" r="11081" b="9391"/>
          <a:stretch/>
        </p:blipFill>
        <p:spPr>
          <a:xfrm>
            <a:off x="1980607" y="1045266"/>
            <a:ext cx="10031765" cy="5165911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8" name="Segnaposto numero diapositiva 7">
            <a:extLst>
              <a:ext uri="{FF2B5EF4-FFF2-40B4-BE49-F238E27FC236}">
                <a16:creationId xmlns:a16="http://schemas.microsoft.com/office/drawing/2014/main" id="{313E38A6-51A1-60D4-A0C8-DC96197DC76D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15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76A0CDD2-4B8F-0C97-B793-1F7BC49AE38C}"/>
              </a:ext>
            </a:extLst>
          </p:cNvPr>
          <p:cNvSpPr txBox="1"/>
          <p:nvPr/>
        </p:nvSpPr>
        <p:spPr>
          <a:xfrm>
            <a:off x="2127322" y="1128958"/>
            <a:ext cx="5723676" cy="262892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 dirty="0">
                <a:effectLst/>
                <a:highlight>
                  <a:srgbClr val="FFFFFF"/>
                </a:highlight>
                <a:ea typeface="Aptos" panose="020B0004020202020204" pitchFamily="34" charset="0"/>
                <a:cs typeface="Roboto-Thin"/>
              </a:rPr>
              <a:t>PARTICIPATORY EXERCISE FOR OPTIMAL SCENARIO BUILDING</a:t>
            </a:r>
            <a:endParaRPr lang="fr-FR" sz="1600" b="1" kern="100" dirty="0">
              <a:highlight>
                <a:srgbClr val="FFFFFF"/>
              </a:highlight>
            </a:endParaRPr>
          </a:p>
        </p:txBody>
      </p:sp>
      <p:pic>
        <p:nvPicPr>
          <p:cNvPr id="6" name="Image 29">
            <a:extLst>
              <a:ext uri="{FF2B5EF4-FFF2-40B4-BE49-F238E27FC236}">
                <a16:creationId xmlns:a16="http://schemas.microsoft.com/office/drawing/2014/main" id="{9A14C507-F290-C321-F6F1-267D54468D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6" t="37461" r="12377" b="2605"/>
          <a:stretch/>
        </p:blipFill>
        <p:spPr>
          <a:xfrm rot="10800000">
            <a:off x="372993" y="3981774"/>
            <a:ext cx="3215228" cy="186887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81B980CF-FCB7-F2C2-3D84-0DC7FBF712D8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9ACD81"/>
          </a:solidFill>
        </p:grpSpPr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7C11B163-4272-AAA9-BEC0-E25B15F4F6D9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" name="object 34">
              <a:extLst>
                <a:ext uri="{FF2B5EF4-FFF2-40B4-BE49-F238E27FC236}">
                  <a16:creationId xmlns:a16="http://schemas.microsoft.com/office/drawing/2014/main" id="{5D2CE02B-6CCA-B3DC-7715-21614C20D91F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2 –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SCENARIO BUILDING</a:t>
              </a:r>
            </a:p>
          </p:txBody>
        </p:sp>
      </p:grpSp>
      <p:pic>
        <p:nvPicPr>
          <p:cNvPr id="9" name="Image 29">
            <a:extLst>
              <a:ext uri="{FF2B5EF4-FFF2-40B4-BE49-F238E27FC236}">
                <a16:creationId xmlns:a16="http://schemas.microsoft.com/office/drawing/2014/main" id="{D6B7B222-2A22-2200-7558-4E4B46C0FA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2" b="11222"/>
          <a:stretch/>
        </p:blipFill>
        <p:spPr>
          <a:xfrm rot="10800000">
            <a:off x="372994" y="1647906"/>
            <a:ext cx="3215228" cy="186887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701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6" name="Segnaposto numero diapositiva 7">
            <a:extLst>
              <a:ext uri="{FF2B5EF4-FFF2-40B4-BE49-F238E27FC236}">
                <a16:creationId xmlns:a16="http://schemas.microsoft.com/office/drawing/2014/main" id="{CA9D48F1-B649-361F-57E6-FADB84DA3422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16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ZoneTexte 9">
            <a:extLst>
              <a:ext uri="{FF2B5EF4-FFF2-40B4-BE49-F238E27FC236}">
                <a16:creationId xmlns:a16="http://schemas.microsoft.com/office/drawing/2014/main" id="{33D30A91-1357-3B04-FFA6-630AB19B32AC}"/>
              </a:ext>
            </a:extLst>
          </p:cNvPr>
          <p:cNvSpPr txBox="1"/>
          <p:nvPr/>
        </p:nvSpPr>
        <p:spPr>
          <a:xfrm>
            <a:off x="329361" y="1585761"/>
            <a:ext cx="5204342" cy="445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GROUP 1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Create solar power panels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Development of alternative modes of mobility: cycling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Development of river transport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Sensibilization – education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Reforestation and reconstitution of the mangrove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The practice of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-ecology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The creation of urban parks: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Ndogbassi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III, Japoma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b="1" dirty="0">
              <a:effectLst/>
              <a:highlight>
                <a:srgbClr val="00FFFF"/>
              </a:highligh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GROUP 2 – Internally Displaced Persons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Establishment of a vigilance committee for the protection of the mangrove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Sensibilization  of population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Markets should be constructed in block 4, block 9 and block 11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 football camp should construct block 5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An entertainment park should be constructed at block 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b="1" dirty="0">
              <a:effectLst/>
              <a:highlight>
                <a:srgbClr val="00FFFF"/>
              </a:highligh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GROUP 3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Interconnectivity of blocks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Construction of a landing stage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9">
            <a:extLst>
              <a:ext uri="{FF2B5EF4-FFF2-40B4-BE49-F238E27FC236}">
                <a16:creationId xmlns:a16="http://schemas.microsoft.com/office/drawing/2014/main" id="{0115B99E-5D82-A63E-0DD2-FE6007C3962D}"/>
              </a:ext>
            </a:extLst>
          </p:cNvPr>
          <p:cNvSpPr txBox="1"/>
          <p:nvPr/>
        </p:nvSpPr>
        <p:spPr>
          <a:xfrm>
            <a:off x="5533703" y="1014163"/>
            <a:ext cx="6328936" cy="5134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GROUPE 4 </a:t>
            </a:r>
            <a:endParaRPr lang="it-IT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Organize awareness campaigns for the protection of mangroves, cleaning of drains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Reforestation of rainfed slopes using mangrove plants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Create public lighting by also relying on renewable energies such as the installation of solar panels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en-US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GROUP 5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Extension and rehabilitation of drinking water supply (CAD3)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Construction of social housing for sale or rent (PK 19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Relocations and subdivisions of neighborhoods deemed unstructured or habitable (Bobongo, Bonadiwoto, Petit-</a:t>
            </a:r>
            <a:r>
              <a:rPr lang="en-US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paris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etc.)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Reforestation of risk areas and mangroves (flood zones)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Maintenance of existing drains (flood areas)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River and rail transport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Promote construction at height (Awareness, Information, Communication)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Creation of sports infrastructures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en-US" sz="1200" b="1" dirty="0">
              <a:effectLst/>
              <a:highlight>
                <a:srgbClr val="FFFF00"/>
              </a:highligh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GROUP 6 – Internally Displaced Persons</a:t>
            </a:r>
            <a:r>
              <a:rPr lang="fr-FR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it-IT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Planting of trees swampy areas</a:t>
            </a:r>
            <a:endParaRPr lang="it-I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Encouraging of proximity market at strategic junction of Ndogpassi 3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Site location around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Ngodi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-Bakoko and from PK10-  PK17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Construction of water transport mobility system site Ndogpassi plage 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Process and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imprimitation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of lodging site</a:t>
            </a:r>
          </a:p>
          <a:p>
            <a:pPr marL="34290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Planting of trees swampy along the road to block 11 at Entrée Bill</a:t>
            </a:r>
            <a:endParaRPr lang="it-IT" sz="1200" b="1" dirty="0">
              <a:effectLst/>
              <a:highlight>
                <a:srgbClr val="FFFFCD"/>
              </a:highligh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7">
            <a:extLst>
              <a:ext uri="{FF2B5EF4-FFF2-40B4-BE49-F238E27FC236}">
                <a16:creationId xmlns:a16="http://schemas.microsoft.com/office/drawing/2014/main" id="{AA213962-3C6F-1999-A40B-A93297FB8822}"/>
              </a:ext>
            </a:extLst>
          </p:cNvPr>
          <p:cNvSpPr txBox="1"/>
          <p:nvPr/>
        </p:nvSpPr>
        <p:spPr>
          <a:xfrm>
            <a:off x="314087" y="1014162"/>
            <a:ext cx="4819054" cy="26289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+ 13 </a:t>
            </a:r>
            <a:r>
              <a:rPr lang="fr-FR" sz="1600" b="1" kern="1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projects</a:t>
            </a:r>
            <a:r>
              <a:rPr lang="fr-FR" sz="1600" b="1" kern="1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b="1" kern="1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FR" sz="1600" b="1" kern="1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b="1" kern="1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participatory</a:t>
            </a:r>
            <a:r>
              <a:rPr lang="fr-FR" sz="1600" b="1" kern="1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b="1" kern="1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  <a:endParaRPr lang="fr-FR" sz="1600" b="1" kern="1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79C24DC8-E134-0084-6F98-07BCB6EFEE3D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9ACD81"/>
          </a:solidFill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6DE13504-45C2-CC3F-BE7B-3D29B5D60F2C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" name="object 34">
              <a:extLst>
                <a:ext uri="{FF2B5EF4-FFF2-40B4-BE49-F238E27FC236}">
                  <a16:creationId xmlns:a16="http://schemas.microsoft.com/office/drawing/2014/main" id="{8B199961-E08D-D67C-E834-0F0E4BAB9C74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2 –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SCENARIO BUILDING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08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B604389-52C5-67DA-928D-CB9135EE7C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42" t="24424" r="46798" b="15549"/>
          <a:stretch/>
        </p:blipFill>
        <p:spPr>
          <a:xfrm>
            <a:off x="314087" y="1062338"/>
            <a:ext cx="5450002" cy="50609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8" name="Segnaposto numero diapositiva 7">
            <a:extLst>
              <a:ext uri="{FF2B5EF4-FFF2-40B4-BE49-F238E27FC236}">
                <a16:creationId xmlns:a16="http://schemas.microsoft.com/office/drawing/2014/main" id="{313E38A6-51A1-60D4-A0C8-DC96197DC76D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17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72B66E2-2ACE-E85F-8148-668FDADFF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" b="556"/>
          <a:stretch/>
        </p:blipFill>
        <p:spPr>
          <a:xfrm>
            <a:off x="6109747" y="1045267"/>
            <a:ext cx="5781429" cy="50609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ZoneTexte 13">
            <a:extLst>
              <a:ext uri="{FF2B5EF4-FFF2-40B4-BE49-F238E27FC236}">
                <a16:creationId xmlns:a16="http://schemas.microsoft.com/office/drawing/2014/main" id="{6E713FAC-BC0E-4313-F552-E08C35BF2980}"/>
              </a:ext>
            </a:extLst>
          </p:cNvPr>
          <p:cNvSpPr txBox="1"/>
          <p:nvPr/>
        </p:nvSpPr>
        <p:spPr>
          <a:xfrm>
            <a:off x="6160748" y="1087306"/>
            <a:ext cx="4189860" cy="931028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68581" tIns="34292" rIns="68581" bIns="34292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782814"/>
            <a:r>
              <a:rPr lang="fr-FR" sz="1400" b="1" kern="100" dirty="0">
                <a:solidFill>
                  <a:srgbClr val="202122"/>
                </a:solidFill>
                <a:highlight>
                  <a:srgbClr val="00FFFF"/>
                </a:highlight>
                <a:ea typeface="Roboto" pitchFamily="2" charset="0"/>
                <a:cs typeface="Roboto"/>
              </a:rPr>
              <a:t>OPTIMAL SCENARIO FINAL MAP</a:t>
            </a:r>
          </a:p>
          <a:p>
            <a:pPr defTabSz="782814"/>
            <a:r>
              <a:rPr lang="fr-FR" sz="1400" b="1" kern="100" dirty="0">
                <a:solidFill>
                  <a:srgbClr val="202122"/>
                </a:solidFill>
                <a:highlight>
                  <a:srgbClr val="00FFFF"/>
                </a:highlight>
                <a:ea typeface="Roboto" pitchFamily="2" charset="0"/>
                <a:cs typeface="Roboto"/>
              </a:rPr>
              <a:t>83 PROJECTS FROM PCD +</a:t>
            </a:r>
          </a:p>
          <a:p>
            <a:pPr defTabSz="782814"/>
            <a:r>
              <a:rPr lang="fr-FR" sz="1400" b="1" kern="100" dirty="0">
                <a:solidFill>
                  <a:srgbClr val="202122"/>
                </a:solidFill>
                <a:highlight>
                  <a:srgbClr val="00FFFF"/>
                </a:highlight>
                <a:ea typeface="Roboto" pitchFamily="2" charset="0"/>
                <a:cs typeface="Roboto"/>
              </a:rPr>
              <a:t>13 PROJECTSFROM THE PARTICIPATORY EXERCISE</a:t>
            </a:r>
            <a:endParaRPr lang="fr-FR" sz="1400" b="1" kern="100" dirty="0">
              <a:solidFill>
                <a:srgbClr val="202122"/>
              </a:solidFill>
              <a:highlight>
                <a:srgbClr val="FFFF00"/>
              </a:highlight>
              <a:ea typeface="Roboto" pitchFamily="2" charset="0"/>
              <a:cs typeface="Roboto"/>
            </a:endParaRPr>
          </a:p>
          <a:p>
            <a:pPr defTabSz="782814"/>
            <a:r>
              <a:rPr lang="fr-FR" sz="1400" b="1" kern="100" dirty="0">
                <a:solidFill>
                  <a:srgbClr val="202122"/>
                </a:solidFill>
                <a:highlight>
                  <a:srgbClr val="FFFF00"/>
                </a:highlight>
                <a:ea typeface="Roboto" pitchFamily="2" charset="0"/>
                <a:cs typeface="Roboto"/>
              </a:rPr>
              <a:t>IN PROGRESS</a:t>
            </a: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5D5B5E7-D709-B43B-83DE-83A6593CE29D}"/>
              </a:ext>
            </a:extLst>
          </p:cNvPr>
          <p:cNvSpPr txBox="1"/>
          <p:nvPr/>
        </p:nvSpPr>
        <p:spPr>
          <a:xfrm>
            <a:off x="395973" y="1101019"/>
            <a:ext cx="5226613" cy="55015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400" b="1" kern="100" dirty="0">
                <a:effectLst/>
                <a:ea typeface="Aptos" panose="020B0004020202020204" pitchFamily="34" charset="0"/>
                <a:cs typeface="Roboto-Thin"/>
              </a:rPr>
              <a:t>OPTIMAL SCENARIO BASE MAP –</a:t>
            </a:r>
          </a:p>
          <a:p>
            <a:pPr>
              <a:spcAft>
                <a:spcPts val="800"/>
              </a:spcAft>
            </a:pPr>
            <a:r>
              <a:rPr lang="fr-FR" sz="1400" b="1" kern="100" dirty="0">
                <a:effectLst/>
                <a:ea typeface="Aptos" panose="020B0004020202020204" pitchFamily="34" charset="0"/>
                <a:cs typeface="Roboto-Thin"/>
              </a:rPr>
              <a:t>83 PROJECTS FROM THE COMMUNAL DEVELOPMENT PLAN (PCD)</a:t>
            </a:r>
            <a:endParaRPr lang="fr-FR" sz="1400" b="1" kern="100" dirty="0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B0E1A2A9-3079-1C41-1B08-7CE9995079BC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9ACD81"/>
          </a:solidFill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0CC64D8E-08FC-E4DF-C196-1E3DFEAED26C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object 34">
              <a:extLst>
                <a:ext uri="{FF2B5EF4-FFF2-40B4-BE49-F238E27FC236}">
                  <a16:creationId xmlns:a16="http://schemas.microsoft.com/office/drawing/2014/main" id="{8841341F-4FED-D318-6B07-A88D5E36D3CC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2 – INTEGRATION OF THE </a:t>
              </a:r>
              <a:r>
                <a:rPr lang="fr-FR" sz="2400" b="1" err="1">
                  <a:latin typeface="Roboto" pitchFamily="2" charset="0"/>
                  <a:ea typeface="Roboto" pitchFamily="2" charset="0"/>
                  <a:cs typeface="Arial"/>
                </a:rPr>
                <a:t>IDPs</a:t>
              </a:r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 IN THE SCENARIO BUILDING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892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8" cy="122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96947B3-D892-D561-BD2C-2DBDB0BCB19D}"/>
              </a:ext>
            </a:extLst>
          </p:cNvPr>
          <p:cNvSpPr/>
          <p:nvPr/>
        </p:nvSpPr>
        <p:spPr>
          <a:xfrm>
            <a:off x="10684" y="2137671"/>
            <a:ext cx="12192000" cy="2302707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object 34">
            <a:extLst>
              <a:ext uri="{FF2B5EF4-FFF2-40B4-BE49-F238E27FC236}">
                <a16:creationId xmlns:a16="http://schemas.microsoft.com/office/drawing/2014/main" id="{B173F9BE-3552-5D50-9F60-48D55E568C24}"/>
              </a:ext>
            </a:extLst>
          </p:cNvPr>
          <p:cNvSpPr txBox="1"/>
          <p:nvPr/>
        </p:nvSpPr>
        <p:spPr>
          <a:xfrm>
            <a:off x="298309" y="2992959"/>
            <a:ext cx="11616750" cy="8720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0" u="none" strike="noStrike" kern="1200" dirty="0">
                <a:effectLst/>
                <a:latin typeface="Roboto" pitchFamily="2" charset="0"/>
                <a:ea typeface="Roboto" pitchFamily="2" charset="0"/>
              </a:rPr>
              <a:t>FRAMEWORK FOR  UPIMC CAMEROON </a:t>
            </a:r>
          </a:p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0" u="none" strike="noStrike" kern="1200" dirty="0">
                <a:effectLst/>
                <a:latin typeface="Roboto" pitchFamily="2" charset="0"/>
                <a:ea typeface="Roboto" pitchFamily="2" charset="0"/>
              </a:rPr>
              <a:t>FUNDING AND FINANCING URBAN SOLUTIONS</a:t>
            </a:r>
          </a:p>
        </p:txBody>
      </p:sp>
    </p:spTree>
    <p:extLst>
      <p:ext uri="{BB962C8B-B14F-4D97-AF65-F5344CB8AC3E}">
        <p14:creationId xmlns:p14="http://schemas.microsoft.com/office/powerpoint/2010/main" val="32011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>
            <a:extLst>
              <a:ext uri="{FF2B5EF4-FFF2-40B4-BE49-F238E27FC236}">
                <a16:creationId xmlns:a16="http://schemas.microsoft.com/office/drawing/2014/main" id="{1D560FB6-7461-767A-E8FD-0098295057A7}"/>
              </a:ext>
            </a:extLst>
          </p:cNvPr>
          <p:cNvSpPr/>
          <p:nvPr/>
        </p:nvSpPr>
        <p:spPr>
          <a:xfrm>
            <a:off x="3363487" y="4624451"/>
            <a:ext cx="301332" cy="189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0FBAA3CC-7CCA-CCCF-8DE0-54651BAFAB4F}"/>
              </a:ext>
            </a:extLst>
          </p:cNvPr>
          <p:cNvSpPr txBox="1"/>
          <p:nvPr/>
        </p:nvSpPr>
        <p:spPr>
          <a:xfrm>
            <a:off x="314087" y="882454"/>
            <a:ext cx="1125356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CHALLENGE</a:t>
            </a:r>
          </a:p>
          <a:p>
            <a:pPr>
              <a:spcAft>
                <a:spcPts val="800"/>
              </a:spcAft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number of projects selected for the development of the Optimal Scenario is 96 : 83 from CAD 3 PCD.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Each CAD3 PCD investment project has been classified into one of three financing typologies:</a:t>
            </a:r>
          </a:p>
          <a:p>
            <a:pPr>
              <a:spcAft>
                <a:spcPts val="800"/>
              </a:spcAft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   1. Public 	2. Private 	3. Public - Private Partnership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b="1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Due to the constraints of the Douala 3 municipal budget, </a:t>
            </a:r>
            <a:r>
              <a:rPr lang="en-US" sz="1600" kern="1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it is not possible to finance all the projects proposed.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solidFill>
                <a:schemeClr val="accent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total investment value of the projects </a:t>
            </a:r>
            <a:r>
              <a:rPr lang="en-US" sz="1600" kern="1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 exceeds the resources currently available.</a:t>
            </a:r>
            <a:endParaRPr lang="fr-FR" sz="1600" kern="1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EBA6C569-5DF3-5E6D-2240-5394FD3FD675}"/>
              </a:ext>
            </a:extLst>
          </p:cNvPr>
          <p:cNvGrpSpPr/>
          <p:nvPr/>
        </p:nvGrpSpPr>
        <p:grpSpPr>
          <a:xfrm>
            <a:off x="9521667" y="3978350"/>
            <a:ext cx="2045986" cy="2292744"/>
            <a:chOff x="9521667" y="4087628"/>
            <a:chExt cx="2045986" cy="2292744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E6E4EC58-3383-C19B-0470-9657A79D8A8B}"/>
                </a:ext>
              </a:extLst>
            </p:cNvPr>
            <p:cNvSpPr/>
            <p:nvPr/>
          </p:nvSpPr>
          <p:spPr>
            <a:xfrm>
              <a:off x="9521667" y="4620881"/>
              <a:ext cx="1751310" cy="227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02E6F3F9-042E-84EB-E64F-48299AB09A55}"/>
                </a:ext>
              </a:extLst>
            </p:cNvPr>
            <p:cNvSpPr/>
            <p:nvPr/>
          </p:nvSpPr>
          <p:spPr>
            <a:xfrm>
              <a:off x="10208108" y="4264398"/>
              <a:ext cx="971726" cy="142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5" name="Immagine 54">
              <a:extLst>
                <a:ext uri="{FF2B5EF4-FFF2-40B4-BE49-F238E27FC236}">
                  <a16:creationId xmlns:a16="http://schemas.microsoft.com/office/drawing/2014/main" id="{5EDA65BA-CD92-13FF-CD58-0A6CC6312D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0856" t="17472" r="2936" b="49028"/>
            <a:stretch/>
          </p:blipFill>
          <p:spPr>
            <a:xfrm>
              <a:off x="9521667" y="4087628"/>
              <a:ext cx="2045986" cy="229274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49" name="object 7">
              <a:extLst>
                <a:ext uri="{FF2B5EF4-FFF2-40B4-BE49-F238E27FC236}">
                  <a16:creationId xmlns:a16="http://schemas.microsoft.com/office/drawing/2014/main" id="{8B777111-11CF-B903-3F86-4246871A07FD}"/>
                </a:ext>
              </a:extLst>
            </p:cNvPr>
            <p:cNvSpPr txBox="1"/>
            <p:nvPr/>
          </p:nvSpPr>
          <p:spPr>
            <a:xfrm>
              <a:off x="9668444" y="5234000"/>
              <a:ext cx="1751311" cy="2321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16510" rIns="0" bIns="0" rtlCol="0" anchor="t">
              <a:spAutoFit/>
            </a:bodyPr>
            <a:lstStyle>
              <a:defPPr>
                <a:defRPr lang="it-IT"/>
              </a:defPPr>
              <a:lvl1pPr algn="ctr">
                <a:spcAft>
                  <a:spcPts val="800"/>
                </a:spcAft>
                <a:defRPr sz="1600" b="1" kern="100">
                  <a:highlight>
                    <a:srgbClr val="FFFF00"/>
                  </a:highlight>
                </a:defRPr>
              </a:lvl1pPr>
            </a:lstStyle>
            <a:p>
              <a:pPr algn="l"/>
              <a:r>
                <a:rPr lang="it-IT" sz="1400"/>
                <a:t>5,125,500,000.00 XAF</a:t>
              </a:r>
              <a:endParaRPr lang="fr-FR" sz="1400"/>
            </a:p>
          </p:txBody>
        </p:sp>
        <p:sp>
          <p:nvSpPr>
            <p:cNvPr id="53" name="object 7">
              <a:extLst>
                <a:ext uri="{FF2B5EF4-FFF2-40B4-BE49-F238E27FC236}">
                  <a16:creationId xmlns:a16="http://schemas.microsoft.com/office/drawing/2014/main" id="{6DAFB14E-F50F-1055-DBB4-ADB0CDBAF808}"/>
                </a:ext>
              </a:extLst>
            </p:cNvPr>
            <p:cNvSpPr txBox="1"/>
            <p:nvPr/>
          </p:nvSpPr>
          <p:spPr>
            <a:xfrm>
              <a:off x="9758307" y="5557850"/>
              <a:ext cx="290052" cy="293670"/>
            </a:xfrm>
            <a:prstGeom prst="rect">
              <a:avLst/>
            </a:prstGeom>
            <a:solidFill>
              <a:srgbClr val="EC881B"/>
            </a:solidFill>
            <a:ln>
              <a:noFill/>
            </a:ln>
          </p:spPr>
          <p:txBody>
            <a:bodyPr vert="horz" wrap="square" lIns="0" tIns="16510" rIns="0" bIns="0" rtlCol="0" anchor="t">
              <a:spAutoFit/>
            </a:bodyPr>
            <a:lstStyle/>
            <a:p>
              <a:pPr>
                <a:spcAft>
                  <a:spcPts val="800"/>
                </a:spcAft>
              </a:pPr>
              <a:r>
                <a:rPr lang="fr-FR" b="1" kern="100" dirty="0"/>
                <a:t>83</a:t>
              </a:r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33D46100-FA46-7F7F-C1B6-D1E270BB6E11}"/>
                </a:ext>
              </a:extLst>
            </p:cNvPr>
            <p:cNvSpPr/>
            <p:nvPr/>
          </p:nvSpPr>
          <p:spPr>
            <a:xfrm>
              <a:off x="10348452" y="4916129"/>
              <a:ext cx="973393" cy="2261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object 7">
              <a:extLst>
                <a:ext uri="{FF2B5EF4-FFF2-40B4-BE49-F238E27FC236}">
                  <a16:creationId xmlns:a16="http://schemas.microsoft.com/office/drawing/2014/main" id="{B333E1D3-B161-CAAF-48CF-A641D9BE7336}"/>
                </a:ext>
              </a:extLst>
            </p:cNvPr>
            <p:cNvSpPr txBox="1"/>
            <p:nvPr/>
          </p:nvSpPr>
          <p:spPr>
            <a:xfrm>
              <a:off x="9602685" y="4522405"/>
              <a:ext cx="717755" cy="365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16510" rIns="0" bIns="0" rtlCol="0" anchor="t">
              <a:spAutoFit/>
            </a:bodyPr>
            <a:lstStyle>
              <a:defPPr>
                <a:defRPr lang="it-IT"/>
              </a:defPPr>
              <a:lvl1pPr algn="ctr">
                <a:spcAft>
                  <a:spcPts val="800"/>
                </a:spcAft>
                <a:defRPr sz="1600" b="1" kern="100">
                  <a:highlight>
                    <a:srgbClr val="FFFF00"/>
                  </a:highlight>
                </a:defRPr>
              </a:lvl1pPr>
            </a:lstStyle>
            <a:p>
              <a:r>
                <a:rPr lang="it-IT" sz="800" err="1"/>
                <a:t>Number</a:t>
              </a:r>
              <a:r>
                <a:rPr lang="it-IT" sz="800"/>
                <a:t> </a:t>
              </a:r>
            </a:p>
            <a:p>
              <a:r>
                <a:rPr lang="it-IT" sz="800"/>
                <a:t>of projects</a:t>
              </a:r>
              <a:endParaRPr lang="fr-FR" sz="800"/>
            </a:p>
          </p:txBody>
        </p:sp>
        <p:sp>
          <p:nvSpPr>
            <p:cNvPr id="61" name="object 7">
              <a:extLst>
                <a:ext uri="{FF2B5EF4-FFF2-40B4-BE49-F238E27FC236}">
                  <a16:creationId xmlns:a16="http://schemas.microsoft.com/office/drawing/2014/main" id="{2E5C0858-D6BD-F5DC-C620-007A6CF7B9BD}"/>
                </a:ext>
              </a:extLst>
            </p:cNvPr>
            <p:cNvSpPr txBox="1"/>
            <p:nvPr/>
          </p:nvSpPr>
          <p:spPr>
            <a:xfrm>
              <a:off x="10289945" y="4530126"/>
              <a:ext cx="1101207" cy="5911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16510" rIns="0" bIns="0" rtlCol="0" anchor="t">
              <a:spAutoFit/>
            </a:bodyPr>
            <a:lstStyle>
              <a:defPPr>
                <a:defRPr lang="it-IT"/>
              </a:defPPr>
              <a:lvl1pPr algn="ctr">
                <a:spcAft>
                  <a:spcPts val="800"/>
                </a:spcAft>
                <a:defRPr sz="1600" b="1" kern="100">
                  <a:highlight>
                    <a:srgbClr val="FFFF00"/>
                  </a:highlight>
                </a:defRPr>
              </a:lvl1pPr>
            </a:lstStyle>
            <a:p>
              <a:r>
                <a:rPr lang="it-IT" sz="800"/>
                <a:t>Total </a:t>
              </a:r>
              <a:r>
                <a:rPr lang="it-IT" sz="800" err="1"/>
                <a:t>expenses</a:t>
              </a:r>
              <a:r>
                <a:rPr lang="it-IT" sz="800"/>
                <a:t> </a:t>
              </a:r>
            </a:p>
            <a:p>
              <a:r>
                <a:rPr lang="it-IT" sz="800"/>
                <a:t>for</a:t>
              </a:r>
            </a:p>
            <a:p>
              <a:r>
                <a:rPr lang="it-IT" sz="800"/>
                <a:t> capital investments</a:t>
              </a:r>
              <a:endParaRPr lang="fr-FR" sz="800"/>
            </a:p>
          </p:txBody>
        </p:sp>
        <p:sp>
          <p:nvSpPr>
            <p:cNvPr id="62" name="Ovale 61">
              <a:extLst>
                <a:ext uri="{FF2B5EF4-FFF2-40B4-BE49-F238E27FC236}">
                  <a16:creationId xmlns:a16="http://schemas.microsoft.com/office/drawing/2014/main" id="{9DCBF0D2-E025-B81E-358D-ABEF324BBA05}"/>
                </a:ext>
              </a:extLst>
            </p:cNvPr>
            <p:cNvSpPr/>
            <p:nvPr/>
          </p:nvSpPr>
          <p:spPr>
            <a:xfrm>
              <a:off x="10594258" y="5773181"/>
              <a:ext cx="142568" cy="114342"/>
            </a:xfrm>
            <a:prstGeom prst="ellipse">
              <a:avLst/>
            </a:prstGeom>
            <a:solidFill>
              <a:srgbClr val="EC881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4" name="Gruppo 63">
            <a:extLst>
              <a:ext uri="{FF2B5EF4-FFF2-40B4-BE49-F238E27FC236}">
                <a16:creationId xmlns:a16="http://schemas.microsoft.com/office/drawing/2014/main" id="{4EDE7C00-8F0B-92B3-6571-0B832517CCA3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65" name="Rettangolo 64">
              <a:extLst>
                <a:ext uri="{FF2B5EF4-FFF2-40B4-BE49-F238E27FC236}">
                  <a16:creationId xmlns:a16="http://schemas.microsoft.com/office/drawing/2014/main" id="{FDAC5FBB-4ECB-9BF6-D5DB-53D198729AF8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6" name="object 34">
              <a:extLst>
                <a:ext uri="{FF2B5EF4-FFF2-40B4-BE49-F238E27FC236}">
                  <a16:creationId xmlns:a16="http://schemas.microsoft.com/office/drawing/2014/main" id="{56DE14DC-BB38-9293-EFB5-55967358A1B4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FROM COMPONENT 2 TO 3 : IDENTIFICATION OF THE PRIORITY PROJECTS</a:t>
              </a:r>
            </a:p>
          </p:txBody>
        </p:sp>
      </p:grpSp>
      <p:sp>
        <p:nvSpPr>
          <p:cNvPr id="67" name="Segnaposto numero diapositiva 10">
            <a:extLst>
              <a:ext uri="{FF2B5EF4-FFF2-40B4-BE49-F238E27FC236}">
                <a16:creationId xmlns:a16="http://schemas.microsoft.com/office/drawing/2014/main" id="{72E56A67-FAB6-87FD-D1C3-DF4DAC818435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19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39630FB-3A45-AE2F-1529-DEFA0CFB6F31}"/>
              </a:ext>
            </a:extLst>
          </p:cNvPr>
          <p:cNvSpPr txBox="1"/>
          <p:nvPr/>
        </p:nvSpPr>
        <p:spPr>
          <a:xfrm>
            <a:off x="524502" y="4511603"/>
            <a:ext cx="557149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kern="1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SOLUTIONS</a:t>
            </a:r>
          </a:p>
          <a:p>
            <a:pPr>
              <a:spcAft>
                <a:spcPts val="800"/>
              </a:spcAft>
            </a:pPr>
            <a:endParaRPr lang="en-US" sz="1600" b="1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800"/>
              </a:spcAft>
              <a:buAutoNum type="alphaUcPeriod"/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Expand the available budget – </a:t>
            </a:r>
            <a:r>
              <a:rPr lang="en-US" sz="1600" kern="1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Search for funds </a:t>
            </a:r>
          </a:p>
          <a:p>
            <a:pPr marL="342900" indent="-342900">
              <a:spcAft>
                <a:spcPts val="800"/>
              </a:spcAft>
              <a:buAutoNum type="alphaUcPeriod"/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Reduce the number of projects – </a:t>
            </a:r>
            <a:r>
              <a:rPr lang="en-US" sz="1600" kern="10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Prioritization matrix</a:t>
            </a:r>
            <a:endParaRPr lang="fr-FR" sz="1600" kern="100" dirty="0">
              <a:solidFill>
                <a:srgbClr val="00B0F0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C64ED8D-1F40-1D41-055A-AF8E20320B5F}"/>
              </a:ext>
            </a:extLst>
          </p:cNvPr>
          <p:cNvSpPr/>
          <p:nvPr/>
        </p:nvSpPr>
        <p:spPr>
          <a:xfrm>
            <a:off x="9521667" y="4100264"/>
            <a:ext cx="1976427" cy="1998979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72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F4014F6-ECBD-96D5-7589-7D962A00F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1" r="14983" b="21360"/>
          <a:stretch/>
        </p:blipFill>
        <p:spPr>
          <a:xfrm>
            <a:off x="6096000" y="-23863"/>
            <a:ext cx="6096000" cy="6189298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8353411F-40CE-DBDA-AB03-2E233763E17C}"/>
              </a:ext>
            </a:extLst>
          </p:cNvPr>
          <p:cNvSpPr/>
          <p:nvPr/>
        </p:nvSpPr>
        <p:spPr>
          <a:xfrm>
            <a:off x="0" y="-3985"/>
            <a:ext cx="12192000" cy="1209794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49052" y="284955"/>
            <a:ext cx="74218" cy="122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74DDC6-7A79-42FB-809B-E2D60A64B8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fr-FR" sz="906">
                <a:latin typeface="Arial Nova" panose="020B0504020202020204" pitchFamily="34" charset="0"/>
              </a:rPr>
              <a:t>2</a:t>
            </a:fld>
            <a:endParaRPr lang="fr-FR" sz="906">
              <a:latin typeface="Arial Nova" panose="020B0504020202020204" pitchFamily="34" charset="0"/>
            </a:endParaRPr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04BB8974-8388-3914-307F-752C54A553AC}"/>
              </a:ext>
            </a:extLst>
          </p:cNvPr>
          <p:cNvSpPr txBox="1"/>
          <p:nvPr/>
        </p:nvSpPr>
        <p:spPr>
          <a:xfrm>
            <a:off x="158885" y="1296884"/>
            <a:ext cx="5937115" cy="2969772"/>
          </a:xfrm>
          <a:prstGeom prst="rect">
            <a:avLst/>
          </a:prstGeom>
          <a:noFill/>
        </p:spPr>
        <p:txBody>
          <a:bodyPr vert="horz" wrap="square" lIns="0" tIns="14971" rIns="0" bIns="0" rtlCol="0" anchor="t">
            <a:spAutoFit/>
          </a:bodyPr>
          <a:lstStyle/>
          <a:p>
            <a:pPr marL="285750" indent="-285750" algn="l" rtl="0" eaLnBrk="1" fontAlgn="t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1600" i="0" u="none" strike="noStrike" dirty="0">
              <a:effectLst/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b="1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Introduction 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to </a:t>
            </a:r>
            <a:r>
              <a:rPr lang="fr-FR" sz="1600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the UPIMC </a:t>
            </a:r>
            <a:r>
              <a:rPr lang="fr-FR" sz="1600" i="0" u="none" strike="noStrike" kern="1200" dirty="0" err="1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Cameroon</a:t>
            </a:r>
            <a:r>
              <a:rPr lang="fr-FR" sz="1600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Programme</a:t>
            </a: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600" i="0" u="none" strike="noStrike" kern="1200" dirty="0">
              <a:effectLst/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600" i="0" u="none" strike="noStrike" kern="1200" dirty="0">
              <a:effectLst/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i="0" u="none" strike="noStrike" kern="1200" dirty="0" err="1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Integration</a:t>
            </a:r>
            <a:r>
              <a:rPr lang="fr-FR" sz="1600" b="1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the </a:t>
            </a:r>
            <a:r>
              <a:rPr lang="fr-FR" sz="1600" b="1" i="0" u="none" strike="noStrike" kern="1200" dirty="0" err="1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IDPs</a:t>
            </a:r>
            <a:r>
              <a:rPr lang="fr-FR" sz="1600" b="1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fr-FR" sz="1600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 the 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</a:t>
            </a:r>
            <a:r>
              <a:rPr lang="fr-FR" sz="1600" i="0" u="none" strike="noStrike" kern="1200" dirty="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lanning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i="0" u="none" strike="noStrike" kern="1200" dirty="0">
              <a:effectLst/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i="0" u="none" strike="noStrike" kern="1200" dirty="0">
              <a:effectLst/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Framework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for UPIMC </a:t>
            </a:r>
            <a:r>
              <a:rPr lang="fr-FR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Cameroon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</a:p>
          <a:p>
            <a:pPr marR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    </a:t>
            </a:r>
            <a:r>
              <a:rPr lang="fr-FR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Funding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&amp; </a:t>
            </a:r>
            <a:r>
              <a:rPr lang="fr-FR" sz="1600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Financing</a:t>
            </a:r>
            <a:r>
              <a:rPr lang="fr-FR" sz="16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Urban Solutions</a:t>
            </a: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6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16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Q/A </a:t>
            </a:r>
            <a:endParaRPr lang="fr-FR" sz="1600" b="1" i="0" u="none" strike="noStrike" kern="1200" dirty="0">
              <a:effectLst/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417AA353-BC28-88F1-2237-F77F365B56E0}"/>
              </a:ext>
            </a:extLst>
          </p:cNvPr>
          <p:cNvSpPr txBox="1"/>
          <p:nvPr/>
        </p:nvSpPr>
        <p:spPr>
          <a:xfrm>
            <a:off x="6189625" y="5924725"/>
            <a:ext cx="5650304" cy="197458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Ndogpassi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Plageroad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,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Commune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Douala 3, Cameroon @UN-Habitat,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july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2023</a:t>
            </a:r>
          </a:p>
        </p:txBody>
      </p:sp>
      <p:sp>
        <p:nvSpPr>
          <p:cNvPr id="9" name="object 34">
            <a:extLst>
              <a:ext uri="{FF2B5EF4-FFF2-40B4-BE49-F238E27FC236}">
                <a16:creationId xmlns:a16="http://schemas.microsoft.com/office/drawing/2014/main" id="{55CBF78A-406D-7B59-F382-518F6FCB3E0D}"/>
              </a:ext>
            </a:extLst>
          </p:cNvPr>
          <p:cNvSpPr txBox="1"/>
          <p:nvPr/>
        </p:nvSpPr>
        <p:spPr>
          <a:xfrm>
            <a:off x="185595" y="78186"/>
            <a:ext cx="5738127" cy="5360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1430"/>
            <a:r>
              <a:rPr lang="it-IT" sz="1400" dirty="0">
                <a:latin typeface="Arial"/>
                <a:ea typeface="Roboto"/>
                <a:cs typeface="Arial"/>
              </a:rPr>
              <a:t>AGENDA</a:t>
            </a:r>
            <a:endParaRPr lang="fr-FR" sz="14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Segnaposto numero diapositiva 7">
            <a:extLst>
              <a:ext uri="{FF2B5EF4-FFF2-40B4-BE49-F238E27FC236}">
                <a16:creationId xmlns:a16="http://schemas.microsoft.com/office/drawing/2014/main" id="{CA9D48F1-B649-361F-57E6-FADB84DA3422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20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815D9DA-970A-A206-6F66-605A00474E69}"/>
              </a:ext>
            </a:extLst>
          </p:cNvPr>
          <p:cNvSpPr txBox="1"/>
          <p:nvPr/>
        </p:nvSpPr>
        <p:spPr>
          <a:xfrm>
            <a:off x="385827" y="1825131"/>
            <a:ext cx="8087092" cy="1725216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 scale and status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 objective and service improvement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 risks and sustainability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Financial and economic aspects of the project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Feasibility of implementation</a:t>
            </a:r>
            <a:endParaRPr lang="it-IT" sz="16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851D3B8C-55E0-4A7F-FB31-F06A0FF0C027}"/>
              </a:ext>
            </a:extLst>
          </p:cNvPr>
          <p:cNvGrpSpPr/>
          <p:nvPr/>
        </p:nvGrpSpPr>
        <p:grpSpPr>
          <a:xfrm>
            <a:off x="419751" y="3987577"/>
            <a:ext cx="7550724" cy="2004644"/>
            <a:chOff x="4032538" y="4182321"/>
            <a:chExt cx="7550724" cy="2004644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1C9AA83B-3C16-FFA5-BDF7-2E0843097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63" t="49545" r="50698" b="12390"/>
            <a:stretch/>
          </p:blipFill>
          <p:spPr>
            <a:xfrm>
              <a:off x="4032538" y="4221591"/>
              <a:ext cx="3553190" cy="19599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B4101D09-5E62-C48A-1725-ADB08AACC8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109" t="34865" r="50331" b="47603"/>
            <a:stretch/>
          </p:blipFill>
          <p:spPr>
            <a:xfrm>
              <a:off x="8011958" y="4182321"/>
              <a:ext cx="3553190" cy="9026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A371F709-DE8D-1B13-D6CB-364549FEE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150" t="56087" r="50289" b="25574"/>
            <a:stretch/>
          </p:blipFill>
          <p:spPr>
            <a:xfrm>
              <a:off x="8011958" y="5242737"/>
              <a:ext cx="3571304" cy="94422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7" name="Immagine 16">
            <a:extLst>
              <a:ext uri="{FF2B5EF4-FFF2-40B4-BE49-F238E27FC236}">
                <a16:creationId xmlns:a16="http://schemas.microsoft.com/office/drawing/2014/main" id="{9A023362-AC12-10CA-9A87-0F577CEBD0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30" t="34865" r="50110" b="47603"/>
          <a:stretch/>
        </p:blipFill>
        <p:spPr>
          <a:xfrm>
            <a:off x="8344452" y="5163793"/>
            <a:ext cx="3564366" cy="8229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839C5C59-0440-AA9B-8A2F-8CC0FE71A6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38" t="77277" r="50502" b="10798"/>
          <a:stretch/>
        </p:blipFill>
        <p:spPr>
          <a:xfrm>
            <a:off x="8353750" y="3968884"/>
            <a:ext cx="3555068" cy="5597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object 7">
            <a:extLst>
              <a:ext uri="{FF2B5EF4-FFF2-40B4-BE49-F238E27FC236}">
                <a16:creationId xmlns:a16="http://schemas.microsoft.com/office/drawing/2014/main" id="{456A1530-CDEF-09F7-475D-AD45A406F801}"/>
              </a:ext>
            </a:extLst>
          </p:cNvPr>
          <p:cNvSpPr txBox="1"/>
          <p:nvPr/>
        </p:nvSpPr>
        <p:spPr>
          <a:xfrm>
            <a:off x="2131152" y="4397189"/>
            <a:ext cx="130387" cy="262892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>
                <a:effectLst/>
                <a:ea typeface="Aptos" panose="020B0004020202020204" pitchFamily="34" charset="0"/>
                <a:cs typeface="Roboto-Thin"/>
              </a:rPr>
              <a:t>1</a:t>
            </a:r>
            <a:endParaRPr lang="fr-FR" sz="1600" b="1" kern="100"/>
          </a:p>
        </p:txBody>
      </p:sp>
      <p:sp>
        <p:nvSpPr>
          <p:cNvPr id="23" name="object 7">
            <a:extLst>
              <a:ext uri="{FF2B5EF4-FFF2-40B4-BE49-F238E27FC236}">
                <a16:creationId xmlns:a16="http://schemas.microsoft.com/office/drawing/2014/main" id="{FFA7B403-D9C8-2C17-47F9-341D7FB82D87}"/>
              </a:ext>
            </a:extLst>
          </p:cNvPr>
          <p:cNvSpPr txBox="1"/>
          <p:nvPr/>
        </p:nvSpPr>
        <p:spPr>
          <a:xfrm>
            <a:off x="6120009" y="3923525"/>
            <a:ext cx="1361722" cy="260613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>
                <a:effectLst/>
                <a:ea typeface="Aptos" panose="020B0004020202020204" pitchFamily="34" charset="0"/>
                <a:cs typeface="Roboto-Thin"/>
              </a:rPr>
              <a:t>2</a:t>
            </a:r>
            <a:endParaRPr lang="fr-FR" sz="1600" b="1" kern="100"/>
          </a:p>
        </p:txBody>
      </p:sp>
      <p:sp>
        <p:nvSpPr>
          <p:cNvPr id="24" name="object 7">
            <a:extLst>
              <a:ext uri="{FF2B5EF4-FFF2-40B4-BE49-F238E27FC236}">
                <a16:creationId xmlns:a16="http://schemas.microsoft.com/office/drawing/2014/main" id="{61E366EC-7D0D-171D-CCF5-3712D104CCD3}"/>
              </a:ext>
            </a:extLst>
          </p:cNvPr>
          <p:cNvSpPr txBox="1"/>
          <p:nvPr/>
        </p:nvSpPr>
        <p:spPr>
          <a:xfrm>
            <a:off x="6068733" y="4978802"/>
            <a:ext cx="1361722" cy="260613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>
                <a:effectLst/>
                <a:ea typeface="Aptos" panose="020B0004020202020204" pitchFamily="34" charset="0"/>
                <a:cs typeface="Roboto-Thin"/>
              </a:rPr>
              <a:t>3</a:t>
            </a:r>
            <a:endParaRPr lang="fr-FR" sz="1600" b="1" kern="100"/>
          </a:p>
        </p:txBody>
      </p:sp>
      <p:sp>
        <p:nvSpPr>
          <p:cNvPr id="25" name="object 7">
            <a:extLst>
              <a:ext uri="{FF2B5EF4-FFF2-40B4-BE49-F238E27FC236}">
                <a16:creationId xmlns:a16="http://schemas.microsoft.com/office/drawing/2014/main" id="{5CEB9D6D-7866-F2C0-610F-505DB6B56A70}"/>
              </a:ext>
            </a:extLst>
          </p:cNvPr>
          <p:cNvSpPr txBox="1"/>
          <p:nvPr/>
        </p:nvSpPr>
        <p:spPr>
          <a:xfrm>
            <a:off x="10126635" y="3923525"/>
            <a:ext cx="1361722" cy="260613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>
                <a:effectLst/>
                <a:ea typeface="Aptos" panose="020B0004020202020204" pitchFamily="34" charset="0"/>
                <a:cs typeface="Roboto-Thin"/>
              </a:rPr>
              <a:t>4</a:t>
            </a:r>
            <a:endParaRPr lang="fr-FR" sz="1600" b="1" kern="100"/>
          </a:p>
        </p:txBody>
      </p:sp>
      <p:sp>
        <p:nvSpPr>
          <p:cNvPr id="26" name="object 7">
            <a:extLst>
              <a:ext uri="{FF2B5EF4-FFF2-40B4-BE49-F238E27FC236}">
                <a16:creationId xmlns:a16="http://schemas.microsoft.com/office/drawing/2014/main" id="{5A92610C-FB94-3322-E766-7D0719E12E3F}"/>
              </a:ext>
            </a:extLst>
          </p:cNvPr>
          <p:cNvSpPr txBox="1"/>
          <p:nvPr/>
        </p:nvSpPr>
        <p:spPr>
          <a:xfrm>
            <a:off x="10066267" y="5109108"/>
            <a:ext cx="1361722" cy="260613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fr-FR" sz="1600" b="1" kern="100">
                <a:effectLst/>
                <a:ea typeface="Aptos" panose="020B0004020202020204" pitchFamily="34" charset="0"/>
                <a:cs typeface="Roboto-Thin"/>
              </a:rPr>
              <a:t>5</a:t>
            </a:r>
            <a:endParaRPr lang="fr-FR" sz="1600" b="1" kern="100"/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D8015AE1-0058-F731-EC5F-C9EFA784953A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BC1EDDE3-72A5-645D-35BF-3679C6364ECA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object 34">
              <a:extLst>
                <a:ext uri="{FF2B5EF4-FFF2-40B4-BE49-F238E27FC236}">
                  <a16:creationId xmlns:a16="http://schemas.microsoft.com/office/drawing/2014/main" id="{23FC1EE9-E1BC-0D24-0A6E-8D7E58EC143E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COMPONENT 3 : PRIORIZATION </a:t>
              </a:r>
            </a:p>
          </p:txBody>
        </p:sp>
      </p:grp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D83D82E-FD0C-6E47-5F9C-1598729866B1}"/>
              </a:ext>
            </a:extLst>
          </p:cNvPr>
          <p:cNvSpPr txBox="1"/>
          <p:nvPr/>
        </p:nvSpPr>
        <p:spPr>
          <a:xfrm>
            <a:off x="314087" y="971862"/>
            <a:ext cx="9136605" cy="687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SOLUTION A  : REDUCE THE NUMBER OF PROJECTS – PRIORITIZATION MATRIX </a:t>
            </a:r>
          </a:p>
          <a:p>
            <a:pPr>
              <a:spcAft>
                <a:spcPts val="800"/>
              </a:spcAft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Excel spreadsheet which contains the indicators of the project characteristics</a:t>
            </a:r>
            <a:endParaRPr lang="fr-FR" sz="1600" kern="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7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Segnaposto numero diapositiva 7">
            <a:extLst>
              <a:ext uri="{FF2B5EF4-FFF2-40B4-BE49-F238E27FC236}">
                <a16:creationId xmlns:a16="http://schemas.microsoft.com/office/drawing/2014/main" id="{CA9D48F1-B649-361F-57E6-FADB84DA3422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21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6D7F9B0-753E-C31C-AE72-4EDA8455FA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66" t="17361" r="17777" b="19517"/>
          <a:stretch/>
        </p:blipFill>
        <p:spPr>
          <a:xfrm>
            <a:off x="5641875" y="1309617"/>
            <a:ext cx="6164298" cy="3555525"/>
          </a:xfrm>
          <a:prstGeom prst="rect">
            <a:avLst/>
          </a:prstGeom>
        </p:spPr>
      </p:pic>
      <p:grpSp>
        <p:nvGrpSpPr>
          <p:cNvPr id="15" name="Gruppo 14">
            <a:extLst>
              <a:ext uri="{FF2B5EF4-FFF2-40B4-BE49-F238E27FC236}">
                <a16:creationId xmlns:a16="http://schemas.microsoft.com/office/drawing/2014/main" id="{C9270725-8ECF-C976-0CAB-B35B8F98111D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43EC6D18-A03E-9BCA-AB72-12241BC4874E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object 34">
              <a:extLst>
                <a:ext uri="{FF2B5EF4-FFF2-40B4-BE49-F238E27FC236}">
                  <a16:creationId xmlns:a16="http://schemas.microsoft.com/office/drawing/2014/main" id="{AE33ACE0-7991-AF0C-FD25-1B4E991B506A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 dirty="0">
                  <a:latin typeface="Roboto" pitchFamily="2" charset="0"/>
                  <a:ea typeface="Roboto" pitchFamily="2" charset="0"/>
                  <a:cs typeface="Arial"/>
                </a:rPr>
                <a:t>COMPONENT 3 : IDENTIFICATION OF THE PRIORITY PROJECTS</a:t>
              </a:r>
            </a:p>
          </p:txBody>
        </p:sp>
      </p:grpSp>
      <p:sp>
        <p:nvSpPr>
          <p:cNvPr id="18" name="object 7">
            <a:extLst>
              <a:ext uri="{FF2B5EF4-FFF2-40B4-BE49-F238E27FC236}">
                <a16:creationId xmlns:a16="http://schemas.microsoft.com/office/drawing/2014/main" id="{47A571E7-40A5-862D-BF33-8F3B63CAFF44}"/>
              </a:ext>
            </a:extLst>
          </p:cNvPr>
          <p:cNvSpPr txBox="1"/>
          <p:nvPr/>
        </p:nvSpPr>
        <p:spPr>
          <a:xfrm>
            <a:off x="385828" y="1825131"/>
            <a:ext cx="4828197" cy="3555525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Prioritize the 96 development projects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Reduce </a:t>
            </a: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to 30 projects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Develop the </a:t>
            </a: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Action Plan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US" sz="1600" b="1" kern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Short - term 0 to 3 years	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Medium - term 3 to 5 years   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Long - term more than 5 years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US" sz="1600" kern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15 priority projects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kern="100" dirty="0">
                <a:latin typeface="Arial" panose="020B0604020202020204" pitchFamily="34" charset="0"/>
                <a:cs typeface="Arial" panose="020B0604020202020204" pitchFamily="34" charset="0"/>
              </a:rPr>
              <a:t>Develop the </a:t>
            </a: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Investment cards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603FE8C-8A1D-ACCC-0836-E976C30D0478}"/>
              </a:ext>
            </a:extLst>
          </p:cNvPr>
          <p:cNvSpPr txBox="1"/>
          <p:nvPr/>
        </p:nvSpPr>
        <p:spPr>
          <a:xfrm>
            <a:off x="308576" y="971063"/>
            <a:ext cx="91366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SOLUTION A  : THE MATRIX IN THE UPIMC CAMEROON 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606D523-F66E-3EF9-95E3-BE5632F0AA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63" t="49545" r="50698" b="12390"/>
          <a:stretch/>
        </p:blipFill>
        <p:spPr>
          <a:xfrm>
            <a:off x="4941650" y="4095142"/>
            <a:ext cx="3645475" cy="18010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205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AB62D-0232-3672-B3FD-1BF84018A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212F6D7-CD19-3017-C5D4-1AA72A7E75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it-IT" b="1" smtClean="0">
                <a:solidFill>
                  <a:schemeClr val="tx1"/>
                </a:solidFill>
              </a:rPr>
              <a:t>22</a:t>
            </a:fld>
            <a:endParaRPr lang="it-IT" b="1">
              <a:solidFill>
                <a:schemeClr val="tx1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0E6FA9A2-A1AF-03EC-6D7E-3EE3AD8BBA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39" t="9930" r="15691" b="6241"/>
          <a:stretch/>
        </p:blipFill>
        <p:spPr>
          <a:xfrm>
            <a:off x="6386664" y="1292075"/>
            <a:ext cx="5683163" cy="39024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715090A-197D-23D3-1B03-B4E7560FC2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93" t="9607" r="32899" b="5248"/>
          <a:stretch/>
        </p:blipFill>
        <p:spPr>
          <a:xfrm>
            <a:off x="2994479" y="1015680"/>
            <a:ext cx="3221946" cy="44977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A6E7A9A8-D4B7-1C82-E378-707A426CDCED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31F9BD1-6F8B-BFA6-5015-ED5D0C699E6F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object 34">
              <a:extLst>
                <a:ext uri="{FF2B5EF4-FFF2-40B4-BE49-F238E27FC236}">
                  <a16:creationId xmlns:a16="http://schemas.microsoft.com/office/drawing/2014/main" id="{8D107B71-7805-735A-60B2-368DB27A421C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 dirty="0">
                  <a:latin typeface="Roboto" pitchFamily="2" charset="0"/>
                  <a:ea typeface="Roboto" pitchFamily="2" charset="0"/>
                  <a:cs typeface="Arial"/>
                </a:rPr>
                <a:t>COMPONENT 3 : INVESTMENTS CARDS</a:t>
              </a:r>
            </a:p>
          </p:txBody>
        </p:sp>
      </p:grpSp>
      <p:sp>
        <p:nvSpPr>
          <p:cNvPr id="4" name="object 7">
            <a:extLst>
              <a:ext uri="{FF2B5EF4-FFF2-40B4-BE49-F238E27FC236}">
                <a16:creationId xmlns:a16="http://schemas.microsoft.com/office/drawing/2014/main" id="{998D0395-154F-3707-7508-CF95B17AB6E2}"/>
              </a:ext>
            </a:extLst>
          </p:cNvPr>
          <p:cNvSpPr txBox="1"/>
          <p:nvPr/>
        </p:nvSpPr>
        <p:spPr>
          <a:xfrm>
            <a:off x="314087" y="1406841"/>
            <a:ext cx="2510153" cy="3979872"/>
          </a:xfrm>
          <a:prstGeom prst="rect">
            <a:avLst/>
          </a:prstGeom>
          <a:noFill/>
        </p:spPr>
        <p:txBody>
          <a:bodyPr vert="horz" wrap="square" lIns="0" tIns="16510" rIns="0" bIns="0" rtlCol="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Technical description of the priority project focusing on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US" sz="1600" b="1" kern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Main characteristics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Implementing partners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Impacts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Projects life cycle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Results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600" b="1" kern="100" dirty="0">
                <a:latin typeface="Arial" panose="020B0604020202020204" pitchFamily="34" charset="0"/>
                <a:cs typeface="Arial" panose="020B0604020202020204" pitchFamily="34" charset="0"/>
              </a:rPr>
              <a:t>Financial and costs</a:t>
            </a:r>
          </a:p>
        </p:txBody>
      </p:sp>
    </p:spTree>
    <p:extLst>
      <p:ext uri="{BB962C8B-B14F-4D97-AF65-F5344CB8AC3E}">
        <p14:creationId xmlns:p14="http://schemas.microsoft.com/office/powerpoint/2010/main" val="2989874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14649" y="407501"/>
            <a:ext cx="4705079" cy="10268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2400" b="1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Segnaposto numero diapositiva 7">
            <a:extLst>
              <a:ext uri="{FF2B5EF4-FFF2-40B4-BE49-F238E27FC236}">
                <a16:creationId xmlns:a16="http://schemas.microsoft.com/office/drawing/2014/main" id="{CA9D48F1-B649-361F-57E6-FADB84DA3422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23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D8D634CD-EA2D-EA93-83CA-306E652EF027}"/>
              </a:ext>
            </a:extLst>
          </p:cNvPr>
          <p:cNvGrpSpPr/>
          <p:nvPr/>
        </p:nvGrpSpPr>
        <p:grpSpPr>
          <a:xfrm>
            <a:off x="323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D4854B2-C564-E51B-4368-863A95D69903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object 34">
              <a:extLst>
                <a:ext uri="{FF2B5EF4-FFF2-40B4-BE49-F238E27FC236}">
                  <a16:creationId xmlns:a16="http://schemas.microsoft.com/office/drawing/2014/main" id="{C5C702EF-63BA-6C4C-F21B-22FE9757FE43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 dirty="0">
                  <a:latin typeface="Roboto" pitchFamily="2" charset="0"/>
                  <a:ea typeface="Roboto" pitchFamily="2" charset="0"/>
                  <a:cs typeface="Arial"/>
                </a:rPr>
                <a:t>COMPONENT 3 : FUNDING RESEARCH </a:t>
              </a:r>
            </a:p>
          </p:txBody>
        </p:sp>
      </p:grp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EA71CE1-7E63-9960-92A5-FCE6C10B99EA}"/>
              </a:ext>
            </a:extLst>
          </p:cNvPr>
          <p:cNvSpPr txBox="1"/>
          <p:nvPr/>
        </p:nvSpPr>
        <p:spPr>
          <a:xfrm>
            <a:off x="291720" y="1053948"/>
            <a:ext cx="9136605" cy="4873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1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SOLUTION B : EXPAND THE AVAILABLE BUDGET</a:t>
            </a:r>
          </a:p>
          <a:p>
            <a:pPr>
              <a:spcAft>
                <a:spcPts val="800"/>
              </a:spcAft>
            </a:pPr>
            <a:endParaRPr lang="en-US" sz="1600" b="1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endParaRPr lang="en-US" sz="1600" b="1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Contacting donors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Sharing UPIMC Cameroon Programme Results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Sharing projects’ brief – Investments cards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Colloquium -meetings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Request for technical advice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Follow up</a:t>
            </a:r>
            <a:endParaRPr lang="fr-FR" sz="1600" kern="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8" descr="Une image contenant texte, Police, logo, symbole&#10;&#10;Description générée automatiquement">
            <a:extLst>
              <a:ext uri="{FF2B5EF4-FFF2-40B4-BE49-F238E27FC236}">
                <a16:creationId xmlns:a16="http://schemas.microsoft.com/office/drawing/2014/main" id="{41FC40BF-7EDA-835C-3ECE-3C81F2A5CF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32"/>
          <a:stretch/>
        </p:blipFill>
        <p:spPr>
          <a:xfrm>
            <a:off x="5475550" y="957026"/>
            <a:ext cx="1776836" cy="1666582"/>
          </a:xfrm>
          <a:prstGeom prst="rect">
            <a:avLst/>
          </a:prstGeom>
        </p:spPr>
      </p:pic>
      <p:sp>
        <p:nvSpPr>
          <p:cNvPr id="13" name="ZoneTexte 10">
            <a:extLst>
              <a:ext uri="{FF2B5EF4-FFF2-40B4-BE49-F238E27FC236}">
                <a16:creationId xmlns:a16="http://schemas.microsoft.com/office/drawing/2014/main" id="{8A328004-F5DD-E404-9849-C6F39A70E21A}"/>
              </a:ext>
            </a:extLst>
          </p:cNvPr>
          <p:cNvSpPr txBox="1"/>
          <p:nvPr/>
        </p:nvSpPr>
        <p:spPr>
          <a:xfrm>
            <a:off x="7272681" y="1053948"/>
            <a:ext cx="49193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AFD = Agence Française de Développement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FEICOM 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Banque Mondiale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BAD = Banque Africaine de Développement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EIB = Banque Européenne d’Investissement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KfW</a:t>
            </a:r>
          </a:p>
        </p:txBody>
      </p:sp>
      <p:sp>
        <p:nvSpPr>
          <p:cNvPr id="14" name="ZoneTexte 11">
            <a:extLst>
              <a:ext uri="{FF2B5EF4-FFF2-40B4-BE49-F238E27FC236}">
                <a16:creationId xmlns:a16="http://schemas.microsoft.com/office/drawing/2014/main" id="{A9F70134-14E5-FB77-5B63-73D54CD8BB7E}"/>
              </a:ext>
            </a:extLst>
          </p:cNvPr>
          <p:cNvSpPr txBox="1"/>
          <p:nvPr/>
        </p:nvSpPr>
        <p:spPr>
          <a:xfrm>
            <a:off x="7331978" y="2924939"/>
            <a:ext cx="1105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Nestlé</a:t>
            </a:r>
          </a:p>
          <a:p>
            <a:r>
              <a:rPr lang="fr-FR" sz="1600" dirty="0" err="1">
                <a:ea typeface="Roboto" panose="02000000000000000000" pitchFamily="2" charset="0"/>
                <a:cs typeface="Arial" panose="020B0604020202020204" pitchFamily="34" charset="0"/>
              </a:rPr>
              <a:t>Meridiam</a:t>
            </a:r>
            <a:endParaRPr lang="fr-FR" sz="1600" dirty="0"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INVERTO</a:t>
            </a:r>
          </a:p>
        </p:txBody>
      </p:sp>
      <p:sp>
        <p:nvSpPr>
          <p:cNvPr id="15" name="ZoneTexte 13">
            <a:extLst>
              <a:ext uri="{FF2B5EF4-FFF2-40B4-BE49-F238E27FC236}">
                <a16:creationId xmlns:a16="http://schemas.microsoft.com/office/drawing/2014/main" id="{39BA754B-3275-8262-2DA5-3B61CD805229}"/>
              </a:ext>
            </a:extLst>
          </p:cNvPr>
          <p:cNvSpPr txBox="1"/>
          <p:nvPr/>
        </p:nvSpPr>
        <p:spPr>
          <a:xfrm>
            <a:off x="7331978" y="4808513"/>
            <a:ext cx="1935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Plan International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UNHCR </a:t>
            </a: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Care International</a:t>
            </a:r>
            <a:endParaRPr lang="fr-FR" sz="1600" dirty="0">
              <a:solidFill>
                <a:srgbClr val="FF0000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fr-FR" sz="1600" dirty="0">
                <a:ea typeface="Roboto" panose="02000000000000000000" pitchFamily="2" charset="0"/>
                <a:cs typeface="Arial" panose="020B0604020202020204" pitchFamily="34" charset="0"/>
              </a:rPr>
              <a:t>Red Cross</a:t>
            </a:r>
          </a:p>
        </p:txBody>
      </p:sp>
      <p:pic>
        <p:nvPicPr>
          <p:cNvPr id="21" name="Image 8" descr="Une image contenant texte, Police, logo, symbole&#10;&#10;Description générée automatiquement">
            <a:extLst>
              <a:ext uri="{FF2B5EF4-FFF2-40B4-BE49-F238E27FC236}">
                <a16:creationId xmlns:a16="http://schemas.microsoft.com/office/drawing/2014/main" id="{D895A031-8969-DDBE-054C-5D394A0711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22" r="41610"/>
          <a:stretch/>
        </p:blipFill>
        <p:spPr>
          <a:xfrm>
            <a:off x="5501278" y="2820789"/>
            <a:ext cx="1751108" cy="1642450"/>
          </a:xfrm>
          <a:prstGeom prst="rect">
            <a:avLst/>
          </a:prstGeom>
        </p:spPr>
      </p:pic>
      <p:pic>
        <p:nvPicPr>
          <p:cNvPr id="22" name="Image 8" descr="Une image contenant texte, Police, logo, symbole&#10;&#10;Description générée automatiquement">
            <a:extLst>
              <a:ext uri="{FF2B5EF4-FFF2-40B4-BE49-F238E27FC236}">
                <a16:creationId xmlns:a16="http://schemas.microsoft.com/office/drawing/2014/main" id="{1D166546-467B-DD1C-4854-764C483B99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2" t="2013" r="4260" b="-2013"/>
          <a:stretch/>
        </p:blipFill>
        <p:spPr>
          <a:xfrm>
            <a:off x="5521573" y="4736125"/>
            <a:ext cx="1751108" cy="164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6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62BB32C3-511A-49D5-871E-67C2E7863260}"/>
              </a:ext>
            </a:extLst>
          </p:cNvPr>
          <p:cNvSpPr/>
          <p:nvPr/>
        </p:nvSpPr>
        <p:spPr>
          <a:xfrm>
            <a:off x="1117600" y="1300480"/>
            <a:ext cx="1473200" cy="934720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CB58E5-D59F-A8C3-D4F0-09D88761AFDD}"/>
              </a:ext>
            </a:extLst>
          </p:cNvPr>
          <p:cNvSpPr/>
          <p:nvPr/>
        </p:nvSpPr>
        <p:spPr>
          <a:xfrm>
            <a:off x="1137920" y="4199910"/>
            <a:ext cx="1473200" cy="6654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844A80-AB6C-D914-156F-AF079BFABB1E}"/>
              </a:ext>
            </a:extLst>
          </p:cNvPr>
          <p:cNvSpPr/>
          <p:nvPr/>
        </p:nvSpPr>
        <p:spPr>
          <a:xfrm>
            <a:off x="1117600" y="2494280"/>
            <a:ext cx="1473200" cy="15392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B0FB0A0C-78F5-C790-58BC-6A546E526636}"/>
              </a:ext>
            </a:extLst>
          </p:cNvPr>
          <p:cNvSpPr/>
          <p:nvPr/>
        </p:nvSpPr>
        <p:spPr>
          <a:xfrm>
            <a:off x="2885440" y="1300480"/>
            <a:ext cx="1473200" cy="934720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124FA8A-1DEE-3E4E-CCEA-9E95FF6F64E2}"/>
              </a:ext>
            </a:extLst>
          </p:cNvPr>
          <p:cNvSpPr/>
          <p:nvPr/>
        </p:nvSpPr>
        <p:spPr>
          <a:xfrm>
            <a:off x="4612640" y="1287780"/>
            <a:ext cx="1473200" cy="934720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91FDE8-568F-64F0-6520-1273FC051661}"/>
              </a:ext>
            </a:extLst>
          </p:cNvPr>
          <p:cNvSpPr/>
          <p:nvPr/>
        </p:nvSpPr>
        <p:spPr>
          <a:xfrm>
            <a:off x="6451600" y="1287780"/>
            <a:ext cx="944880" cy="934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1131F3-3A63-F4A0-70BD-43B78E6A52D6}"/>
              </a:ext>
            </a:extLst>
          </p:cNvPr>
          <p:cNvSpPr/>
          <p:nvPr/>
        </p:nvSpPr>
        <p:spPr>
          <a:xfrm>
            <a:off x="8249920" y="1529506"/>
            <a:ext cx="1473200" cy="670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266B5A-AB00-1A4E-B445-3869D8C9C6CF}"/>
              </a:ext>
            </a:extLst>
          </p:cNvPr>
          <p:cNvSpPr/>
          <p:nvPr/>
        </p:nvSpPr>
        <p:spPr>
          <a:xfrm>
            <a:off x="9977120" y="1529504"/>
            <a:ext cx="1473200" cy="670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B7BBC2-95CC-546B-A0F1-C7BA8295DC48}"/>
              </a:ext>
            </a:extLst>
          </p:cNvPr>
          <p:cNvSpPr/>
          <p:nvPr/>
        </p:nvSpPr>
        <p:spPr>
          <a:xfrm>
            <a:off x="1117600" y="843280"/>
            <a:ext cx="4968240" cy="2336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DBAB29-6530-9431-A001-5642361D8053}"/>
              </a:ext>
            </a:extLst>
          </p:cNvPr>
          <p:cNvSpPr/>
          <p:nvPr/>
        </p:nvSpPr>
        <p:spPr>
          <a:xfrm>
            <a:off x="6451600" y="828040"/>
            <a:ext cx="4968240" cy="2336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E56738-51AC-76A9-53F1-AC492F7EB45C}"/>
              </a:ext>
            </a:extLst>
          </p:cNvPr>
          <p:cNvSpPr txBox="1"/>
          <p:nvPr/>
        </p:nvSpPr>
        <p:spPr>
          <a:xfrm>
            <a:off x="1117600" y="2494280"/>
            <a:ext cx="1473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Institutional arrangements and expertise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Stakeholder engagement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Mapping existing investment frameworks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Mainstreaming IDPs goals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Monitoring and reporting</a:t>
            </a:r>
            <a:endParaRPr lang="en-NL" sz="8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437E30-D5A3-9738-258E-C092B7A18D1C}"/>
              </a:ext>
            </a:extLst>
          </p:cNvPr>
          <p:cNvSpPr txBox="1"/>
          <p:nvPr/>
        </p:nvSpPr>
        <p:spPr>
          <a:xfrm>
            <a:off x="1117600" y="5034360"/>
            <a:ext cx="1473200" cy="1446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Coordination mechanisms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Key Ministries and  state agencies  responsible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Stakeholders' engagement mechanisms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Sectoral planning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Economic and social drivers</a:t>
            </a:r>
          </a:p>
          <a:p>
            <a:pPr marL="228600" indent="-228600">
              <a:buFont typeface="+mj-lt"/>
              <a:buAutoNum type="arabicPeriod"/>
            </a:pPr>
            <a:endParaRPr lang="en-NL" sz="8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6AE582-4EED-0173-668B-803CB6530B64}"/>
              </a:ext>
            </a:extLst>
          </p:cNvPr>
          <p:cNvSpPr txBox="1"/>
          <p:nvPr/>
        </p:nvSpPr>
        <p:spPr>
          <a:xfrm>
            <a:off x="1117600" y="4199910"/>
            <a:ext cx="147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Implementing capacity in place and IDP priorities mainstreamed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53409B-051C-0A81-77D9-C4332C6CF0E0}"/>
              </a:ext>
            </a:extLst>
          </p:cNvPr>
          <p:cNvSpPr/>
          <p:nvPr/>
        </p:nvSpPr>
        <p:spPr>
          <a:xfrm>
            <a:off x="2895600" y="2500630"/>
            <a:ext cx="1473200" cy="15328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1B1704-75F2-2E65-9B50-7E4E8E20EFD6}"/>
              </a:ext>
            </a:extLst>
          </p:cNvPr>
          <p:cNvSpPr txBox="1"/>
          <p:nvPr/>
        </p:nvSpPr>
        <p:spPr>
          <a:xfrm>
            <a:off x="2895600" y="2500630"/>
            <a:ext cx="1473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Evidence based investment needs identification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Cost-Benefit Analysis (???)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Investment need prioritization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Community participation / Feedback loop.  CUD/ CAD3/IDPs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4F7AB9-A579-6E2B-7C93-BE0747239247}"/>
              </a:ext>
            </a:extLst>
          </p:cNvPr>
          <p:cNvSpPr/>
          <p:nvPr/>
        </p:nvSpPr>
        <p:spPr>
          <a:xfrm>
            <a:off x="2905760" y="4199910"/>
            <a:ext cx="1473200" cy="6654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84165D-0EF1-1F82-75FD-BAC6A321A382}"/>
              </a:ext>
            </a:extLst>
          </p:cNvPr>
          <p:cNvSpPr txBox="1"/>
          <p:nvPr/>
        </p:nvSpPr>
        <p:spPr>
          <a:xfrm>
            <a:off x="2885440" y="4199910"/>
            <a:ext cx="147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Prioritized evidence-based set of  investment needs with an IDP focus identified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FE9C35-658B-BA2F-16C8-97598BE669DC}"/>
              </a:ext>
            </a:extLst>
          </p:cNvPr>
          <p:cNvSpPr txBox="1"/>
          <p:nvPr/>
        </p:nvSpPr>
        <p:spPr>
          <a:xfrm>
            <a:off x="2865120" y="5034360"/>
            <a:ext cx="1473200" cy="1446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Competencies assessment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Common practice analysis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Unbudgeted and unplanned projects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Options identification</a:t>
            </a:r>
          </a:p>
          <a:p>
            <a:pPr marL="228600" indent="-228600">
              <a:buFont typeface="+mj-lt"/>
              <a:buAutoNum type="arabicPeriod"/>
            </a:pPr>
            <a:endParaRPr lang="en-US" sz="800" dirty="0">
              <a:solidFill>
                <a:schemeClr val="bg1"/>
              </a:solidFill>
            </a:endParaRPr>
          </a:p>
          <a:p>
            <a:pPr marL="228600" indent="-228600">
              <a:buFont typeface="+mj-lt"/>
              <a:buAutoNum type="arabicPeriod"/>
            </a:pPr>
            <a:endParaRPr lang="en-US" sz="800" dirty="0">
              <a:solidFill>
                <a:schemeClr val="bg1"/>
              </a:solidFill>
            </a:endParaRPr>
          </a:p>
          <a:p>
            <a:pPr marL="228600" indent="-228600">
              <a:buFont typeface="+mj-lt"/>
              <a:buAutoNum type="arabicPeriod"/>
            </a:pPr>
            <a:endParaRPr lang="en-US" sz="800" dirty="0">
              <a:solidFill>
                <a:schemeClr val="bg1"/>
              </a:solidFill>
            </a:endParaRPr>
          </a:p>
          <a:p>
            <a:pPr marL="228600" indent="-228600">
              <a:buFont typeface="+mj-lt"/>
              <a:buAutoNum type="arabicPeriod"/>
            </a:pPr>
            <a:endParaRPr lang="en-NL" sz="8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9D84FC-57B7-E9C5-CFEC-23815FB0303A}"/>
              </a:ext>
            </a:extLst>
          </p:cNvPr>
          <p:cNvSpPr/>
          <p:nvPr/>
        </p:nvSpPr>
        <p:spPr>
          <a:xfrm>
            <a:off x="4612640" y="2494280"/>
            <a:ext cx="1473200" cy="15328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F0A254-3B83-385B-1267-4F9733C7655A}"/>
              </a:ext>
            </a:extLst>
          </p:cNvPr>
          <p:cNvSpPr txBox="1"/>
          <p:nvPr/>
        </p:nvSpPr>
        <p:spPr>
          <a:xfrm>
            <a:off x="4612640" y="2500630"/>
            <a:ext cx="1473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Mapping Sources of Finance for Prioritized investments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Pipeline stock taking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Identifying finance partners and setting up a detailed financing plan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Strengthening enabling environment (Technical Team CAD3)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4BC260C-8076-AA28-AF65-A6F54CC1FBAD}"/>
              </a:ext>
            </a:extLst>
          </p:cNvPr>
          <p:cNvSpPr/>
          <p:nvPr/>
        </p:nvSpPr>
        <p:spPr>
          <a:xfrm>
            <a:off x="4632960" y="4199910"/>
            <a:ext cx="1473200" cy="6654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12F95D-DC71-8BEB-E7B9-116DEE4E132B}"/>
              </a:ext>
            </a:extLst>
          </p:cNvPr>
          <p:cNvSpPr txBox="1"/>
          <p:nvPr/>
        </p:nvSpPr>
        <p:spPr>
          <a:xfrm>
            <a:off x="4612640" y="4199910"/>
            <a:ext cx="147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Financial Plan identifying best-fit financial sources and strengthening enabling environment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BD72D95-2793-9C85-9132-2268CA2B27A1}"/>
              </a:ext>
            </a:extLst>
          </p:cNvPr>
          <p:cNvSpPr txBox="1"/>
          <p:nvPr/>
        </p:nvSpPr>
        <p:spPr>
          <a:xfrm>
            <a:off x="4612640" y="5009040"/>
            <a:ext cx="1473200" cy="1446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Financial flow tracking / financial source mapping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Assessing financial options (Public/ Development partners/ private /blended )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Invest analysis / barrier analysis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Policy / Regulation Change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4C62470-0E89-8A80-F545-C31081DFB4FF}"/>
              </a:ext>
            </a:extLst>
          </p:cNvPr>
          <p:cNvSpPr/>
          <p:nvPr/>
        </p:nvSpPr>
        <p:spPr>
          <a:xfrm>
            <a:off x="6451600" y="2500630"/>
            <a:ext cx="1473200" cy="15265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7CF3576-9C0C-1900-25E5-8E27D5FE9C34}"/>
              </a:ext>
            </a:extLst>
          </p:cNvPr>
          <p:cNvSpPr txBox="1"/>
          <p:nvPr/>
        </p:nvSpPr>
        <p:spPr>
          <a:xfrm>
            <a:off x="6390640" y="2500630"/>
            <a:ext cx="147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Programming dialogue with finance partners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Concept preparation for public and blended finance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Mainstreaming and unlocking   private sector led investments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E2576D-750B-A7FF-98A7-9FCEC73404EB}"/>
              </a:ext>
            </a:extLst>
          </p:cNvPr>
          <p:cNvSpPr/>
          <p:nvPr/>
        </p:nvSpPr>
        <p:spPr>
          <a:xfrm>
            <a:off x="6471920" y="4199910"/>
            <a:ext cx="1473200" cy="6654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0C3776-595D-2873-D01E-B9198BC5D3CE}"/>
              </a:ext>
            </a:extLst>
          </p:cNvPr>
          <p:cNvSpPr txBox="1"/>
          <p:nvPr/>
        </p:nvSpPr>
        <p:spPr>
          <a:xfrm>
            <a:off x="6390640" y="4168924"/>
            <a:ext cx="147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Projects identified and financiers engaged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AB8A68-4981-E988-E59E-3D7E717EC8D3}"/>
              </a:ext>
            </a:extLst>
          </p:cNvPr>
          <p:cNvSpPr/>
          <p:nvPr/>
        </p:nvSpPr>
        <p:spPr>
          <a:xfrm>
            <a:off x="8249920" y="2494280"/>
            <a:ext cx="1473200" cy="15265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916137B-0096-69E9-23AB-5BD16E9D86D2}"/>
              </a:ext>
            </a:extLst>
          </p:cNvPr>
          <p:cNvSpPr txBox="1"/>
          <p:nvPr/>
        </p:nvSpPr>
        <p:spPr>
          <a:xfrm>
            <a:off x="8249920" y="2506960"/>
            <a:ext cx="147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Programme and project preparation and approval for development partners (Int’l, donors, national public and blended financing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71EB1FE-0411-BB22-869A-8FE5084B300E}"/>
              </a:ext>
            </a:extLst>
          </p:cNvPr>
          <p:cNvSpPr/>
          <p:nvPr/>
        </p:nvSpPr>
        <p:spPr>
          <a:xfrm>
            <a:off x="9977120" y="2506980"/>
            <a:ext cx="1473200" cy="15265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DCC0E8-5067-27DE-FC8E-42BCA5630034}"/>
              </a:ext>
            </a:extLst>
          </p:cNvPr>
          <p:cNvSpPr txBox="1"/>
          <p:nvPr/>
        </p:nvSpPr>
        <p:spPr>
          <a:xfrm>
            <a:off x="9946640" y="2506980"/>
            <a:ext cx="147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Project and programme implementation and monitoring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54D0E7A-2487-6452-BDA2-BDC99F81899B}"/>
              </a:ext>
            </a:extLst>
          </p:cNvPr>
          <p:cNvSpPr/>
          <p:nvPr/>
        </p:nvSpPr>
        <p:spPr>
          <a:xfrm>
            <a:off x="8224520" y="4199910"/>
            <a:ext cx="1473200" cy="6654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BAE5858-35C9-9602-1A85-BF84103F69AE}"/>
              </a:ext>
            </a:extLst>
          </p:cNvPr>
          <p:cNvSpPr txBox="1"/>
          <p:nvPr/>
        </p:nvSpPr>
        <p:spPr>
          <a:xfrm>
            <a:off x="8158480" y="4199910"/>
            <a:ext cx="147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Programme / Projects developed and approved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3C4CE89-9AE4-FDCC-979B-5AF035B597CC}"/>
              </a:ext>
            </a:extLst>
          </p:cNvPr>
          <p:cNvSpPr/>
          <p:nvPr/>
        </p:nvSpPr>
        <p:spPr>
          <a:xfrm>
            <a:off x="9977120" y="4178340"/>
            <a:ext cx="1473200" cy="6654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44BFED7-049E-C8A0-6BD8-0B57E5C3E3B6}"/>
              </a:ext>
            </a:extLst>
          </p:cNvPr>
          <p:cNvSpPr txBox="1"/>
          <p:nvPr/>
        </p:nvSpPr>
        <p:spPr>
          <a:xfrm>
            <a:off x="9977120" y="4168924"/>
            <a:ext cx="1473200" cy="46166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Programme / Projects implemented and monitored</a:t>
            </a:r>
            <a:endParaRPr lang="en-NL" sz="800" b="1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56B6EAE-173D-4192-FDA0-321E39404131}"/>
              </a:ext>
            </a:extLst>
          </p:cNvPr>
          <p:cNvSpPr txBox="1"/>
          <p:nvPr/>
        </p:nvSpPr>
        <p:spPr>
          <a:xfrm>
            <a:off x="6451600" y="5034360"/>
            <a:ext cx="1473200" cy="144655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Neighborhood programmes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Concept note development additionality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Addressing barriers to private sector investments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Structuring investments for private sector undertaking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F222661-E8B2-CA94-92DB-AFBD29B5386A}"/>
              </a:ext>
            </a:extLst>
          </p:cNvPr>
          <p:cNvSpPr txBox="1"/>
          <p:nvPr/>
        </p:nvSpPr>
        <p:spPr>
          <a:xfrm>
            <a:off x="8224520" y="5034360"/>
            <a:ext cx="14732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Project financial structuring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Feasibility studies environmental , social, gender, IDP studies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Risks assessments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Pre-contract services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Advisory services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IDP impact potential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3A63A25-C978-73C4-664D-E4E822E85E3E}"/>
              </a:ext>
            </a:extLst>
          </p:cNvPr>
          <p:cNvSpPr txBox="1"/>
          <p:nvPr/>
        </p:nvSpPr>
        <p:spPr>
          <a:xfrm>
            <a:off x="9946640" y="5034360"/>
            <a:ext cx="1473200" cy="95410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Programme investment decisions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Project implementation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Project monitoring, evaluation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800" dirty="0">
                <a:solidFill>
                  <a:schemeClr val="bg1"/>
                </a:solidFill>
              </a:rPr>
              <a:t>Impact assessments (??)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E9A91F6-BB66-5679-E733-D69354F2C503}"/>
              </a:ext>
            </a:extLst>
          </p:cNvPr>
          <p:cNvSpPr txBox="1"/>
          <p:nvPr/>
        </p:nvSpPr>
        <p:spPr>
          <a:xfrm>
            <a:off x="1463040" y="1494145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1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DC51AB-214E-929A-FD1B-369C4B0A256D}"/>
              </a:ext>
            </a:extLst>
          </p:cNvPr>
          <p:cNvSpPr txBox="1"/>
          <p:nvPr/>
        </p:nvSpPr>
        <p:spPr>
          <a:xfrm>
            <a:off x="3296920" y="1494145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2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0E51F72-D83B-E441-C0F7-D2B218673AC4}"/>
              </a:ext>
            </a:extLst>
          </p:cNvPr>
          <p:cNvSpPr txBox="1"/>
          <p:nvPr/>
        </p:nvSpPr>
        <p:spPr>
          <a:xfrm>
            <a:off x="5013960" y="1494145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3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81C7EB-6040-C051-E1B5-DAC91B6B0B6B}"/>
              </a:ext>
            </a:extLst>
          </p:cNvPr>
          <p:cNvSpPr txBox="1"/>
          <p:nvPr/>
        </p:nvSpPr>
        <p:spPr>
          <a:xfrm>
            <a:off x="6492240" y="1494145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4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E775BA3-5C3C-88C1-BDFF-972EBE8EB00F}"/>
              </a:ext>
            </a:extLst>
          </p:cNvPr>
          <p:cNvSpPr txBox="1"/>
          <p:nvPr/>
        </p:nvSpPr>
        <p:spPr>
          <a:xfrm>
            <a:off x="8717280" y="1534785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5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C15B84E-A713-2B71-A2B3-1E2BC6FB4E96}"/>
              </a:ext>
            </a:extLst>
          </p:cNvPr>
          <p:cNvSpPr txBox="1"/>
          <p:nvPr/>
        </p:nvSpPr>
        <p:spPr>
          <a:xfrm>
            <a:off x="10312400" y="1577404"/>
            <a:ext cx="741680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Stage 6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D4CF8C1-B8B1-8312-2AA0-EBEA6F291B1B}"/>
              </a:ext>
            </a:extLst>
          </p:cNvPr>
          <p:cNvSpPr txBox="1"/>
          <p:nvPr/>
        </p:nvSpPr>
        <p:spPr>
          <a:xfrm>
            <a:off x="1117600" y="1722120"/>
            <a:ext cx="13563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</a:rPr>
              <a:t>Investment Planning and Mobilization capacity</a:t>
            </a:r>
            <a:endParaRPr lang="en-NL" sz="900" b="1" dirty="0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6CA8FFC-C1D1-02D0-C0FF-762C60D7D14F}"/>
              </a:ext>
            </a:extLst>
          </p:cNvPr>
          <p:cNvSpPr txBox="1"/>
          <p:nvPr/>
        </p:nvSpPr>
        <p:spPr>
          <a:xfrm>
            <a:off x="2895600" y="1741190"/>
            <a:ext cx="1244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Investment Needs, Identification and Prioritization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4A80CB-302B-E79A-F679-87EAECD0EA60}"/>
              </a:ext>
            </a:extLst>
          </p:cNvPr>
          <p:cNvSpPr txBox="1"/>
          <p:nvPr/>
        </p:nvSpPr>
        <p:spPr>
          <a:xfrm>
            <a:off x="4678680" y="1719580"/>
            <a:ext cx="1244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Financing strategy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8B4CA69-4444-0FBD-BA9A-9955D0F265A4}"/>
              </a:ext>
            </a:extLst>
          </p:cNvPr>
          <p:cNvSpPr txBox="1"/>
          <p:nvPr/>
        </p:nvSpPr>
        <p:spPr>
          <a:xfrm>
            <a:off x="6507480" y="1733794"/>
            <a:ext cx="889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Programming with Financial partners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83C2A11-2A60-0F4E-5382-6016ECE50D1D}"/>
              </a:ext>
            </a:extLst>
          </p:cNvPr>
          <p:cNvSpPr txBox="1"/>
          <p:nvPr/>
        </p:nvSpPr>
        <p:spPr>
          <a:xfrm>
            <a:off x="7426960" y="1285304"/>
            <a:ext cx="4023360" cy="23083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NGOs Humanitarian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247EE0B-0C89-B914-4570-DB991A78A494}"/>
              </a:ext>
            </a:extLst>
          </p:cNvPr>
          <p:cNvSpPr txBox="1"/>
          <p:nvPr/>
        </p:nvSpPr>
        <p:spPr>
          <a:xfrm>
            <a:off x="7426960" y="1568872"/>
            <a:ext cx="721360" cy="230832"/>
          </a:xfrm>
          <a:prstGeom prst="homePlat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Blended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D65FD2C-E3B0-D47E-01FD-7B5FFF347F75}"/>
              </a:ext>
            </a:extLst>
          </p:cNvPr>
          <p:cNvSpPr txBox="1"/>
          <p:nvPr/>
        </p:nvSpPr>
        <p:spPr>
          <a:xfrm>
            <a:off x="7428230" y="2005087"/>
            <a:ext cx="721360" cy="230832"/>
          </a:xfrm>
          <a:prstGeom prst="homePlat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Public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2D1427D-CFF0-59DB-42C0-B14845AB698D}"/>
              </a:ext>
            </a:extLst>
          </p:cNvPr>
          <p:cNvSpPr txBox="1"/>
          <p:nvPr/>
        </p:nvSpPr>
        <p:spPr>
          <a:xfrm>
            <a:off x="8359140" y="1843063"/>
            <a:ext cx="124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Project Proposal Development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39D0F3E-5D47-F7E3-E445-A1DE061D04D3}"/>
              </a:ext>
            </a:extLst>
          </p:cNvPr>
          <p:cNvSpPr txBox="1"/>
          <p:nvPr/>
        </p:nvSpPr>
        <p:spPr>
          <a:xfrm>
            <a:off x="10030460" y="1825774"/>
            <a:ext cx="12446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Project Implementation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197481-93AD-78DD-9D3C-7B4B59FA818B}"/>
              </a:ext>
            </a:extLst>
          </p:cNvPr>
          <p:cNvSpPr txBox="1"/>
          <p:nvPr/>
        </p:nvSpPr>
        <p:spPr>
          <a:xfrm>
            <a:off x="7428230" y="1771114"/>
            <a:ext cx="721360" cy="230832"/>
          </a:xfrm>
          <a:prstGeom prst="homePlate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Private</a:t>
            </a:r>
            <a:endParaRPr lang="en-NL" sz="900" dirty="0">
              <a:solidFill>
                <a:schemeClr val="bg1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06850ED-2D6B-91D5-3768-128B82112B4C}"/>
              </a:ext>
            </a:extLst>
          </p:cNvPr>
          <p:cNvSpPr txBox="1"/>
          <p:nvPr/>
        </p:nvSpPr>
        <p:spPr>
          <a:xfrm>
            <a:off x="2590800" y="834316"/>
            <a:ext cx="37998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INVESTMENT PLANNING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C48E390-AB13-8F4F-5A62-42F2A4857A64}"/>
              </a:ext>
            </a:extLst>
          </p:cNvPr>
          <p:cNvSpPr txBox="1"/>
          <p:nvPr/>
        </p:nvSpPr>
        <p:spPr>
          <a:xfrm>
            <a:off x="7909560" y="825852"/>
            <a:ext cx="37998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FINANCE MOBILIZATION</a:t>
            </a:r>
            <a:endParaRPr lang="en-NL" sz="10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EC37CC-CF54-EE66-C3A6-074CA471BDAB}"/>
              </a:ext>
            </a:extLst>
          </p:cNvPr>
          <p:cNvSpPr txBox="1"/>
          <p:nvPr/>
        </p:nvSpPr>
        <p:spPr>
          <a:xfrm>
            <a:off x="531223" y="1494145"/>
            <a:ext cx="400110" cy="70788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STAGES</a:t>
            </a:r>
            <a:endParaRPr lang="en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963116-E3BF-750E-0DB5-791AEB998586}"/>
              </a:ext>
            </a:extLst>
          </p:cNvPr>
          <p:cNvSpPr txBox="1"/>
          <p:nvPr/>
        </p:nvSpPr>
        <p:spPr>
          <a:xfrm>
            <a:off x="549850" y="2775395"/>
            <a:ext cx="400110" cy="9347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ACTIVITIES</a:t>
            </a:r>
            <a:endParaRPr lang="en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E4B63-1CCA-7715-CC67-CBDCED11C65B}"/>
              </a:ext>
            </a:extLst>
          </p:cNvPr>
          <p:cNvSpPr txBox="1"/>
          <p:nvPr/>
        </p:nvSpPr>
        <p:spPr>
          <a:xfrm>
            <a:off x="549850" y="5167164"/>
            <a:ext cx="400110" cy="9347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OTPUTS</a:t>
            </a:r>
            <a:endParaRPr lang="en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AECB47F9-53E9-D563-5157-2F171FDBE3A6}"/>
              </a:ext>
            </a:extLst>
          </p:cNvPr>
          <p:cNvGrpSpPr/>
          <p:nvPr/>
        </p:nvGrpSpPr>
        <p:grpSpPr>
          <a:xfrm>
            <a:off x="323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5DC44CA9-1A3A-56AA-72E1-BBEE0A04D854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object 34">
              <a:extLst>
                <a:ext uri="{FF2B5EF4-FFF2-40B4-BE49-F238E27FC236}">
                  <a16:creationId xmlns:a16="http://schemas.microsoft.com/office/drawing/2014/main" id="{6DDCFDD3-4086-83D4-BA33-5BA1EB12781B}"/>
                </a:ext>
              </a:extLst>
            </p:cNvPr>
            <p:cNvSpPr txBox="1"/>
            <p:nvPr/>
          </p:nvSpPr>
          <p:spPr>
            <a:xfrm>
              <a:off x="314087" y="219617"/>
              <a:ext cx="11330704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en-US" sz="2400" b="1" dirty="0">
                  <a:latin typeface="Roboto" pitchFamily="2" charset="0"/>
                  <a:ea typeface="Roboto" pitchFamily="2" charset="0"/>
                  <a:cs typeface="Arial"/>
                </a:rPr>
                <a:t>UPIMC IDP / HOST COMMUNITY INFRASTRUCTURE INVESTMENT FRAMEWORK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8432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78343C-9666-2054-1CA8-6063E598243F}"/>
              </a:ext>
            </a:extLst>
          </p:cNvPr>
          <p:cNvSpPr txBox="1"/>
          <p:nvPr/>
        </p:nvSpPr>
        <p:spPr>
          <a:xfrm>
            <a:off x="6128174" y="1151136"/>
            <a:ext cx="585630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The average economic impact per IDP for one year of displacement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ranges from $190 in Somalia for displacement associated with floods </a:t>
            </a:r>
            <a:r>
              <a: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$650 in Cameroon for displacement associated with conflict.</a:t>
            </a:r>
          </a:p>
          <a:p>
            <a:pPr algn="just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i="1" dirty="0"/>
              <a:t>Source : Unveiling the cost of internal displacement in Africa </a:t>
            </a:r>
            <a:r>
              <a:rPr lang="en-US" sz="1000" i="1" dirty="0" err="1"/>
              <a:t>december</a:t>
            </a:r>
            <a:r>
              <a:rPr lang="en-US" sz="1000" i="1" dirty="0"/>
              <a:t> 2019</a:t>
            </a:r>
          </a:p>
          <a:p>
            <a:r>
              <a:rPr lang="en-US" sz="1000" i="1" dirty="0"/>
              <a:t>internal displacement monitoring center 2019</a:t>
            </a:r>
            <a:endParaRPr lang="en-NL" sz="100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6CFF05-8043-72E8-C096-72A34813A663}"/>
              </a:ext>
            </a:extLst>
          </p:cNvPr>
          <p:cNvSpPr txBox="1"/>
          <p:nvPr/>
        </p:nvSpPr>
        <p:spPr>
          <a:xfrm>
            <a:off x="8113622" y="3008226"/>
            <a:ext cx="1885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Housing</a:t>
            </a:r>
            <a:endParaRPr lang="en-NL" sz="2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C7AD9B-B505-8D2B-1950-FF719B1AF020}"/>
              </a:ext>
            </a:extLst>
          </p:cNvPr>
          <p:cNvSpPr txBox="1"/>
          <p:nvPr/>
        </p:nvSpPr>
        <p:spPr>
          <a:xfrm>
            <a:off x="6562649" y="3914857"/>
            <a:ext cx="2454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</a:rPr>
              <a:t>Livelihoods</a:t>
            </a:r>
            <a:endParaRPr lang="en-NL" sz="2800" b="1" dirty="0">
              <a:solidFill>
                <a:schemeClr val="accent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A51913-2F55-744D-4636-1610CF7798ED}"/>
              </a:ext>
            </a:extLst>
          </p:cNvPr>
          <p:cNvSpPr txBox="1"/>
          <p:nvPr/>
        </p:nvSpPr>
        <p:spPr>
          <a:xfrm>
            <a:off x="9642393" y="3402566"/>
            <a:ext cx="1601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800" b="1" dirty="0">
                <a:solidFill>
                  <a:srgbClr val="C00000"/>
                </a:solidFill>
              </a:rPr>
              <a:t>ecurity</a:t>
            </a:r>
            <a:endParaRPr lang="en-NL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46A9B7-3D8E-B8D0-2C73-4270EEEA74A4}"/>
              </a:ext>
            </a:extLst>
          </p:cNvPr>
          <p:cNvSpPr txBox="1"/>
          <p:nvPr/>
        </p:nvSpPr>
        <p:spPr>
          <a:xfrm>
            <a:off x="7910069" y="4900754"/>
            <a:ext cx="1827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4"/>
                </a:solidFill>
              </a:rPr>
              <a:t>Education</a:t>
            </a:r>
            <a:endParaRPr lang="en-NL" sz="2800" b="1" dirty="0">
              <a:solidFill>
                <a:schemeClr val="accent4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ADBB74-3DFF-04B2-423F-7AC5749D05C4}"/>
              </a:ext>
            </a:extLst>
          </p:cNvPr>
          <p:cNvSpPr txBox="1"/>
          <p:nvPr/>
        </p:nvSpPr>
        <p:spPr>
          <a:xfrm>
            <a:off x="9737539" y="4377534"/>
            <a:ext cx="1410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</a:rPr>
              <a:t>Health</a:t>
            </a:r>
            <a:endParaRPr lang="en-NL" sz="2800" b="1" dirty="0">
              <a:solidFill>
                <a:schemeClr val="accent6"/>
              </a:solidFill>
            </a:endParaRPr>
          </a:p>
        </p:txBody>
      </p:sp>
      <p:pic>
        <p:nvPicPr>
          <p:cNvPr id="10" name="Immagine 9" descr="Immagine che contiene aria aperta, cielo, vestiti, persona&#10;&#10;Descrizione generata automaticamente">
            <a:extLst>
              <a:ext uri="{FF2B5EF4-FFF2-40B4-BE49-F238E27FC236}">
                <a16:creationId xmlns:a16="http://schemas.microsoft.com/office/drawing/2014/main" id="{D221D364-1CBF-4137-62D7-84CA59D4B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5565"/>
            <a:ext cx="6043580" cy="4532685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AF76D48B-FCEB-E0C8-7446-CC010FB533D2}"/>
              </a:ext>
            </a:extLst>
          </p:cNvPr>
          <p:cNvGrpSpPr/>
          <p:nvPr/>
        </p:nvGrpSpPr>
        <p:grpSpPr>
          <a:xfrm>
            <a:off x="323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E024C5C-9D3F-CDC6-FF14-CCDFBFFAE931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object 34">
              <a:extLst>
                <a:ext uri="{FF2B5EF4-FFF2-40B4-BE49-F238E27FC236}">
                  <a16:creationId xmlns:a16="http://schemas.microsoft.com/office/drawing/2014/main" id="{D9D1F0F3-1BD9-7AAB-D99F-366734B2D49F}"/>
                </a:ext>
              </a:extLst>
            </p:cNvPr>
            <p:cNvSpPr txBox="1"/>
            <p:nvPr/>
          </p:nvSpPr>
          <p:spPr>
            <a:xfrm>
              <a:off x="314087" y="219617"/>
              <a:ext cx="11330704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en-US" sz="2400" b="1" dirty="0">
                  <a:latin typeface="Roboto" pitchFamily="2" charset="0"/>
                  <a:ea typeface="Roboto" pitchFamily="2" charset="0"/>
                  <a:cs typeface="Arial"/>
                </a:rPr>
                <a:t>UNVEILING THE COST OF INTERNAL DISPLACEMENT </a:t>
              </a:r>
            </a:p>
          </p:txBody>
        </p:sp>
      </p:grpSp>
      <p:sp>
        <p:nvSpPr>
          <p:cNvPr id="13" name="object 7">
            <a:extLst>
              <a:ext uri="{FF2B5EF4-FFF2-40B4-BE49-F238E27FC236}">
                <a16:creationId xmlns:a16="http://schemas.microsoft.com/office/drawing/2014/main" id="{72D2EE58-8C30-AF10-86F5-044AC66D1038}"/>
              </a:ext>
            </a:extLst>
          </p:cNvPr>
          <p:cNvSpPr txBox="1"/>
          <p:nvPr/>
        </p:nvSpPr>
        <p:spPr>
          <a:xfrm>
            <a:off x="45546" y="5423973"/>
            <a:ext cx="5791049" cy="197458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IDPS situation on the ground in Douala 3, Cameroon @UN-Habitat, </a:t>
            </a:r>
            <a:r>
              <a:rPr lang="it-IT" sz="1200" spc="-5" dirty="0" err="1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july</a:t>
            </a:r>
            <a:r>
              <a:rPr lang="it-IT" sz="1200" spc="-5" dirty="0">
                <a:solidFill>
                  <a:schemeClr val="bg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6529895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7C8605-D29B-6FCD-2FA2-587525EB7C33}"/>
              </a:ext>
            </a:extLst>
          </p:cNvPr>
          <p:cNvGraphicFramePr>
            <a:graphicFrameLocks noGrp="1"/>
          </p:cNvGraphicFramePr>
          <p:nvPr/>
        </p:nvGraphicFramePr>
        <p:xfrm>
          <a:off x="303577" y="818114"/>
          <a:ext cx="11583623" cy="6020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733">
                  <a:extLst>
                    <a:ext uri="{9D8B030D-6E8A-4147-A177-3AD203B41FA5}">
                      <a16:colId xmlns:a16="http://schemas.microsoft.com/office/drawing/2014/main" val="3625279638"/>
                    </a:ext>
                  </a:extLst>
                </a:gridCol>
                <a:gridCol w="1943294">
                  <a:extLst>
                    <a:ext uri="{9D8B030D-6E8A-4147-A177-3AD203B41FA5}">
                      <a16:colId xmlns:a16="http://schemas.microsoft.com/office/drawing/2014/main" val="1048774084"/>
                    </a:ext>
                  </a:extLst>
                </a:gridCol>
                <a:gridCol w="4336985">
                  <a:extLst>
                    <a:ext uri="{9D8B030D-6E8A-4147-A177-3AD203B41FA5}">
                      <a16:colId xmlns:a16="http://schemas.microsoft.com/office/drawing/2014/main" val="3347233599"/>
                    </a:ext>
                  </a:extLst>
                </a:gridCol>
                <a:gridCol w="3785611">
                  <a:extLst>
                    <a:ext uri="{9D8B030D-6E8A-4147-A177-3AD203B41FA5}">
                      <a16:colId xmlns:a16="http://schemas.microsoft.com/office/drawing/2014/main" val="2916419192"/>
                    </a:ext>
                  </a:extLst>
                </a:gridCol>
              </a:tblGrid>
              <a:tr h="374993">
                <a:tc>
                  <a:txBody>
                    <a:bodyPr/>
                    <a:lstStyle/>
                    <a:p>
                      <a:r>
                        <a:rPr lang="en-US" sz="1400" dirty="0"/>
                        <a:t>Dimension</a:t>
                      </a:r>
                      <a:endParaRPr lang="en-NL" sz="14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Metric</a:t>
                      </a:r>
                      <a:endParaRPr lang="en-NL" sz="14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What's Included</a:t>
                      </a:r>
                      <a:endParaRPr lang="en-NL" sz="14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Who is involved</a:t>
                      </a:r>
                      <a:endParaRPr lang="en-NL" sz="1400" dirty="0"/>
                    </a:p>
                  </a:txBody>
                  <a:tcP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8205948"/>
                  </a:ext>
                </a:extLst>
              </a:tr>
              <a:tr h="1941742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Housing</a:t>
                      </a:r>
                      <a:endParaRPr lang="en-NL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§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of providing temporary accommodation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providing emergency and transitional shelter solutions, (Shelter)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delivering needs-based, lifesaving non-food items (NFI)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coordinating and managing shelters and camps (CCCM)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providing water, sanitation and hygiene services (WASH)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b="1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Other basic urban services</a:t>
                      </a:r>
                      <a:endParaRPr lang="en-NL" sz="1200" b="1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CUD, CAD4 , CAD 3, </a:t>
                      </a:r>
                      <a:r>
                        <a:rPr lang="fr-F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Société Immobilière du Cameroun (SIC).</a:t>
                      </a: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; Individuals, Private sector 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Fonds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Spécial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d'Equipement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d'Intervention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Intercommunale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(FEICOM), the Communes et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Villes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Unies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 Cameroun (CVUC), and Crédit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Foncier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 Cameroun (CFC), signed a partnership agreement in 2013 for the implementation of a Programme de Construction des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Cités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Municipales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(PCCM).</a:t>
                      </a:r>
                      <a:endParaRPr lang="en-US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096943"/>
                  </a:ext>
                </a:extLst>
              </a:tr>
              <a:tr h="374993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Livelihoods</a:t>
                      </a:r>
                      <a:endParaRPr lang="en-NL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Loss of income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Loss of Income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CUD, CAD4 , CAD 3, Private Sector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6454"/>
                  </a:ext>
                </a:extLst>
              </a:tr>
              <a:tr h="1017103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Education</a:t>
                      </a:r>
                      <a:endParaRPr lang="en-NL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§"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Cost of providing temporary Education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restoring educational activities for children of primary and secondary school age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ensuring healthy and secure learning environments, including psychological support for children in some cases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CUD, CAD4 , CAD 3, Ministry of Education, Private sector, Churches, Humanitarian Organizations</a:t>
                      </a:r>
                    </a:p>
                    <a:p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72059"/>
                  </a:ext>
                </a:extLst>
              </a:tr>
              <a:tr h="832175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Health</a:t>
                      </a:r>
                      <a:endParaRPr lang="en-NL" sz="16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§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of providing food assistance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providing lifesaving access to food and improving food production (food security) 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CUD, CAD4,CAD3, Ministry of Public Health, 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District hospitals Health clinics Medical centers Integrated health centers Dispensaries Health care centre, International Organizations.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147143"/>
                  </a:ext>
                </a:extLst>
              </a:tr>
              <a:tr h="647247">
                <a:tc>
                  <a:txBody>
                    <a:bodyPr/>
                    <a:lstStyle/>
                    <a:p>
                      <a:endParaRPr lang="en-NL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§"/>
                      </a:pPr>
                      <a:endParaRPr lang="en-NL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preventing and treating malnutrition among children under five, and among pregnant and lactating women (nutrition)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NL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603685"/>
                  </a:ext>
                </a:extLst>
              </a:tr>
              <a:tr h="832175">
                <a:tc>
                  <a:txBody>
                    <a:bodyPr/>
                    <a:lstStyle/>
                    <a:p>
                      <a:endParaRPr lang="en-NL" sz="1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of providing healthcare in emergencies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reinforcing and providing protection to IDPs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preventing and responding to human rights violations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protecting children and women</a:t>
                      </a:r>
                      <a:endParaRPr lang="en-NL" sz="12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NL" sz="12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307432"/>
                  </a:ext>
                </a:extLst>
              </a:tr>
            </a:tbl>
          </a:graphicData>
        </a:graphic>
      </p:graphicFrame>
      <p:grpSp>
        <p:nvGrpSpPr>
          <p:cNvPr id="3" name="Gruppo 2">
            <a:extLst>
              <a:ext uri="{FF2B5EF4-FFF2-40B4-BE49-F238E27FC236}">
                <a16:creationId xmlns:a16="http://schemas.microsoft.com/office/drawing/2014/main" id="{09085178-08D7-4CC0-B806-29C3204DCA2D}"/>
              </a:ext>
            </a:extLst>
          </p:cNvPr>
          <p:cNvGrpSpPr/>
          <p:nvPr/>
        </p:nvGrpSpPr>
        <p:grpSpPr>
          <a:xfrm>
            <a:off x="323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B5FDE6D-55BD-2992-6BC6-A6E18999433C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object 34">
              <a:extLst>
                <a:ext uri="{FF2B5EF4-FFF2-40B4-BE49-F238E27FC236}">
                  <a16:creationId xmlns:a16="http://schemas.microsoft.com/office/drawing/2014/main" id="{9A9BA93C-0CF8-FEC3-49A5-AB708254080B}"/>
                </a:ext>
              </a:extLst>
            </p:cNvPr>
            <p:cNvSpPr txBox="1"/>
            <p:nvPr/>
          </p:nvSpPr>
          <p:spPr>
            <a:xfrm>
              <a:off x="314087" y="219617"/>
              <a:ext cx="11330704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en-US" sz="2400" b="1" dirty="0">
                  <a:latin typeface="Roboto" pitchFamily="2" charset="0"/>
                  <a:ea typeface="Roboto" pitchFamily="2" charset="0"/>
                  <a:cs typeface="Arial"/>
                </a:rPr>
                <a:t>MEETING THE COSTS OF INTERNAL DISPLACEMENT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5157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aphic 2" descr="Speech with solid fill">
            <a:extLst>
              <a:ext uri="{FF2B5EF4-FFF2-40B4-BE49-F238E27FC236}">
                <a16:creationId xmlns:a16="http://schemas.microsoft.com/office/drawing/2014/main" id="{E4032AB6-A64D-0926-2EBE-0FD95961C795}"/>
              </a:ext>
            </a:extLst>
          </p:cNvPr>
          <p:cNvSpPr/>
          <p:nvPr/>
        </p:nvSpPr>
        <p:spPr>
          <a:xfrm>
            <a:off x="8204580" y="3557166"/>
            <a:ext cx="3351350" cy="2674035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2" descr="Speech with solid fill">
            <a:extLst>
              <a:ext uri="{FF2B5EF4-FFF2-40B4-BE49-F238E27FC236}">
                <a16:creationId xmlns:a16="http://schemas.microsoft.com/office/drawing/2014/main" id="{78D9579E-4034-DE07-14C5-7C5DCE1BFF42}"/>
              </a:ext>
            </a:extLst>
          </p:cNvPr>
          <p:cNvSpPr/>
          <p:nvPr/>
        </p:nvSpPr>
        <p:spPr>
          <a:xfrm>
            <a:off x="3997880" y="3547438"/>
            <a:ext cx="3351350" cy="2659546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Graphic 2" descr="Speech with solid fill">
            <a:extLst>
              <a:ext uri="{FF2B5EF4-FFF2-40B4-BE49-F238E27FC236}">
                <a16:creationId xmlns:a16="http://schemas.microsoft.com/office/drawing/2014/main" id="{8D4E6EE4-664D-BF68-692F-E93CDD42CA66}"/>
              </a:ext>
            </a:extLst>
          </p:cNvPr>
          <p:cNvSpPr/>
          <p:nvPr/>
        </p:nvSpPr>
        <p:spPr>
          <a:xfrm>
            <a:off x="303577" y="3557166"/>
            <a:ext cx="3356665" cy="2652254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Graphic 2" descr="Speech with solid fill">
            <a:extLst>
              <a:ext uri="{FF2B5EF4-FFF2-40B4-BE49-F238E27FC236}">
                <a16:creationId xmlns:a16="http://schemas.microsoft.com/office/drawing/2014/main" id="{8D82906E-07E9-54CB-CD65-9CBC3EFDF517}"/>
              </a:ext>
            </a:extLst>
          </p:cNvPr>
          <p:cNvSpPr/>
          <p:nvPr/>
        </p:nvSpPr>
        <p:spPr>
          <a:xfrm>
            <a:off x="8184721" y="908137"/>
            <a:ext cx="3336978" cy="2659546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5179BF-A0D4-6BF1-8961-C76B6E03BF46}"/>
              </a:ext>
            </a:extLst>
          </p:cNvPr>
          <p:cNvSpPr/>
          <p:nvPr/>
        </p:nvSpPr>
        <p:spPr>
          <a:xfrm>
            <a:off x="449450" y="3570369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04</a:t>
            </a:r>
          </a:p>
        </p:txBody>
      </p:sp>
      <p:sp>
        <p:nvSpPr>
          <p:cNvPr id="9" name="Graphic 2" descr="Speech with solid fill">
            <a:extLst>
              <a:ext uri="{FF2B5EF4-FFF2-40B4-BE49-F238E27FC236}">
                <a16:creationId xmlns:a16="http://schemas.microsoft.com/office/drawing/2014/main" id="{ABF0D140-065B-CDE9-24B6-B560124E6849}"/>
              </a:ext>
            </a:extLst>
          </p:cNvPr>
          <p:cNvSpPr/>
          <p:nvPr/>
        </p:nvSpPr>
        <p:spPr>
          <a:xfrm>
            <a:off x="303405" y="871845"/>
            <a:ext cx="3336978" cy="2652319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0EDCB9C-9836-74D3-32AF-45C85FB11562}"/>
              </a:ext>
            </a:extLst>
          </p:cNvPr>
          <p:cNvSpPr/>
          <p:nvPr/>
        </p:nvSpPr>
        <p:spPr>
          <a:xfrm>
            <a:off x="449450" y="878736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01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75F9D15-6A33-C387-CFFC-65783333CDF9}"/>
              </a:ext>
            </a:extLst>
          </p:cNvPr>
          <p:cNvSpPr/>
          <p:nvPr/>
        </p:nvSpPr>
        <p:spPr>
          <a:xfrm>
            <a:off x="8443717" y="3570369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06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6014C1E-F6B5-3663-C49B-8EF3BF54E737}"/>
              </a:ext>
            </a:extLst>
          </p:cNvPr>
          <p:cNvSpPr/>
          <p:nvPr/>
        </p:nvSpPr>
        <p:spPr>
          <a:xfrm>
            <a:off x="8443717" y="926149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03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12724D7-EB38-EDEE-E036-FA318E8523E9}"/>
              </a:ext>
            </a:extLst>
          </p:cNvPr>
          <p:cNvGrpSpPr/>
          <p:nvPr/>
        </p:nvGrpSpPr>
        <p:grpSpPr>
          <a:xfrm>
            <a:off x="98568" y="944329"/>
            <a:ext cx="3469847" cy="2004186"/>
            <a:chOff x="23675" y="2141728"/>
            <a:chExt cx="3307615" cy="20041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A3EDF82-24BB-0B02-5BF2-D2F97FFEA881}"/>
                </a:ext>
              </a:extLst>
            </p:cNvPr>
            <p:cNvSpPr txBox="1"/>
            <p:nvPr/>
          </p:nvSpPr>
          <p:spPr>
            <a:xfrm>
              <a:off x="23675" y="2141728"/>
              <a:ext cx="2926080" cy="40011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000" b="1" noProof="1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The IDPs…………..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2D8AFC-E302-77F7-3487-6C991CABED72}"/>
                </a:ext>
              </a:extLst>
            </p:cNvPr>
            <p:cNvSpPr txBox="1"/>
            <p:nvPr/>
          </p:nvSpPr>
          <p:spPr>
            <a:xfrm>
              <a:off x="405210" y="2760919"/>
              <a:ext cx="2926080" cy="138499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Ensure IDPs, displacement-affected communities, have opportunities to meaningfully engage </a:t>
              </a:r>
              <a:r>
                <a:rPr lang="en-NL" sz="1400" b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and participate in all stages of processes and decisions that affect them</a:t>
              </a:r>
              <a:endParaRPr lang="en-US" sz="1400" b="1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3C96B95-50FE-4C35-C64F-17831CE3DFF3}"/>
              </a:ext>
            </a:extLst>
          </p:cNvPr>
          <p:cNvGrpSpPr/>
          <p:nvPr/>
        </p:nvGrpSpPr>
        <p:grpSpPr>
          <a:xfrm>
            <a:off x="8070091" y="936238"/>
            <a:ext cx="3471467" cy="2085564"/>
            <a:chOff x="-10694" y="2082985"/>
            <a:chExt cx="3774856" cy="208556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6D3DACE-66DF-21DE-6CAD-96F6BB628C9F}"/>
                </a:ext>
              </a:extLst>
            </p:cNvPr>
            <p:cNvSpPr txBox="1"/>
            <p:nvPr/>
          </p:nvSpPr>
          <p:spPr>
            <a:xfrm>
              <a:off x="-10694" y="2082985"/>
              <a:ext cx="2926080" cy="40011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000" b="1" noProof="1">
                  <a:solidFill>
                    <a:schemeClr val="bg1">
                      <a:lumMod val="95000"/>
                    </a:schemeClr>
                  </a:solidFill>
                </a:rPr>
                <a:t>Planning…….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A305CF2-9EBA-FE5A-C667-CAE5E8B034FA}"/>
                </a:ext>
              </a:extLst>
            </p:cNvPr>
            <p:cNvSpPr txBox="1"/>
            <p:nvPr/>
          </p:nvSpPr>
          <p:spPr>
            <a:xfrm>
              <a:off x="301611" y="2783554"/>
              <a:ext cx="3462551" cy="138499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US" sz="1400" b="0" i="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In </a:t>
              </a:r>
              <a:r>
                <a:rPr lang="en-US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an uncertain world filled with </a:t>
              </a:r>
              <a:r>
                <a:rPr lang="en-US" sz="1400" b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unexpected</a:t>
              </a:r>
              <a:r>
                <a:rPr lang="en-US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 events, </a:t>
              </a:r>
              <a:r>
                <a:rPr lang="en-US" sz="1400" b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contingency planning </a:t>
              </a:r>
              <a:r>
                <a:rPr lang="en-US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is an invaluable risk management strategy</a:t>
              </a:r>
              <a:r>
                <a:rPr lang="en-US" sz="1400" kern="1200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.</a:t>
              </a:r>
              <a:endParaRPr lang="en-NL" sz="14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endParaRPr>
            </a:p>
            <a:p>
              <a:r>
                <a:rPr lang="en-US" sz="1400" b="0" i="0" kern="1200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.</a:t>
              </a:r>
              <a:endParaRPr lang="en-NL" sz="1400" dirty="0"/>
            </a:p>
            <a:p>
              <a:r>
                <a:rPr lang="en-US" sz="1400" noProof="1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FABB92A-FFDF-1F01-4B5C-293412639A45}"/>
              </a:ext>
            </a:extLst>
          </p:cNvPr>
          <p:cNvGrpSpPr/>
          <p:nvPr/>
        </p:nvGrpSpPr>
        <p:grpSpPr>
          <a:xfrm>
            <a:off x="240727" y="3547438"/>
            <a:ext cx="3268641" cy="1698777"/>
            <a:chOff x="-556985" y="2145268"/>
            <a:chExt cx="3554303" cy="169877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0DA4720-F001-9806-93EC-FC0EE37A2039}"/>
                </a:ext>
              </a:extLst>
            </p:cNvPr>
            <p:cNvSpPr txBox="1"/>
            <p:nvPr/>
          </p:nvSpPr>
          <p:spPr>
            <a:xfrm>
              <a:off x="-556985" y="2145268"/>
              <a:ext cx="2926080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000" b="1" noProof="1">
                  <a:solidFill>
                    <a:schemeClr val="bg1"/>
                  </a:solidFill>
                </a:rPr>
                <a:t>Local focus</a:t>
              </a:r>
              <a:r>
                <a:rPr lang="en-US" sz="2400" b="1" noProof="1">
                  <a:solidFill>
                    <a:schemeClr val="bg1"/>
                  </a:solidFill>
                </a:rPr>
                <a:t>…..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796B3B8-7ABD-165A-8813-185B5587CA0F}"/>
                </a:ext>
              </a:extLst>
            </p:cNvPr>
            <p:cNvSpPr txBox="1"/>
            <p:nvPr/>
          </p:nvSpPr>
          <p:spPr>
            <a:xfrm>
              <a:off x="-292994" y="2889938"/>
              <a:ext cx="3290312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P</a:t>
              </a:r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rovide </a:t>
              </a:r>
              <a:r>
                <a:rPr lang="en-NL" sz="1400" b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funding as locally as possible and support municipal authoritie</a:t>
              </a:r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s and local civil society actors to strengthen their institutional capacities</a:t>
              </a:r>
              <a:endParaRPr lang="en-US" sz="1400" noProof="1">
                <a:solidFill>
                  <a:schemeClr val="bg1"/>
                </a:solidFill>
              </a:endParaRPr>
            </a:p>
          </p:txBody>
        </p: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C2FE60F-7A24-52A4-CCBA-41A587602E0F}"/>
              </a:ext>
            </a:extLst>
          </p:cNvPr>
          <p:cNvSpPr/>
          <p:nvPr/>
        </p:nvSpPr>
        <p:spPr>
          <a:xfrm>
            <a:off x="4186349" y="3567683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05</a:t>
            </a:r>
          </a:p>
        </p:txBody>
      </p:sp>
      <p:sp>
        <p:nvSpPr>
          <p:cNvPr id="26" name="Graphic 2" descr="Speech with solid fill">
            <a:extLst>
              <a:ext uri="{FF2B5EF4-FFF2-40B4-BE49-F238E27FC236}">
                <a16:creationId xmlns:a16="http://schemas.microsoft.com/office/drawing/2014/main" id="{7A5E44FB-9CE7-465C-C697-B7DC1987D094}"/>
              </a:ext>
            </a:extLst>
          </p:cNvPr>
          <p:cNvSpPr/>
          <p:nvPr/>
        </p:nvSpPr>
        <p:spPr>
          <a:xfrm>
            <a:off x="3986160" y="896967"/>
            <a:ext cx="3336978" cy="2632737"/>
          </a:xfrm>
          <a:custGeom>
            <a:avLst/>
            <a:gdLst>
              <a:gd name="connsiteX0" fmla="*/ 615315 w 647700"/>
              <a:gd name="connsiteY0" fmla="*/ 0 h 590550"/>
              <a:gd name="connsiteX1" fmla="*/ 32385 w 647700"/>
              <a:gd name="connsiteY1" fmla="*/ 0 h 590550"/>
              <a:gd name="connsiteX2" fmla="*/ 0 w 647700"/>
              <a:gd name="connsiteY2" fmla="*/ 32385 h 590550"/>
              <a:gd name="connsiteX3" fmla="*/ 0 w 647700"/>
              <a:gd name="connsiteY3" fmla="*/ 425768 h 590550"/>
              <a:gd name="connsiteX4" fmla="*/ 32385 w 647700"/>
              <a:gd name="connsiteY4" fmla="*/ 458153 h 590550"/>
              <a:gd name="connsiteX5" fmla="*/ 388620 w 647700"/>
              <a:gd name="connsiteY5" fmla="*/ 458153 h 590550"/>
              <a:gd name="connsiteX6" fmla="*/ 518160 w 647700"/>
              <a:gd name="connsiteY6" fmla="*/ 590550 h 590550"/>
              <a:gd name="connsiteX7" fmla="*/ 518160 w 647700"/>
              <a:gd name="connsiteY7" fmla="*/ 459105 h 590550"/>
              <a:gd name="connsiteX8" fmla="*/ 615315 w 647700"/>
              <a:gd name="connsiteY8" fmla="*/ 459105 h 590550"/>
              <a:gd name="connsiteX9" fmla="*/ 647700 w 647700"/>
              <a:gd name="connsiteY9" fmla="*/ 426720 h 590550"/>
              <a:gd name="connsiteX10" fmla="*/ 647700 w 647700"/>
              <a:gd name="connsiteY10" fmla="*/ 33338 h 590550"/>
              <a:gd name="connsiteX11" fmla="*/ 615315 w 647700"/>
              <a:gd name="connsiteY1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7700" h="590550">
                <a:moveTo>
                  <a:pt x="615315" y="0"/>
                </a:moveTo>
                <a:lnTo>
                  <a:pt x="32385" y="0"/>
                </a:lnTo>
                <a:cubicBezTo>
                  <a:pt x="14288" y="0"/>
                  <a:pt x="0" y="15240"/>
                  <a:pt x="0" y="32385"/>
                </a:cubicBezTo>
                <a:lnTo>
                  <a:pt x="0" y="425768"/>
                </a:lnTo>
                <a:cubicBezTo>
                  <a:pt x="0" y="443865"/>
                  <a:pt x="14288" y="458153"/>
                  <a:pt x="32385" y="458153"/>
                </a:cubicBezTo>
                <a:lnTo>
                  <a:pt x="388620" y="458153"/>
                </a:lnTo>
                <a:lnTo>
                  <a:pt x="518160" y="590550"/>
                </a:lnTo>
                <a:lnTo>
                  <a:pt x="518160" y="459105"/>
                </a:lnTo>
                <a:lnTo>
                  <a:pt x="615315" y="459105"/>
                </a:lnTo>
                <a:cubicBezTo>
                  <a:pt x="633413" y="459105"/>
                  <a:pt x="647700" y="443865"/>
                  <a:pt x="647700" y="426720"/>
                </a:cubicBezTo>
                <a:lnTo>
                  <a:pt x="647700" y="33338"/>
                </a:lnTo>
                <a:cubicBezTo>
                  <a:pt x="647700" y="15240"/>
                  <a:pt x="633413" y="0"/>
                  <a:pt x="615315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72DBC3C-E44D-9339-4B4B-7854CB0A24F2}"/>
              </a:ext>
            </a:extLst>
          </p:cNvPr>
          <p:cNvSpPr/>
          <p:nvPr/>
        </p:nvSpPr>
        <p:spPr>
          <a:xfrm>
            <a:off x="4186349" y="904253"/>
            <a:ext cx="819150" cy="578486"/>
          </a:xfrm>
          <a:custGeom>
            <a:avLst/>
            <a:gdLst>
              <a:gd name="connsiteX0" fmla="*/ 0 w 819150"/>
              <a:gd name="connsiteY0" fmla="*/ 0 h 578486"/>
              <a:gd name="connsiteX1" fmla="*/ 819150 w 819150"/>
              <a:gd name="connsiteY1" fmla="*/ 0 h 578486"/>
              <a:gd name="connsiteX2" fmla="*/ 819150 w 819150"/>
              <a:gd name="connsiteY2" fmla="*/ 441958 h 578486"/>
              <a:gd name="connsiteX3" fmla="*/ 682622 w 819150"/>
              <a:gd name="connsiteY3" fmla="*/ 578486 h 578486"/>
              <a:gd name="connsiteX4" fmla="*/ 136528 w 819150"/>
              <a:gd name="connsiteY4" fmla="*/ 578486 h 578486"/>
              <a:gd name="connsiteX5" fmla="*/ 0 w 819150"/>
              <a:gd name="connsiteY5" fmla="*/ 441958 h 57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578486">
                <a:moveTo>
                  <a:pt x="0" y="0"/>
                </a:moveTo>
                <a:lnTo>
                  <a:pt x="819150" y="0"/>
                </a:lnTo>
                <a:lnTo>
                  <a:pt x="819150" y="441958"/>
                </a:lnTo>
                <a:cubicBezTo>
                  <a:pt x="819150" y="517360"/>
                  <a:pt x="758024" y="578486"/>
                  <a:pt x="682622" y="578486"/>
                </a:cubicBezTo>
                <a:lnTo>
                  <a:pt x="136528" y="578486"/>
                </a:lnTo>
                <a:cubicBezTo>
                  <a:pt x="61126" y="578486"/>
                  <a:pt x="0" y="517360"/>
                  <a:pt x="0" y="441958"/>
                </a:cubicBezTo>
                <a:close/>
              </a:path>
            </a:pathLst>
          </a:custGeom>
          <a:solidFill>
            <a:srgbClr val="0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800" b="1" dirty="0"/>
              <a:t>02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85123A-6BE2-F6AD-62B4-EAEFCA0BBA2E}"/>
              </a:ext>
            </a:extLst>
          </p:cNvPr>
          <p:cNvSpPr txBox="1"/>
          <p:nvPr/>
        </p:nvSpPr>
        <p:spPr>
          <a:xfrm>
            <a:off x="3730614" y="940944"/>
            <a:ext cx="2690908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r"/>
            <a:r>
              <a:rPr lang="en-US" sz="2000" b="1" noProof="1">
                <a:solidFill>
                  <a:schemeClr val="bg1"/>
                </a:solidFill>
              </a:rPr>
              <a:t>Data………….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488B879-1814-AD22-95CD-30482361740F}"/>
              </a:ext>
            </a:extLst>
          </p:cNvPr>
          <p:cNvGrpSpPr/>
          <p:nvPr/>
        </p:nvGrpSpPr>
        <p:grpSpPr>
          <a:xfrm>
            <a:off x="4097445" y="3548516"/>
            <a:ext cx="3254463" cy="1867476"/>
            <a:chOff x="253888" y="2144451"/>
            <a:chExt cx="3538887" cy="186747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5B3EEAC-19E0-41BF-73E1-F58F6D15899F}"/>
                </a:ext>
              </a:extLst>
            </p:cNvPr>
            <p:cNvSpPr txBox="1"/>
            <p:nvPr/>
          </p:nvSpPr>
          <p:spPr>
            <a:xfrm>
              <a:off x="308009" y="2144451"/>
              <a:ext cx="2926080" cy="40011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000" b="1" noProof="1">
                  <a:solidFill>
                    <a:schemeClr val="bg1">
                      <a:lumMod val="95000"/>
                    </a:schemeClr>
                  </a:solidFill>
                </a:rPr>
                <a:t>Private sector….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3F5B953-ED82-9DB5-50CB-70B5B23575B5}"/>
                </a:ext>
              </a:extLst>
            </p:cNvPr>
            <p:cNvSpPr txBox="1"/>
            <p:nvPr/>
          </p:nvSpPr>
          <p:spPr>
            <a:xfrm>
              <a:off x="253888" y="2842376"/>
              <a:ext cx="3538887" cy="116955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Private sector’s participation in government-led programs to create </a:t>
              </a:r>
              <a:r>
                <a:rPr lang="en-US" sz="1400" b="1" dirty="0">
                  <a:solidFill>
                    <a:schemeClr val="bg1"/>
                  </a:solidFill>
                </a:rPr>
                <a:t>employment and training opportunities for IDPs, to invest in vulnerable areas</a:t>
              </a:r>
              <a:r>
                <a:rPr lang="en-US" sz="1400" dirty="0">
                  <a:solidFill>
                    <a:schemeClr val="bg1"/>
                  </a:solidFill>
                </a:rPr>
                <a:t>, has significant positive impacts.</a:t>
              </a:r>
              <a:endParaRPr lang="en-US" sz="1400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30F159-EABB-E621-55EA-C9995FE2572F}"/>
              </a:ext>
            </a:extLst>
          </p:cNvPr>
          <p:cNvGrpSpPr/>
          <p:nvPr/>
        </p:nvGrpSpPr>
        <p:grpSpPr>
          <a:xfrm>
            <a:off x="8204382" y="3569789"/>
            <a:ext cx="3489890" cy="1963214"/>
            <a:chOff x="135334" y="2213286"/>
            <a:chExt cx="3794888" cy="196321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A4A1C2A-0BC2-3402-7CE8-102162D6225F}"/>
                </a:ext>
              </a:extLst>
            </p:cNvPr>
            <p:cNvSpPr txBox="1"/>
            <p:nvPr/>
          </p:nvSpPr>
          <p:spPr>
            <a:xfrm>
              <a:off x="135334" y="2213286"/>
              <a:ext cx="2926080" cy="40011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000" b="1" noProof="1">
                  <a:solidFill>
                    <a:schemeClr val="bg1"/>
                  </a:solidFill>
                </a:rPr>
                <a:t>Options………..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A7EBE9D-D4C1-C212-1E75-A0052481A0C4}"/>
                </a:ext>
              </a:extLst>
            </p:cNvPr>
            <p:cNvSpPr txBox="1"/>
            <p:nvPr/>
          </p:nvSpPr>
          <p:spPr>
            <a:xfrm>
              <a:off x="301611" y="2791505"/>
              <a:ext cx="3628611" cy="138499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Protracted displacement and supporting durable solutions</a:t>
              </a:r>
              <a:r>
                <a:rPr lang="en-US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 understanding </a:t>
              </a:r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 that </a:t>
              </a:r>
              <a:r>
                <a:rPr lang="en-NL" sz="1400" b="1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no single settlement option will suit all IDPs. </a:t>
              </a:r>
              <a:r>
                <a:rPr lang="en-NL" sz="1400" kern="120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cs"/>
                </a:rPr>
                <a:t>Some may wish to return, while others may prefer to locally integrate or relocate to another part of the country</a:t>
              </a:r>
              <a:r>
                <a:rPr lang="en-NL" sz="1400" kern="1200" dirty="0">
                  <a:solidFill>
                    <a:schemeClr val="dk1"/>
                  </a:solidFill>
                  <a:effectLst/>
                  <a:latin typeface="+mn-lt"/>
                  <a:ea typeface="+mn-ea"/>
                  <a:cs typeface="+mn-cs"/>
                </a:rPr>
                <a:t>.</a:t>
              </a:r>
              <a:r>
                <a:rPr 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9B69681-BB36-84CF-73AE-F298086B2090}"/>
              </a:ext>
            </a:extLst>
          </p:cNvPr>
          <p:cNvSpPr txBox="1"/>
          <p:nvPr/>
        </p:nvSpPr>
        <p:spPr>
          <a:xfrm>
            <a:off x="4186349" y="1558843"/>
            <a:ext cx="3025886" cy="1169551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</a:t>
            </a:r>
            <a:r>
              <a:rPr lang="en-NL" sz="1400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ata</a:t>
            </a:r>
            <a:r>
              <a:rPr lang="en-NL" sz="1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and evidence </a:t>
            </a:r>
            <a:r>
              <a:rPr lang="en-US" sz="1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are </a:t>
            </a:r>
            <a:r>
              <a:rPr lang="en-NL" sz="1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critical to the design of effective policies, operational plans and responses </a:t>
            </a:r>
            <a:r>
              <a:rPr lang="en-NL" sz="1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to internal displacement and commit to an evidence-based approach to action</a:t>
            </a:r>
            <a:endParaRPr lang="en-US" sz="1400" noProof="1">
              <a:solidFill>
                <a:schemeClr val="bg1"/>
              </a:solidFill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0CDAA668-7157-09C8-C5F9-575CE8EFE6A7}"/>
              </a:ext>
            </a:extLst>
          </p:cNvPr>
          <p:cNvGrpSpPr/>
          <p:nvPr/>
        </p:nvGrpSpPr>
        <p:grpSpPr>
          <a:xfrm>
            <a:off x="3237" y="-12085"/>
            <a:ext cx="12192000" cy="796063"/>
            <a:chOff x="13747" y="-12085"/>
            <a:chExt cx="12192000" cy="796063"/>
          </a:xfrm>
          <a:solidFill>
            <a:srgbClr val="F9B954"/>
          </a:solidFill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2A1E8B33-5903-3149-2112-0719B78B7D02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" name="object 34">
              <a:extLst>
                <a:ext uri="{FF2B5EF4-FFF2-40B4-BE49-F238E27FC236}">
                  <a16:creationId xmlns:a16="http://schemas.microsoft.com/office/drawing/2014/main" id="{4E2F1F90-60D4-042C-F78D-8BDD2F22C9A2}"/>
                </a:ext>
              </a:extLst>
            </p:cNvPr>
            <p:cNvSpPr txBox="1"/>
            <p:nvPr/>
          </p:nvSpPr>
          <p:spPr>
            <a:xfrm>
              <a:off x="314087" y="219617"/>
              <a:ext cx="11330704" cy="38625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en-US" sz="2400" b="1" dirty="0">
                  <a:latin typeface="Roboto" pitchFamily="2" charset="0"/>
                  <a:ea typeface="Roboto" pitchFamily="2" charset="0"/>
                  <a:cs typeface="Arial"/>
                </a:rPr>
                <a:t>CHALLENGES AND RECOMMENDATIONS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7538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qr code with a few squares&#10;&#10;Description automatically generated">
            <a:extLst>
              <a:ext uri="{FF2B5EF4-FFF2-40B4-BE49-F238E27FC236}">
                <a16:creationId xmlns:a16="http://schemas.microsoft.com/office/drawing/2014/main" id="{08907767-05EF-D346-57D4-3D77CB11D2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56" y="3370420"/>
            <a:ext cx="368935" cy="368935"/>
          </a:xfrm>
          <a:prstGeom prst="rect">
            <a:avLst/>
          </a:prstGeom>
        </p:spPr>
      </p:pic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0752BFCF-837F-8C5F-E32F-9134A4E2A4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16" y="3366610"/>
            <a:ext cx="381635" cy="342900"/>
          </a:xfrm>
          <a:prstGeom prst="rect">
            <a:avLst/>
          </a:prstGeom>
        </p:spPr>
      </p:pic>
      <p:pic>
        <p:nvPicPr>
          <p:cNvPr id="4" name="Picture 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9D6B8216-3516-AD71-F1D3-B515D187EB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38871" y="3348195"/>
            <a:ext cx="376555" cy="376555"/>
          </a:xfrm>
          <a:prstGeom prst="rect">
            <a:avLst/>
          </a:prstGeom>
        </p:spPr>
      </p:pic>
      <p:pic>
        <p:nvPicPr>
          <p:cNvPr id="5" name="Picture 4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40A2CB13-8C61-2A6F-6B76-F1F0748682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2656" y="3369150"/>
            <a:ext cx="379730" cy="379730"/>
          </a:xfrm>
          <a:prstGeom prst="rect">
            <a:avLst/>
          </a:prstGeom>
        </p:spPr>
      </p:pic>
      <p:sp>
        <p:nvSpPr>
          <p:cNvPr id="6" name="Text Box 18">
            <a:extLst>
              <a:ext uri="{FF2B5EF4-FFF2-40B4-BE49-F238E27FC236}">
                <a16:creationId xmlns:a16="http://schemas.microsoft.com/office/drawing/2014/main" id="{878F0F44-831A-8CB9-2105-864B1F57635B}"/>
              </a:ext>
            </a:extLst>
          </p:cNvPr>
          <p:cNvSpPr txBox="1">
            <a:spLocks/>
          </p:cNvSpPr>
          <p:nvPr/>
        </p:nvSpPr>
        <p:spPr>
          <a:xfrm>
            <a:off x="714516" y="3289140"/>
            <a:ext cx="840105" cy="49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Amman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Spatial profile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Jordan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10B60D4C-DC11-3B0F-51F2-C5D51205B138}"/>
              </a:ext>
            </a:extLst>
          </p:cNvPr>
          <p:cNvSpPr txBox="1">
            <a:spLocks/>
          </p:cNvSpPr>
          <p:nvPr/>
        </p:nvSpPr>
        <p:spPr>
          <a:xfrm>
            <a:off x="1817511" y="3282155"/>
            <a:ext cx="924560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Irbid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Spatial Profile, Jordan.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A667DD5F-5946-A67F-6FB8-F19720941CD4}"/>
              </a:ext>
            </a:extLst>
          </p:cNvPr>
          <p:cNvSpPr txBox="1">
            <a:spLocks/>
          </p:cNvSpPr>
          <p:nvPr/>
        </p:nvSpPr>
        <p:spPr>
          <a:xfrm>
            <a:off x="2881771" y="3302475"/>
            <a:ext cx="924560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Douala 4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Spatial Profile,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Cameroon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26256E-BC3C-299F-5729-04D99C372320}"/>
              </a:ext>
            </a:extLst>
          </p:cNvPr>
          <p:cNvGrpSpPr>
            <a:grpSpLocks/>
          </p:cNvGrpSpPr>
          <p:nvPr/>
        </p:nvGrpSpPr>
        <p:grpSpPr>
          <a:xfrm>
            <a:off x="397016" y="1708704"/>
            <a:ext cx="4213223" cy="1452245"/>
            <a:chOff x="0" y="0"/>
            <a:chExt cx="5206662" cy="1582280"/>
          </a:xfrm>
        </p:grpSpPr>
        <p:pic>
          <p:nvPicPr>
            <p:cNvPr id="11" name="Picture 10" descr="A book cover with a city landscape&#10;&#10;Description automatically generated">
              <a:extLst>
                <a:ext uri="{FF2B5EF4-FFF2-40B4-BE49-F238E27FC236}">
                  <a16:creationId xmlns:a16="http://schemas.microsoft.com/office/drawing/2014/main" id="{758E25F1-050F-12DD-DA70-5FB689C61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"/>
              <a:ext cx="1257130" cy="1582279"/>
            </a:xfrm>
            <a:prstGeom prst="rect">
              <a:avLst/>
            </a:prstGeom>
          </p:spPr>
        </p:pic>
        <p:pic>
          <p:nvPicPr>
            <p:cNvPr id="12" name="Picture 11" descr="A book cover with a city in the background&#10;&#10;Description automatically generated">
              <a:extLst>
                <a:ext uri="{FF2B5EF4-FFF2-40B4-BE49-F238E27FC236}">
                  <a16:creationId xmlns:a16="http://schemas.microsoft.com/office/drawing/2014/main" id="{D60955D8-D2B1-4C0B-6CE0-078B953F8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19386" y="1"/>
              <a:ext cx="1257130" cy="1582279"/>
            </a:xfrm>
            <a:prstGeom prst="rect">
              <a:avLst/>
            </a:prstGeom>
          </p:spPr>
        </p:pic>
        <p:pic>
          <p:nvPicPr>
            <p:cNvPr id="13" name="Picture 12" descr="A road with cars and buildings in the background&#10;&#10;Description automatically generated">
              <a:extLst>
                <a:ext uri="{FF2B5EF4-FFF2-40B4-BE49-F238E27FC236}">
                  <a16:creationId xmlns:a16="http://schemas.microsoft.com/office/drawing/2014/main" id="{3871A75E-CA55-8E13-362B-68CE98539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34459" y="0"/>
              <a:ext cx="1257130" cy="1582279"/>
            </a:xfrm>
            <a:prstGeom prst="rect">
              <a:avLst/>
            </a:prstGeom>
          </p:spPr>
        </p:pic>
        <p:pic>
          <p:nvPicPr>
            <p:cNvPr id="14" name="Picture 13" descr="A screenshot of a phone&#10;&#10;Description automatically generated">
              <a:extLst>
                <a:ext uri="{FF2B5EF4-FFF2-40B4-BE49-F238E27FC236}">
                  <a16:creationId xmlns:a16="http://schemas.microsoft.com/office/drawing/2014/main" id="{D85E305C-27B6-50D4-525B-4F65661A8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949532" y="0"/>
              <a:ext cx="1257130" cy="1582279"/>
            </a:xfrm>
            <a:prstGeom prst="rect">
              <a:avLst/>
            </a:prstGeom>
          </p:spPr>
        </p:pic>
      </p:grpSp>
      <p:sp>
        <p:nvSpPr>
          <p:cNvPr id="10" name="Text Box 21">
            <a:extLst>
              <a:ext uri="{FF2B5EF4-FFF2-40B4-BE49-F238E27FC236}">
                <a16:creationId xmlns:a16="http://schemas.microsoft.com/office/drawing/2014/main" id="{C233BFBA-4DF8-4DC5-D5FC-AE82BCEB2741}"/>
              </a:ext>
            </a:extLst>
          </p:cNvPr>
          <p:cNvSpPr txBox="1">
            <a:spLocks/>
          </p:cNvSpPr>
          <p:nvPr/>
        </p:nvSpPr>
        <p:spPr>
          <a:xfrm>
            <a:off x="3915551" y="3312000"/>
            <a:ext cx="924560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13"/>
              </a:rPr>
              <a:t>Damietta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13"/>
              </a:rPr>
              <a:t>Spatial Profile,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800" u="sng" kern="12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13"/>
              </a:rPr>
              <a:t>Egypt.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16">
            <a:extLst>
              <a:ext uri="{FF2B5EF4-FFF2-40B4-BE49-F238E27FC236}">
                <a16:creationId xmlns:a16="http://schemas.microsoft.com/office/drawing/2014/main" id="{E10F83E1-D1E8-A59C-0241-75F9F9603669}"/>
              </a:ext>
            </a:extLst>
          </p:cNvPr>
          <p:cNvSpPr txBox="1">
            <a:spLocks/>
          </p:cNvSpPr>
          <p:nvPr/>
        </p:nvSpPr>
        <p:spPr>
          <a:xfrm>
            <a:off x="432769" y="5516363"/>
            <a:ext cx="924560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Mafraq Spatial Profile, Jordan.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7B3E9FE-0843-C650-F020-7004053D77A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034" y="4435593"/>
            <a:ext cx="1518285" cy="1079500"/>
          </a:xfrm>
          <a:prstGeom prst="rect">
            <a:avLst/>
          </a:prstGeom>
          <a:effectLst/>
        </p:spPr>
      </p:pic>
      <p:pic>
        <p:nvPicPr>
          <p:cNvPr id="17" name="Picture 16" descr="A book cover of a city&#10;&#10;Description automatically generated">
            <a:extLst>
              <a:ext uri="{FF2B5EF4-FFF2-40B4-BE49-F238E27FC236}">
                <a16:creationId xmlns:a16="http://schemas.microsoft.com/office/drawing/2014/main" id="{A9E0A09E-1C43-6D9D-F095-DF637059FBD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78" y="4116271"/>
            <a:ext cx="984250" cy="14160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54C41C-65F2-09D7-9D75-0469591C45C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638" y="4109203"/>
            <a:ext cx="995045" cy="1403350"/>
          </a:xfrm>
          <a:prstGeom prst="rect">
            <a:avLst/>
          </a:prstGeom>
        </p:spPr>
      </p:pic>
      <p:sp>
        <p:nvSpPr>
          <p:cNvPr id="19" name="Text Box 15">
            <a:extLst>
              <a:ext uri="{FF2B5EF4-FFF2-40B4-BE49-F238E27FC236}">
                <a16:creationId xmlns:a16="http://schemas.microsoft.com/office/drawing/2014/main" id="{BF86A489-DD07-B15C-F11A-D003945E2E9B}"/>
              </a:ext>
            </a:extLst>
          </p:cNvPr>
          <p:cNvSpPr txBox="1">
            <a:spLocks/>
          </p:cNvSpPr>
          <p:nvPr/>
        </p:nvSpPr>
        <p:spPr>
          <a:xfrm>
            <a:off x="1528144" y="5506203"/>
            <a:ext cx="1162685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Douala 3 Spatial Profile, Cameroon.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9EE00CAD-2516-2413-B459-8B1A965E7E59}"/>
              </a:ext>
            </a:extLst>
          </p:cNvPr>
          <p:cNvSpPr txBox="1">
            <a:spLocks/>
          </p:cNvSpPr>
          <p:nvPr/>
        </p:nvSpPr>
        <p:spPr>
          <a:xfrm>
            <a:off x="2589229" y="5471913"/>
            <a:ext cx="1216660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Kafr El-Battikh Spatial Profile, Egypt.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C7F5F63-DD08-D9A8-FFB6-CEFC7D3D991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r="10216" b="16335"/>
          <a:stretch/>
        </p:blipFill>
        <p:spPr bwMode="auto">
          <a:xfrm>
            <a:off x="5401380" y="4412363"/>
            <a:ext cx="921194" cy="13276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 descr="A poster of a project brief&#10;&#10;Description automatically generated">
            <a:extLst>
              <a:ext uri="{FF2B5EF4-FFF2-40B4-BE49-F238E27FC236}">
                <a16:creationId xmlns:a16="http://schemas.microsoft.com/office/drawing/2014/main" id="{F612FAA0-13BE-540A-98FD-D9E2C98E3C6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6" t="4860" r="9775" b="14367"/>
          <a:stretch/>
        </p:blipFill>
        <p:spPr bwMode="auto">
          <a:xfrm>
            <a:off x="6484778" y="4456015"/>
            <a:ext cx="932815" cy="1301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8440581-BF1F-592E-7B44-3BEFA0E81FD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" t="2545" r="6261" b="15299"/>
          <a:stretch/>
        </p:blipFill>
        <p:spPr bwMode="auto">
          <a:xfrm>
            <a:off x="7498615" y="4426479"/>
            <a:ext cx="921194" cy="1331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Text Box 5">
            <a:extLst>
              <a:ext uri="{FF2B5EF4-FFF2-40B4-BE49-F238E27FC236}">
                <a16:creationId xmlns:a16="http://schemas.microsoft.com/office/drawing/2014/main" id="{492AB155-DA1E-E9C6-83EB-38FE4F96F1CC}"/>
              </a:ext>
            </a:extLst>
          </p:cNvPr>
          <p:cNvSpPr txBox="1">
            <a:spLocks/>
          </p:cNvSpPr>
          <p:nvPr/>
        </p:nvSpPr>
        <p:spPr>
          <a:xfrm>
            <a:off x="5358642" y="5768246"/>
            <a:ext cx="1036955" cy="442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Investment Cards for Al </a:t>
            </a:r>
            <a:r>
              <a:rPr lang="en-US" sz="700" kern="120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Afrah</a:t>
            </a: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Neighborhood in Irbid, Jordan.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76F8BD11-7C95-769E-33F1-888F46587FCE}"/>
              </a:ext>
            </a:extLst>
          </p:cNvPr>
          <p:cNvSpPr txBox="1">
            <a:spLocks/>
          </p:cNvSpPr>
          <p:nvPr/>
        </p:nvSpPr>
        <p:spPr>
          <a:xfrm>
            <a:off x="7547312" y="5777454"/>
            <a:ext cx="1188085" cy="560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Investment Cards for New Damietta and </a:t>
            </a:r>
            <a:r>
              <a:rPr lang="en-US" sz="700" kern="120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Kafr</a:t>
            </a: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 </a:t>
            </a:r>
            <a:r>
              <a:rPr lang="en-US" sz="700" kern="120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Battikh</a:t>
            </a: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Damietta Governorate, Egypt.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Box 6">
            <a:extLst>
              <a:ext uri="{FF2B5EF4-FFF2-40B4-BE49-F238E27FC236}">
                <a16:creationId xmlns:a16="http://schemas.microsoft.com/office/drawing/2014/main" id="{BEA1450D-A179-385A-FE0E-0F03DA97850D}"/>
              </a:ext>
            </a:extLst>
          </p:cNvPr>
          <p:cNvSpPr txBox="1">
            <a:spLocks/>
          </p:cNvSpPr>
          <p:nvPr/>
        </p:nvSpPr>
        <p:spPr>
          <a:xfrm>
            <a:off x="6493033" y="5794244"/>
            <a:ext cx="924560" cy="442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Projects Briefs for Douala 4 in Douala, Cameroon.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A3708E7-D54C-C20B-C547-2FE2738A2F5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800" y="1610151"/>
            <a:ext cx="1028700" cy="144018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6EB9826-DF14-1A40-BEB3-3741AE36749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138" y="1603484"/>
            <a:ext cx="1056640" cy="145351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557993C-39A1-103B-88EC-569D002AD1B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468" y="1615549"/>
            <a:ext cx="1029335" cy="1441450"/>
          </a:xfrm>
          <a:prstGeom prst="rect">
            <a:avLst/>
          </a:prstGeom>
          <a:noFill/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877DFDE-2E15-B46A-4688-7A1A6DB0334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6364" y="1604593"/>
            <a:ext cx="1047115" cy="1466215"/>
          </a:xfrm>
          <a:prstGeom prst="rect">
            <a:avLst/>
          </a:prstGeom>
          <a:noFill/>
        </p:spPr>
      </p:pic>
      <p:pic>
        <p:nvPicPr>
          <p:cNvPr id="37" name="Picture 36" descr="A qr code with a few squares&#10;&#10;Description automatically generated">
            <a:extLst>
              <a:ext uri="{FF2B5EF4-FFF2-40B4-BE49-F238E27FC236}">
                <a16:creationId xmlns:a16="http://schemas.microsoft.com/office/drawing/2014/main" id="{2B022102-0C28-A4E7-C339-BF68AC44EE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354" y="3120230"/>
            <a:ext cx="364490" cy="364490"/>
          </a:xfrm>
          <a:prstGeom prst="rect">
            <a:avLst/>
          </a:prstGeom>
        </p:spPr>
      </p:pic>
      <p:pic>
        <p:nvPicPr>
          <p:cNvPr id="38" name="Picture 37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C04742BA-3FC8-7900-2A07-1566A2C5E22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590" y="3137114"/>
            <a:ext cx="358140" cy="358140"/>
          </a:xfrm>
          <a:prstGeom prst="rect">
            <a:avLst/>
          </a:prstGeom>
        </p:spPr>
      </p:pic>
      <p:pic>
        <p:nvPicPr>
          <p:cNvPr id="39" name="Picture 38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D440EFD2-82B7-B249-3F39-A6E9AC5F3889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772" y="3136479"/>
            <a:ext cx="358775" cy="358775"/>
          </a:xfrm>
          <a:prstGeom prst="rect">
            <a:avLst/>
          </a:prstGeom>
        </p:spPr>
      </p:pic>
      <p:pic>
        <p:nvPicPr>
          <p:cNvPr id="40" name="Picture 39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C82295FF-E630-04AD-F4D0-7AD1584C0566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129" y="3158399"/>
            <a:ext cx="356235" cy="356235"/>
          </a:xfrm>
          <a:prstGeom prst="rect">
            <a:avLst/>
          </a:prstGeom>
        </p:spPr>
      </p:pic>
      <p:sp>
        <p:nvSpPr>
          <p:cNvPr id="41" name="Text Box 9">
            <a:extLst>
              <a:ext uri="{FF2B5EF4-FFF2-40B4-BE49-F238E27FC236}">
                <a16:creationId xmlns:a16="http://schemas.microsoft.com/office/drawing/2014/main" id="{0D6E146B-7BF4-F308-D4EA-D0572819CCC9}"/>
              </a:ext>
            </a:extLst>
          </p:cNvPr>
          <p:cNvSpPr txBox="1">
            <a:spLocks/>
          </p:cNvSpPr>
          <p:nvPr/>
        </p:nvSpPr>
        <p:spPr>
          <a:xfrm>
            <a:off x="7086777" y="3052237"/>
            <a:ext cx="849630" cy="59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Al </a:t>
            </a:r>
            <a:r>
              <a:rPr lang="en-GB" sz="600" u="sng" kern="10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Afrah</a:t>
            </a: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 Neighbourhood, Irbid:  Vision,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8"/>
              </a:rPr>
              <a:t>Scenario Building and Action Plan.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 Box 10">
            <a:extLst>
              <a:ext uri="{FF2B5EF4-FFF2-40B4-BE49-F238E27FC236}">
                <a16:creationId xmlns:a16="http://schemas.microsoft.com/office/drawing/2014/main" id="{643FA64F-5579-5EB6-74E0-E18DAB039FEC}"/>
              </a:ext>
            </a:extLst>
          </p:cNvPr>
          <p:cNvSpPr txBox="1">
            <a:spLocks/>
          </p:cNvSpPr>
          <p:nvPr/>
        </p:nvSpPr>
        <p:spPr>
          <a:xfrm>
            <a:off x="5823749" y="3052237"/>
            <a:ext cx="843915" cy="59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9"/>
              </a:rPr>
              <a:t>Al Hashmi Al Janoubi Neighbourhood, Amman, Vision, Scenario Building and Action Plan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Box 11">
            <a:extLst>
              <a:ext uri="{FF2B5EF4-FFF2-40B4-BE49-F238E27FC236}">
                <a16:creationId xmlns:a16="http://schemas.microsoft.com/office/drawing/2014/main" id="{B0FC1BC3-A3F1-28EE-A37F-EF08DCDB3583}"/>
              </a:ext>
            </a:extLst>
          </p:cNvPr>
          <p:cNvSpPr txBox="1">
            <a:spLocks/>
          </p:cNvSpPr>
          <p:nvPr/>
        </p:nvSpPr>
        <p:spPr>
          <a:xfrm>
            <a:off x="8248179" y="3056047"/>
            <a:ext cx="718185" cy="59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0"/>
              </a:rPr>
              <a:t>Douala 4 Subdivision, Douala:  Vision, Scenario Building and Action Plan.</a:t>
            </a:r>
            <a:endParaRPr lang="en-GB" sz="1100" u="sng" kern="10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  <a:hlinkClick r:id="rId30"/>
            </a:endParaRPr>
          </a:p>
        </p:txBody>
      </p:sp>
      <p:sp>
        <p:nvSpPr>
          <p:cNvPr id="44" name="Text Box 8">
            <a:extLst>
              <a:ext uri="{FF2B5EF4-FFF2-40B4-BE49-F238E27FC236}">
                <a16:creationId xmlns:a16="http://schemas.microsoft.com/office/drawing/2014/main" id="{82F11F0F-3C3A-6951-C9CC-8214D1616DA8}"/>
              </a:ext>
            </a:extLst>
          </p:cNvPr>
          <p:cNvSpPr txBox="1">
            <a:spLocks/>
          </p:cNvSpPr>
          <p:nvPr/>
        </p:nvSpPr>
        <p:spPr>
          <a:xfrm>
            <a:off x="9347364" y="3095417"/>
            <a:ext cx="843915" cy="49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1"/>
              </a:rPr>
              <a:t>New Damietta City:  Vision, Scenario Building and Action Plan.</a:t>
            </a:r>
            <a:endParaRPr lang="en-GB" sz="1100" u="sng" kern="10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  <a:hlinkClick r:id="rId31"/>
            </a:endParaRPr>
          </a:p>
        </p:txBody>
      </p:sp>
      <p:sp>
        <p:nvSpPr>
          <p:cNvPr id="45" name="Text Box 200">
            <a:extLst>
              <a:ext uri="{FF2B5EF4-FFF2-40B4-BE49-F238E27FC236}">
                <a16:creationId xmlns:a16="http://schemas.microsoft.com/office/drawing/2014/main" id="{5642A641-9DF7-A85C-5EFD-19B59AB99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3530" y="5750952"/>
            <a:ext cx="1500505" cy="69596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700" u="sng" kern="10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2"/>
              </a:rPr>
              <a:t>Normative Guidebook, Urban Planning &amp; Infrastructure in Migration Contexts (UPIMC)</a:t>
            </a:r>
            <a:r>
              <a:rPr lang="en-GB" sz="7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11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 descr="A book cover with a map of the world&#10;&#10;Description automatically generated">
            <a:extLst>
              <a:ext uri="{FF2B5EF4-FFF2-40B4-BE49-F238E27FC236}">
                <a16:creationId xmlns:a16="http://schemas.microsoft.com/office/drawing/2014/main" id="{906182B8-3B2C-08B8-97CD-97F8C7F9BB1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92" b="18192"/>
          <a:stretch>
            <a:fillRect/>
          </a:stretch>
        </p:blipFill>
        <p:spPr bwMode="auto">
          <a:xfrm>
            <a:off x="8913530" y="3756611"/>
            <a:ext cx="1378481" cy="19397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60A6E58A-4F62-EB3E-B262-39A085BC77B9}"/>
              </a:ext>
            </a:extLst>
          </p:cNvPr>
          <p:cNvSpPr txBox="1"/>
          <p:nvPr/>
        </p:nvSpPr>
        <p:spPr>
          <a:xfrm>
            <a:off x="301380" y="984912"/>
            <a:ext cx="459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UPIMC SPATIAL PROFILES </a:t>
            </a:r>
            <a:r>
              <a:rPr lang="en-US"/>
              <a:t>in 3 countries</a:t>
            </a:r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FAB4FA7-4302-A773-7A52-EAB6DFB03E5D}"/>
              </a:ext>
            </a:extLst>
          </p:cNvPr>
          <p:cNvSpPr txBox="1"/>
          <p:nvPr/>
        </p:nvSpPr>
        <p:spPr>
          <a:xfrm>
            <a:off x="5346149" y="852532"/>
            <a:ext cx="5523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UPIMC VISIONS &amp; ACTION PLANS </a:t>
            </a:r>
            <a:r>
              <a:rPr lang="en-US"/>
              <a:t>in pilot neighborhoods </a:t>
            </a:r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F8BB48-00FA-862E-66F8-B5093D5AD325}"/>
              </a:ext>
            </a:extLst>
          </p:cNvPr>
          <p:cNvSpPr txBox="1"/>
          <p:nvPr/>
        </p:nvSpPr>
        <p:spPr>
          <a:xfrm>
            <a:off x="5310800" y="3824035"/>
            <a:ext cx="3183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UPIMC PROJECT BRIEFS </a:t>
            </a:r>
            <a:r>
              <a:rPr lang="en-US"/>
              <a:t>&amp; LINKS TO FINANCE</a:t>
            </a:r>
            <a:endParaRPr lang="en-GB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666D5CA-D011-8CAC-7344-C5052FC6F706}"/>
              </a:ext>
            </a:extLst>
          </p:cNvPr>
          <p:cNvSpPr txBox="1"/>
          <p:nvPr/>
        </p:nvSpPr>
        <p:spPr>
          <a:xfrm>
            <a:off x="10341550" y="3851511"/>
            <a:ext cx="17771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NORMATIVE GUIDEBOOK</a:t>
            </a:r>
          </a:p>
          <a:p>
            <a:r>
              <a:rPr lang="en-US" sz="1600"/>
              <a:t>Urban Planning &amp; Infrastructure in Migration Contexts (UPIMC)</a:t>
            </a:r>
          </a:p>
        </p:txBody>
      </p:sp>
      <p:grpSp>
        <p:nvGrpSpPr>
          <p:cNvPr id="58" name="Gruppo 1">
            <a:extLst>
              <a:ext uri="{FF2B5EF4-FFF2-40B4-BE49-F238E27FC236}">
                <a16:creationId xmlns:a16="http://schemas.microsoft.com/office/drawing/2014/main" id="{9856FDFE-0FB2-8F53-ABF1-236C8DF8C805}"/>
              </a:ext>
            </a:extLst>
          </p:cNvPr>
          <p:cNvGrpSpPr/>
          <p:nvPr/>
        </p:nvGrpSpPr>
        <p:grpSpPr>
          <a:xfrm>
            <a:off x="0" y="-2869"/>
            <a:ext cx="12192000" cy="796063"/>
            <a:chOff x="13747" y="-12085"/>
            <a:chExt cx="12192000" cy="796063"/>
          </a:xfrm>
        </p:grpSpPr>
        <p:sp>
          <p:nvSpPr>
            <p:cNvPr id="59" name="Rettangolo 2">
              <a:extLst>
                <a:ext uri="{FF2B5EF4-FFF2-40B4-BE49-F238E27FC236}">
                  <a16:creationId xmlns:a16="http://schemas.microsoft.com/office/drawing/2014/main" id="{8D40D2A1-A17D-D2D1-754F-31AC45965BA1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0" name="object 34">
              <a:extLst>
                <a:ext uri="{FF2B5EF4-FFF2-40B4-BE49-F238E27FC236}">
                  <a16:creationId xmlns:a16="http://schemas.microsoft.com/office/drawing/2014/main" id="{2A78B405-D977-C586-F61D-818ABB68D715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1516">
                <a:spcBef>
                  <a:spcPts val="91"/>
                </a:spcBef>
              </a:pPr>
              <a:r>
                <a:rPr lang="en-US" sz="2400" b="1" spc="68">
                  <a:latin typeface="Roboto"/>
                  <a:cs typeface="Roboto"/>
                </a:rPr>
                <a:t>REFERENCES &amp; RESOURCES </a:t>
              </a:r>
              <a:endParaRPr lang="en-US" sz="2400">
                <a:latin typeface="Roboto"/>
                <a:cs typeface="Robo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327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A1F432A3-0014-3D75-A9F8-7E6FB485CC56}"/>
              </a:ext>
            </a:extLst>
          </p:cNvPr>
          <p:cNvSpPr/>
          <p:nvPr/>
        </p:nvSpPr>
        <p:spPr>
          <a:xfrm>
            <a:off x="10684" y="1"/>
            <a:ext cx="12192000" cy="6021658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328705" y="291849"/>
            <a:ext cx="288485" cy="102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16"/>
              </a:lnSpc>
            </a:pPr>
            <a:r>
              <a:rPr sz="725" b="1" spc="-5">
                <a:solidFill>
                  <a:srgbClr val="58595B"/>
                </a:solidFill>
                <a:latin typeface="Roboto"/>
                <a:cs typeface="Roboto"/>
              </a:rPr>
              <a:t>EGYPT</a:t>
            </a:r>
            <a:endParaRPr sz="725">
              <a:latin typeface="Roboto"/>
              <a:cs typeface="Roboto"/>
            </a:endParaRPr>
          </a:p>
        </p:txBody>
      </p:sp>
      <p:sp>
        <p:nvSpPr>
          <p:cNvPr id="8" name="object 34">
            <a:extLst>
              <a:ext uri="{FF2B5EF4-FFF2-40B4-BE49-F238E27FC236}">
                <a16:creationId xmlns:a16="http://schemas.microsoft.com/office/drawing/2014/main" id="{FE89D06C-40B9-1303-E6CD-B42A3EAC1948}"/>
              </a:ext>
            </a:extLst>
          </p:cNvPr>
          <p:cNvSpPr txBox="1"/>
          <p:nvPr/>
        </p:nvSpPr>
        <p:spPr>
          <a:xfrm>
            <a:off x="298309" y="2992959"/>
            <a:ext cx="11616750" cy="8720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0" u="none" strike="noStrike" kern="1200">
                <a:effectLst/>
                <a:latin typeface="Roboto" pitchFamily="2" charset="0"/>
                <a:ea typeface="Roboto" pitchFamily="2" charset="0"/>
              </a:rPr>
              <a:t>THANK YOU!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8" cy="122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74DDC6-7A79-42FB-809B-E2D60A64B8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fr-FR" sz="906">
                <a:latin typeface="Arial Nova" panose="020B0504020202020204" pitchFamily="34" charset="0"/>
              </a:rPr>
              <a:t>3</a:t>
            </a:fld>
            <a:endParaRPr lang="fr-FR" sz="906">
              <a:latin typeface="Arial Nova" panose="020B0504020202020204" pitchFamily="34" charset="0"/>
            </a:endParaRP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1EE6932D-D524-3495-8EF7-55CE4C66C183}"/>
              </a:ext>
            </a:extLst>
          </p:cNvPr>
          <p:cNvGrpSpPr/>
          <p:nvPr/>
        </p:nvGrpSpPr>
        <p:grpSpPr>
          <a:xfrm>
            <a:off x="180253" y="6251756"/>
            <a:ext cx="11032897" cy="581556"/>
            <a:chOff x="180253" y="6251756"/>
            <a:chExt cx="11032897" cy="581556"/>
          </a:xfrm>
        </p:grpSpPr>
        <p:sp>
          <p:nvSpPr>
            <p:cNvPr id="27" name="object 27"/>
            <p:cNvSpPr/>
            <p:nvPr/>
          </p:nvSpPr>
          <p:spPr>
            <a:xfrm>
              <a:off x="180253" y="6280895"/>
              <a:ext cx="2415129" cy="55241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sp>
          <p:nvSpPr>
            <p:cNvPr id="32" name="object 32"/>
            <p:cNvSpPr/>
            <p:nvPr/>
          </p:nvSpPr>
          <p:spPr>
            <a:xfrm>
              <a:off x="10374723" y="6381738"/>
              <a:ext cx="316146" cy="4245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sp>
          <p:nvSpPr>
            <p:cNvPr id="33" name="object 33"/>
            <p:cNvSpPr/>
            <p:nvPr/>
          </p:nvSpPr>
          <p:spPr>
            <a:xfrm>
              <a:off x="10831519" y="6430537"/>
              <a:ext cx="381631" cy="37510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sz="1631"/>
            </a:p>
          </p:txBody>
        </p:sp>
        <p:pic>
          <p:nvPicPr>
            <p:cNvPr id="6" name="Immagine 5" descr="Immagine che contiene Elementi grafici, Carattere, simbolo, logo&#10;&#10;Descrizione generata automaticamente">
              <a:extLst>
                <a:ext uri="{FF2B5EF4-FFF2-40B4-BE49-F238E27FC236}">
                  <a16:creationId xmlns:a16="http://schemas.microsoft.com/office/drawing/2014/main" id="{72863C9C-F8DD-1697-37AE-B53BD8E83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1995" y="6262703"/>
              <a:ext cx="552417" cy="552418"/>
            </a:xfrm>
            <a:prstGeom prst="rect">
              <a:avLst/>
            </a:prstGeom>
          </p:spPr>
        </p:pic>
        <p:pic>
          <p:nvPicPr>
            <p:cNvPr id="9" name="Immagine 8" descr="Immagine che contiene testo, logo, emblema, poster&#10;&#10;Descrizione generata automaticamente">
              <a:extLst>
                <a:ext uri="{FF2B5EF4-FFF2-40B4-BE49-F238E27FC236}">
                  <a16:creationId xmlns:a16="http://schemas.microsoft.com/office/drawing/2014/main" id="{C50484F3-2004-E5AC-C8AD-BE3706EBD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8270" y="6251756"/>
              <a:ext cx="368748" cy="563365"/>
            </a:xfrm>
            <a:prstGeom prst="rect">
              <a:avLst/>
            </a:prstGeom>
          </p:spPr>
        </p:pic>
      </p:grpSp>
      <p:sp>
        <p:nvSpPr>
          <p:cNvPr id="7" name="Rettangolo 6">
            <a:extLst>
              <a:ext uri="{FF2B5EF4-FFF2-40B4-BE49-F238E27FC236}">
                <a16:creationId xmlns:a16="http://schemas.microsoft.com/office/drawing/2014/main" id="{BD3091A1-1529-B22F-6926-45FA454B3B9A}"/>
              </a:ext>
            </a:extLst>
          </p:cNvPr>
          <p:cNvSpPr/>
          <p:nvPr/>
        </p:nvSpPr>
        <p:spPr>
          <a:xfrm>
            <a:off x="10684" y="2137671"/>
            <a:ext cx="12192000" cy="2302707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object 34">
            <a:extLst>
              <a:ext uri="{FF2B5EF4-FFF2-40B4-BE49-F238E27FC236}">
                <a16:creationId xmlns:a16="http://schemas.microsoft.com/office/drawing/2014/main" id="{00A136B0-1367-B5F6-13D6-2E4CB153B4B1}"/>
              </a:ext>
            </a:extLst>
          </p:cNvPr>
          <p:cNvSpPr txBox="1"/>
          <p:nvPr/>
        </p:nvSpPr>
        <p:spPr>
          <a:xfrm>
            <a:off x="392288" y="3102511"/>
            <a:ext cx="11616750" cy="32648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2800" b="1" i="0" u="none" strike="noStrike" kern="120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INTRODUCTION </a:t>
            </a:r>
            <a:r>
              <a:rPr lang="fr-FR" sz="2800" b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TO </a:t>
            </a:r>
            <a:r>
              <a:rPr lang="fr-FR" sz="2800" b="1" i="0" u="none" strike="noStrike" kern="1200">
                <a:effectLst/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THE UPIMC CAMEROON PROGRAMME</a:t>
            </a:r>
          </a:p>
        </p:txBody>
      </p:sp>
    </p:spTree>
    <p:extLst>
      <p:ext uri="{BB962C8B-B14F-4D97-AF65-F5344CB8AC3E}">
        <p14:creationId xmlns:p14="http://schemas.microsoft.com/office/powerpoint/2010/main" val="403993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01667" y="2992033"/>
            <a:ext cx="5794333" cy="753781"/>
          </a:xfrm>
          <a:prstGeom prst="rect">
            <a:avLst/>
          </a:prstGeom>
        </p:spPr>
        <p:txBody>
          <a:bodyPr vert="horz" wrap="square" lIns="0" tIns="14971" rIns="0" bIns="0" rtlCol="0" anchor="t">
            <a:spAutoFit/>
          </a:bodyPr>
          <a:lstStyle/>
          <a:p>
            <a:pPr algn="just" defTabSz="709841"/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The UPIMC Cameroon Programme </a:t>
            </a:r>
          </a:p>
          <a:p>
            <a:pPr algn="just" defTabSz="709841"/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supports Municipalities in Douala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, in developing </a:t>
            </a:r>
          </a:p>
          <a:p>
            <a:pPr algn="just" defTabSz="709841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long-term strategies for welcome Internally Displaced Persons.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8473" y="3894522"/>
            <a:ext cx="3421937" cy="73073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918597" y="3817714"/>
            <a:ext cx="678212" cy="807543"/>
          </a:xfrm>
          <a:prstGeom prst="rect">
            <a:avLst/>
          </a:prstGeom>
        </p:spPr>
      </p:pic>
      <p:pic>
        <p:nvPicPr>
          <p:cNvPr id="13" name="Immagine 12" descr="Immagine che contiene Elementi grafici, Carattere, simbolo, logo&#10;&#10;Descrizione generata automaticamente">
            <a:extLst>
              <a:ext uri="{FF2B5EF4-FFF2-40B4-BE49-F238E27FC236}">
                <a16:creationId xmlns:a16="http://schemas.microsoft.com/office/drawing/2014/main" id="{5C3D36F0-5B01-2891-4ABE-D477BE323C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552" y="3817714"/>
            <a:ext cx="763705" cy="807543"/>
          </a:xfrm>
          <a:prstGeom prst="rect">
            <a:avLst/>
          </a:prstGeom>
        </p:spPr>
      </p:pic>
      <p:sp>
        <p:nvSpPr>
          <p:cNvPr id="19" name="object 7">
            <a:extLst>
              <a:ext uri="{FF2B5EF4-FFF2-40B4-BE49-F238E27FC236}">
                <a16:creationId xmlns:a16="http://schemas.microsoft.com/office/drawing/2014/main" id="{AA3B1583-A936-ED61-ACCA-F8187E66FB52}"/>
              </a:ext>
            </a:extLst>
          </p:cNvPr>
          <p:cNvSpPr txBox="1"/>
          <p:nvPr/>
        </p:nvSpPr>
        <p:spPr>
          <a:xfrm>
            <a:off x="314087" y="4850773"/>
            <a:ext cx="10247387" cy="1077459"/>
          </a:xfrm>
          <a:prstGeom prst="rect">
            <a:avLst/>
          </a:prstGeom>
        </p:spPr>
        <p:txBody>
          <a:bodyPr vert="horz" wrap="square" lIns="0" tIns="14971" rIns="0" bIns="0" rtlCol="0">
            <a:spAutoFit/>
          </a:bodyPr>
          <a:lstStyle/>
          <a:p>
            <a:pPr marL="297115" indent="-286176" defTabSz="829158">
              <a:lnSpc>
                <a:spcPct val="150000"/>
              </a:lnSpc>
              <a:spcBef>
                <a:spcPts val="41"/>
              </a:spcBef>
              <a:buFont typeface="Arial MT"/>
              <a:buChar char="•"/>
              <a:tabLst>
                <a:tab pos="297115" algn="l"/>
                <a:tab pos="297691" algn="l"/>
              </a:tabLst>
            </a:pPr>
            <a:r>
              <a:rPr sz="1600" spc="19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MOU</a:t>
            </a:r>
            <a:r>
              <a:rPr sz="1600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600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between</a:t>
            </a:r>
            <a:r>
              <a:rPr sz="1600" spc="32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600" b="1" spc="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UN</a:t>
            </a:r>
            <a:r>
              <a:rPr sz="1600" b="1" spc="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-Habitat</a:t>
            </a:r>
            <a:r>
              <a:rPr sz="1600" b="1" spc="27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sz="1600" b="1" spc="9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+ </a:t>
            </a:r>
            <a:r>
              <a:rPr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inistry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Housing, 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Urbanism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and 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Territorial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Planning </a:t>
            </a:r>
          </a:p>
          <a:p>
            <a:pPr marL="297115" indent="-286176" defTabSz="829158">
              <a:lnSpc>
                <a:spcPct val="150000"/>
              </a:lnSpc>
              <a:spcBef>
                <a:spcPts val="41"/>
              </a:spcBef>
              <a:buFont typeface="Arial MT"/>
              <a:buChar char="•"/>
              <a:tabLst>
                <a:tab pos="297115" algn="l"/>
                <a:tab pos="297691" algn="l"/>
              </a:tabLst>
            </a:pPr>
            <a:r>
              <a:rPr sz="1600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Parten</a:t>
            </a:r>
            <a:r>
              <a:rPr lang="it-IT" sz="1600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ership</a:t>
            </a:r>
            <a:r>
              <a:rPr lang="it-IT" sz="1600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for </a:t>
            </a:r>
            <a:r>
              <a:rPr lang="it-IT" sz="1600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implementation</a:t>
            </a:r>
            <a:r>
              <a:rPr lang="it-IT" sz="1600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the project - </a:t>
            </a:r>
            <a:r>
              <a:rPr lang="it-IT" sz="1600" b="1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Municipality</a:t>
            </a:r>
            <a:r>
              <a:rPr lang="it-IT" sz="1600" b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Douala 3 and 4 (CAD 3,CAD4)</a:t>
            </a:r>
          </a:p>
          <a:p>
            <a:pPr marL="297115" indent="-286176" defTabSz="829158">
              <a:lnSpc>
                <a:spcPct val="150000"/>
              </a:lnSpc>
              <a:spcBef>
                <a:spcPts val="41"/>
              </a:spcBef>
              <a:buFont typeface="Arial MT"/>
              <a:buChar char="•"/>
              <a:tabLst>
                <a:tab pos="297115" algn="l"/>
                <a:tab pos="297691" algn="l"/>
              </a:tabLst>
            </a:pPr>
            <a:r>
              <a:rPr lang="it-IT" sz="1600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Partenership</a:t>
            </a:r>
            <a:r>
              <a:rPr lang="it-IT" sz="1600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for 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Database 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platform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- 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Municipality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of </a:t>
            </a:r>
            <a:r>
              <a:rPr lang="it-IT" sz="1600" b="1" spc="15" err="1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Doaula</a:t>
            </a:r>
            <a:r>
              <a:rPr lang="it-IT" sz="1600" b="1" spc="15">
                <a:solidFill>
                  <a:prstClr val="black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(CUD)</a:t>
            </a:r>
          </a:p>
        </p:txBody>
      </p:sp>
      <p:pic>
        <p:nvPicPr>
          <p:cNvPr id="3" name="object 8">
            <a:extLst>
              <a:ext uri="{FF2B5EF4-FFF2-40B4-BE49-F238E27FC236}">
                <a16:creationId xmlns:a16="http://schemas.microsoft.com/office/drawing/2014/main" id="{3497766C-4AF2-54FF-F7AC-1278FC0C7897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68473" y="1015680"/>
            <a:ext cx="5484912" cy="2686027"/>
          </a:xfrm>
          <a:prstGeom prst="rect">
            <a:avLst/>
          </a:prstGeom>
        </p:spPr>
      </p:pic>
      <p:sp>
        <p:nvSpPr>
          <p:cNvPr id="5" name="object 9">
            <a:extLst>
              <a:ext uri="{FF2B5EF4-FFF2-40B4-BE49-F238E27FC236}">
                <a16:creationId xmlns:a16="http://schemas.microsoft.com/office/drawing/2014/main" id="{FAA47ABF-A41B-7FCD-7107-539F49059A76}"/>
              </a:ext>
            </a:extLst>
          </p:cNvPr>
          <p:cNvSpPr txBox="1"/>
          <p:nvPr/>
        </p:nvSpPr>
        <p:spPr>
          <a:xfrm>
            <a:off x="314087" y="980110"/>
            <a:ext cx="5781913" cy="1501780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marR="4607" algn="just" defTabSz="829178">
              <a:spcBef>
                <a:spcPts val="91"/>
              </a:spcBef>
            </a:pPr>
            <a:r>
              <a:rPr sz="1600" b="1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The</a:t>
            </a:r>
            <a:r>
              <a:rPr sz="1600" b="1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b="1" spc="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UPIMC</a:t>
            </a:r>
            <a:r>
              <a:rPr sz="1600" b="1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b="1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Programme</a:t>
            </a:r>
            <a:r>
              <a:rPr sz="1600" b="1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endParaRPr lang="it-IT" sz="1600" b="1" spc="-86" dirty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11516" marR="4607" algn="just" defTabSz="829178">
              <a:spcBef>
                <a:spcPts val="91"/>
              </a:spcBef>
            </a:pP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Urban Planning and Infrastructure in the Migration Context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is financed by the Swiss State Secretariat for the Economy(SECO), implemented by UN-Habitat and </a:t>
            </a:r>
            <a:r>
              <a:rPr sz="1600" spc="-54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oriented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towards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it-IT" sz="1600" spc="-9" dirty="0" err="1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migrants</a:t>
            </a:r>
            <a:r>
              <a:rPr lang="it-IT" sz="1600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it-IT" sz="1600" spc="-9" dirty="0" err="1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enhancement</a:t>
            </a:r>
            <a:r>
              <a:rPr lang="it-IT" sz="1600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of living </a:t>
            </a:r>
            <a:r>
              <a:rPr lang="it-IT" sz="1600" spc="-9" dirty="0" err="1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condition</a:t>
            </a:r>
            <a:r>
              <a:rPr lang="it-IT" sz="1600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spc="-63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in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Jordan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and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spc="-68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Egypt,</a:t>
            </a:r>
            <a:r>
              <a:rPr sz="1600" spc="-86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600" spc="-23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and </a:t>
            </a:r>
            <a:r>
              <a:rPr sz="1600" spc="-54" dirty="0" err="1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</a:t>
            </a:r>
            <a:r>
              <a:rPr lang="it-IT" sz="1600" spc="-63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</a:t>
            </a:r>
            <a:r>
              <a:rPr lang="it-IT" sz="1600" spc="-54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it-IT" sz="1600" spc="-9" dirty="0">
                <a:solidFill>
                  <a:prstClr val="black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Cameroon.</a:t>
            </a:r>
            <a:endParaRPr sz="1600" dirty="0">
              <a:solidFill>
                <a:prstClr val="black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695825DD-20BD-2B1B-225D-EA3A820FCFD5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2EA335C7-5771-AE2F-657D-F1EF05209806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object 34">
              <a:extLst>
                <a:ext uri="{FF2B5EF4-FFF2-40B4-BE49-F238E27FC236}">
                  <a16:creationId xmlns:a16="http://schemas.microsoft.com/office/drawing/2014/main" id="{197817BC-F227-0AC1-1F4E-4404A0C1E0D5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THE UPIMC PROGRAMME</a:t>
              </a:r>
            </a:p>
          </p:txBody>
        </p:sp>
      </p:grpSp>
      <p:sp>
        <p:nvSpPr>
          <p:cNvPr id="2" name="Segnaposto numero diapositiva 10">
            <a:extLst>
              <a:ext uri="{FF2B5EF4-FFF2-40B4-BE49-F238E27FC236}">
                <a16:creationId xmlns:a16="http://schemas.microsoft.com/office/drawing/2014/main" id="{36540D5F-D6C5-B89F-F227-015AC28AA6BB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4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50AB1-2627-6CB4-D62B-4C8A5F7A8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2AF5C5E-FCE7-A7BA-E4B8-AB24257A8B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508" t="8854" r="16887" b="10828"/>
          <a:stretch/>
        </p:blipFill>
        <p:spPr>
          <a:xfrm>
            <a:off x="7437863" y="-18971"/>
            <a:ext cx="4754137" cy="603254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ADC9D3D-2924-5714-15E2-98A706A6CD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1" b="1629"/>
          <a:stretch/>
        </p:blipFill>
        <p:spPr>
          <a:xfrm>
            <a:off x="5970721" y="933348"/>
            <a:ext cx="2126422" cy="280678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348727B6-A10E-D287-9E29-5D75131A34F4}"/>
              </a:ext>
            </a:extLst>
          </p:cNvPr>
          <p:cNvSpPr txBox="1"/>
          <p:nvPr/>
        </p:nvSpPr>
        <p:spPr>
          <a:xfrm>
            <a:off x="304448" y="905144"/>
            <a:ext cx="5571058" cy="4693321"/>
          </a:xfrm>
          <a:prstGeom prst="rect">
            <a:avLst/>
          </a:prstGeom>
        </p:spPr>
        <p:txBody>
          <a:bodyPr vert="horz" wrap="square" lIns="0" tIns="14971" rIns="0" bIns="0" rtlCol="0" anchor="t">
            <a:spAutoFit/>
          </a:bodyPr>
          <a:lstStyle/>
          <a:p>
            <a:pPr defTabSz="829158"/>
            <a:r>
              <a:rPr lang="en-US" sz="16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Cameroon hosts a high number of migrants who have increased over the past five years</a:t>
            </a:r>
          </a:p>
          <a:p>
            <a:pPr defTabSz="829158"/>
            <a:endParaRPr lang="en-US" sz="1600" b="0" i="0" u="none" strike="noStrike" baseline="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1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Northern – Southern Anglophone crisis</a:t>
            </a:r>
            <a:r>
              <a:rPr lang="en-US" sz="1600" b="1" dirty="0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b="1" dirty="0" err="1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NoSo</a:t>
            </a:r>
            <a:r>
              <a:rPr lang="en-US" sz="1600" b="1" dirty="0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1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 - instability in the Central African Republic</a:t>
            </a:r>
          </a:p>
          <a:p>
            <a:pPr defTabSz="829158"/>
            <a:endParaRPr lang="en-US" sz="1600" b="0" i="0" u="none" strike="noStrike" baseline="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29158"/>
            <a:endParaRPr lang="en-US" sz="1600" b="1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29158"/>
            <a:r>
              <a:rPr lang="en-US" sz="1600" b="1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1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igrant population in Cameroon 2 222 702 individuals </a:t>
            </a:r>
            <a:r>
              <a:rPr lang="en-US" sz="160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(UNCHR January 2024) </a:t>
            </a:r>
          </a:p>
          <a:p>
            <a:pPr defTabSz="829158"/>
            <a:endParaRPr lang="en-US" sz="160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478 469 registered refugees</a:t>
            </a: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10 433 asylum seekers</a:t>
            </a: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1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1 075 252 people internally displaced</a:t>
            </a: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658 548 returned</a:t>
            </a:r>
          </a:p>
          <a:p>
            <a:pPr defTabSz="829158"/>
            <a:endParaRPr lang="en-US" sz="1600" b="0" i="0" u="none" strike="noStrike" baseline="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29158"/>
            <a:endParaRPr lang="en-US" sz="1600" b="0" i="0" u="none" strike="noStrike" baseline="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829158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b="1" i="0" u="none" strike="noStrike" baseline="0" dirty="0">
                <a:solidFill>
                  <a:srgbClr val="221E1F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nternally displaced persons in Douala 50 000 individuals (UNCHR January 2024) </a:t>
            </a:r>
          </a:p>
          <a:p>
            <a:pPr defTabSz="829158"/>
            <a:endParaRPr lang="it-IT" sz="1600" b="1" dirty="0">
              <a:solidFill>
                <a:srgbClr val="000000"/>
              </a:solidFill>
              <a:highlight>
                <a:srgbClr val="FFFF00"/>
              </a:highlight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3" name="object 7">
            <a:extLst>
              <a:ext uri="{FF2B5EF4-FFF2-40B4-BE49-F238E27FC236}">
                <a16:creationId xmlns:a16="http://schemas.microsoft.com/office/drawing/2014/main" id="{7393AEA4-5E2F-A964-4DF3-64BA86F40029}"/>
              </a:ext>
            </a:extLst>
          </p:cNvPr>
          <p:cNvSpPr txBox="1"/>
          <p:nvPr/>
        </p:nvSpPr>
        <p:spPr>
          <a:xfrm>
            <a:off x="314087" y="5598465"/>
            <a:ext cx="5413477" cy="333392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Sou</a:t>
            </a: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r</a:t>
            </a:r>
            <a:r>
              <a:rPr sz="1000" spc="-5" dirty="0" err="1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ce</a:t>
            </a:r>
            <a:r>
              <a:rPr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: </a:t>
            </a:r>
            <a:r>
              <a:rPr lang="fr-FR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Multi Country Office (MCO) HCR Cameroun, janvier 2024</a:t>
            </a:r>
          </a:p>
          <a:p>
            <a:pPr marL="11516" defTabSz="829158">
              <a:spcBef>
                <a:spcPts val="100"/>
              </a:spcBef>
            </a:pP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OCHA et OIM </a:t>
            </a: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Matrice de </a:t>
            </a:r>
            <a:r>
              <a:rPr lang="it-IT" sz="1000" spc="-5" dirty="0" err="1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Suivi</a:t>
            </a: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des </a:t>
            </a:r>
            <a:r>
              <a:rPr lang="it-IT" sz="1000" spc="-5" dirty="0" err="1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Déplacement</a:t>
            </a: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, </a:t>
            </a:r>
            <a:r>
              <a:rPr lang="it-IT" sz="1000" spc="-5" dirty="0" err="1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octobre</a:t>
            </a:r>
            <a:r>
              <a:rPr lang="it-IT" sz="1000" spc="-5" dirty="0">
                <a:solidFill>
                  <a:srgbClr val="1F212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2023</a:t>
            </a:r>
          </a:p>
        </p:txBody>
      </p:sp>
      <p:sp>
        <p:nvSpPr>
          <p:cNvPr id="6" name="Segnaposto numero diapositiva 10">
            <a:extLst>
              <a:ext uri="{FF2B5EF4-FFF2-40B4-BE49-F238E27FC236}">
                <a16:creationId xmlns:a16="http://schemas.microsoft.com/office/drawing/2014/main" id="{36C9D059-5D2F-9FC9-6CA1-03AF9A1BD8D9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5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DF195E6E-7C80-586D-F4E9-2DA03A0470F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911" t="9876" r="51739" b="52789"/>
          <a:stretch/>
        </p:blipFill>
        <p:spPr>
          <a:xfrm>
            <a:off x="5970721" y="3819027"/>
            <a:ext cx="2126422" cy="2194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E061C4A5-63FD-5536-AD5C-4B0FCA9F0B17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6EF56C43-B0E9-56CD-585D-3C016BC1E439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" name="object 34">
              <a:extLst>
                <a:ext uri="{FF2B5EF4-FFF2-40B4-BE49-F238E27FC236}">
                  <a16:creationId xmlns:a16="http://schemas.microsoft.com/office/drawing/2014/main" id="{DDB680A3-3B25-C503-7216-94E70AE16AA9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THE UPIMC CAMEROON PROGRAMME CONTEXT</a:t>
              </a:r>
            </a:p>
          </p:txBody>
        </p:sp>
      </p:grpSp>
      <p:sp>
        <p:nvSpPr>
          <p:cNvPr id="8" name="object 7">
            <a:extLst>
              <a:ext uri="{FF2B5EF4-FFF2-40B4-BE49-F238E27FC236}">
                <a16:creationId xmlns:a16="http://schemas.microsoft.com/office/drawing/2014/main" id="{B2AF0E7A-DDA4-FE79-3957-B012A9606247}"/>
              </a:ext>
            </a:extLst>
          </p:cNvPr>
          <p:cNvSpPr txBox="1"/>
          <p:nvPr/>
        </p:nvSpPr>
        <p:spPr>
          <a:xfrm>
            <a:off x="8168479" y="5765177"/>
            <a:ext cx="3952185" cy="166680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Migration flows in </a:t>
            </a:r>
            <a:r>
              <a:rPr lang="it-IT" sz="1000" spc="-5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Cameroon’s</a:t>
            </a: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it-IT" sz="1000" spc="-5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regions</a:t>
            </a: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@UN-Habitat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C0D80ADD-2F76-64D7-F5D5-7E2194D02885}"/>
              </a:ext>
            </a:extLst>
          </p:cNvPr>
          <p:cNvSpPr txBox="1"/>
          <p:nvPr/>
        </p:nvSpPr>
        <p:spPr>
          <a:xfrm>
            <a:off x="6096000" y="3394341"/>
            <a:ext cx="1723858" cy="333392"/>
          </a:xfrm>
          <a:prstGeom prst="rect">
            <a:avLst/>
          </a:prstGeom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Migration flows </a:t>
            </a:r>
            <a:r>
              <a:rPr lang="it-IT" sz="1000" spc="-5" dirty="0" err="1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in,Cameroon</a:t>
            </a: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</a:p>
          <a:p>
            <a:pPr marL="11516" defTabSz="829158">
              <a:spcBef>
                <a:spcPts val="100"/>
              </a:spcBef>
            </a:pPr>
            <a:r>
              <a:rPr lang="it-IT" sz="1000" spc="-5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@UN-Habitat</a:t>
            </a:r>
          </a:p>
        </p:txBody>
      </p:sp>
    </p:spTree>
    <p:extLst>
      <p:ext uri="{BB962C8B-B14F-4D97-AF65-F5344CB8AC3E}">
        <p14:creationId xmlns:p14="http://schemas.microsoft.com/office/powerpoint/2010/main" val="1404414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DED9FF2A-E071-39D8-E932-905731DF10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0" t="10057" r="36728" b="9717"/>
          <a:stretch/>
        </p:blipFill>
        <p:spPr>
          <a:xfrm>
            <a:off x="3757841" y="0"/>
            <a:ext cx="8430028" cy="6118881"/>
          </a:xfrm>
          <a:prstGeom prst="rect">
            <a:avLst/>
          </a:prstGeom>
        </p:spPr>
      </p:pic>
      <p:sp>
        <p:nvSpPr>
          <p:cNvPr id="5" name="Segnaposto numero diapositiva 10">
            <a:extLst>
              <a:ext uri="{FF2B5EF4-FFF2-40B4-BE49-F238E27FC236}">
                <a16:creationId xmlns:a16="http://schemas.microsoft.com/office/drawing/2014/main" id="{9FFD14E7-2766-F277-B33C-10279CB3418D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6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53143EB-CD17-5099-8FE6-38FADA960D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052" t="13840" r="3475" b="63272"/>
          <a:stretch/>
        </p:blipFill>
        <p:spPr>
          <a:xfrm>
            <a:off x="314087" y="676799"/>
            <a:ext cx="4151654" cy="15967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68989FA-B6E6-3E18-ABFB-17A16710C1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42" t="49194" r="3585" b="36985"/>
          <a:stretch/>
        </p:blipFill>
        <p:spPr>
          <a:xfrm>
            <a:off x="314087" y="3059440"/>
            <a:ext cx="4151654" cy="964166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43313CC5-4306-2A23-E86A-C9505A3A7CA8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2989F386-D359-0808-4284-B76722A0183B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" name="object 34">
              <a:extLst>
                <a:ext uri="{FF2B5EF4-FFF2-40B4-BE49-F238E27FC236}">
                  <a16:creationId xmlns:a16="http://schemas.microsoft.com/office/drawing/2014/main" id="{D9B19676-4CC5-8A09-844E-F76A43AD2AE4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THE UPIMC CAMEROON PROGRAMME MUNICIPALITIES (CAD)</a:t>
              </a:r>
            </a:p>
          </p:txBody>
        </p:sp>
      </p:grpSp>
      <p:sp>
        <p:nvSpPr>
          <p:cNvPr id="7" name="object 7">
            <a:extLst>
              <a:ext uri="{FF2B5EF4-FFF2-40B4-BE49-F238E27FC236}">
                <a16:creationId xmlns:a16="http://schemas.microsoft.com/office/drawing/2014/main" id="{3E93D208-5109-5744-F179-050B9DA8AE33}"/>
              </a:ext>
            </a:extLst>
          </p:cNvPr>
          <p:cNvSpPr txBox="1"/>
          <p:nvPr/>
        </p:nvSpPr>
        <p:spPr>
          <a:xfrm>
            <a:off x="420072" y="948478"/>
            <a:ext cx="3786403" cy="22823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400" b="1" spc="-5" dirty="0">
                <a:solidFill>
                  <a:schemeClr val="accent5"/>
                </a:solidFill>
                <a:latin typeface="Roboto" pitchFamily="2" charset="0"/>
                <a:ea typeface="Roboto" pitchFamily="2" charset="0"/>
              </a:rPr>
              <a:t>MUNICIPALITY OF DOUALA 4 - CAD 4 </a:t>
            </a:r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CFE2BBE3-BC5B-27C5-2AFF-DD755A17FF17}"/>
              </a:ext>
            </a:extLst>
          </p:cNvPr>
          <p:cNvSpPr txBox="1"/>
          <p:nvPr/>
        </p:nvSpPr>
        <p:spPr>
          <a:xfrm>
            <a:off x="420071" y="2659249"/>
            <a:ext cx="3786403" cy="22823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spcBef>
                <a:spcPts val="100"/>
              </a:spcBef>
            </a:pPr>
            <a:r>
              <a:rPr lang="it-IT" sz="1400" b="1" spc="-5" dirty="0">
                <a:solidFill>
                  <a:schemeClr val="accent1"/>
                </a:solidFill>
                <a:latin typeface="Roboto" pitchFamily="2" charset="0"/>
                <a:ea typeface="Roboto" pitchFamily="2" charset="0"/>
              </a:rPr>
              <a:t>MUNICIPALITY OF DOUALA 3 - CAD 3 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3FC805AF-DFDD-BA41-9246-A1274733E519}"/>
              </a:ext>
            </a:extLst>
          </p:cNvPr>
          <p:cNvSpPr txBox="1"/>
          <p:nvPr/>
        </p:nvSpPr>
        <p:spPr>
          <a:xfrm>
            <a:off x="420071" y="4238113"/>
            <a:ext cx="3670025" cy="972029"/>
          </a:xfrm>
          <a:prstGeom prst="rect">
            <a:avLst/>
          </a:prstGeom>
          <a:noFill/>
        </p:spPr>
        <p:txBody>
          <a:bodyPr vert="horz" wrap="square" lIns="0" tIns="12668" rIns="0" bIns="0" rtlCol="0">
            <a:spAutoFit/>
          </a:bodyPr>
          <a:lstStyle/>
          <a:p>
            <a:pPr marL="11516" defTabSz="829158">
              <a:lnSpc>
                <a:spcPct val="150000"/>
              </a:lnSpc>
              <a:spcBef>
                <a:spcPts val="100"/>
              </a:spcBef>
            </a:pPr>
            <a:r>
              <a:rPr lang="en-US" sz="1400" b="1" spc="-5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Population 2023 = </a:t>
            </a:r>
            <a:r>
              <a:rPr lang="fr-FR" sz="1400" b="1" spc="-5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1 441 822  (</a:t>
            </a:r>
            <a:r>
              <a:rPr lang="en-US" sz="1400" b="1" spc="-5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3.48%)</a:t>
            </a:r>
          </a:p>
          <a:p>
            <a:pPr marL="11516" defTabSz="829158">
              <a:lnSpc>
                <a:spcPct val="150000"/>
              </a:lnSpc>
              <a:spcBef>
                <a:spcPts val="100"/>
              </a:spcBef>
            </a:pPr>
            <a:r>
              <a:rPr lang="fr-FR" sz="1400" spc="-5" dirty="0">
                <a:latin typeface="Roboto" pitchFamily="2" charset="0"/>
                <a:ea typeface="Roboto" pitchFamily="2" charset="0"/>
              </a:rPr>
              <a:t>Population 2030 = </a:t>
            </a:r>
            <a:r>
              <a:rPr lang="en-US" sz="1400" spc="-5" dirty="0">
                <a:latin typeface="Roboto" pitchFamily="2" charset="0"/>
                <a:ea typeface="Roboto" pitchFamily="2" charset="0"/>
              </a:rPr>
              <a:t>1 799 942  (3.22%)</a:t>
            </a:r>
            <a:endParaRPr lang="fr-FR" sz="1400" b="1" spc="-5" dirty="0">
              <a:solidFill>
                <a:srgbClr val="C00000"/>
              </a:solidFill>
              <a:latin typeface="Roboto" pitchFamily="2" charset="0"/>
              <a:ea typeface="Roboto" pitchFamily="2" charset="0"/>
            </a:endParaRPr>
          </a:p>
          <a:p>
            <a:pPr marL="11516" defTabSz="829158">
              <a:lnSpc>
                <a:spcPct val="150000"/>
              </a:lnSpc>
              <a:spcBef>
                <a:spcPts val="100"/>
              </a:spcBef>
            </a:pPr>
            <a:r>
              <a:rPr lang="en-US" sz="1400" spc="-5" dirty="0">
                <a:solidFill>
                  <a:srgbClr val="1F2121"/>
                </a:solidFill>
                <a:latin typeface="Roboto" pitchFamily="2" charset="0"/>
                <a:ea typeface="Roboto" pitchFamily="2" charset="0"/>
              </a:rPr>
              <a:t>(</a:t>
            </a:r>
            <a:r>
              <a:rPr lang="fr-FR" sz="1400" spc="-5" dirty="0">
                <a:solidFill>
                  <a:srgbClr val="1F2121"/>
                </a:solidFill>
                <a:latin typeface="Roboto" pitchFamily="2" charset="0"/>
                <a:ea typeface="Roboto" pitchFamily="2" charset="0"/>
              </a:rPr>
              <a:t>worldpopulationreview.com)</a:t>
            </a:r>
            <a:r>
              <a:rPr lang="fr-FR" sz="1400" spc="-5" dirty="0">
                <a:latin typeface="Roboto" pitchFamily="2" charset="0"/>
                <a:ea typeface="Roboto" pitchFamily="2" charset="0"/>
              </a:rPr>
              <a:t> 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78AC687-D24C-EC37-3725-0F547549A4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405" t="62985" r="26474" b="32790"/>
          <a:stretch/>
        </p:blipFill>
        <p:spPr>
          <a:xfrm>
            <a:off x="2951252" y="3689686"/>
            <a:ext cx="1255222" cy="29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70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7">
            <a:extLst>
              <a:ext uri="{FF2B5EF4-FFF2-40B4-BE49-F238E27FC236}">
                <a16:creationId xmlns:a16="http://schemas.microsoft.com/office/drawing/2014/main" id="{D6987A07-A313-30F6-EE69-A4868116A925}"/>
              </a:ext>
            </a:extLst>
          </p:cNvPr>
          <p:cNvGrpSpPr/>
          <p:nvPr/>
        </p:nvGrpSpPr>
        <p:grpSpPr>
          <a:xfrm>
            <a:off x="3301450" y="1133695"/>
            <a:ext cx="1909990" cy="4798873"/>
            <a:chOff x="3114001" y="1397711"/>
            <a:chExt cx="2106295" cy="5292090"/>
          </a:xfrm>
        </p:grpSpPr>
        <p:sp>
          <p:nvSpPr>
            <p:cNvPr id="3" name="object 8">
              <a:extLst>
                <a:ext uri="{FF2B5EF4-FFF2-40B4-BE49-F238E27FC236}">
                  <a16:creationId xmlns:a16="http://schemas.microsoft.com/office/drawing/2014/main" id="{C4D94A88-EB56-A5DD-0AD0-2D90DFB215BF}"/>
                </a:ext>
              </a:extLst>
            </p:cNvPr>
            <p:cNvSpPr/>
            <p:nvPr/>
          </p:nvSpPr>
          <p:spPr>
            <a:xfrm>
              <a:off x="3526205" y="2116315"/>
              <a:ext cx="1282065" cy="1226820"/>
            </a:xfrm>
            <a:custGeom>
              <a:avLst/>
              <a:gdLst/>
              <a:ahLst/>
              <a:cxnLst/>
              <a:rect l="l" t="t" r="r" b="b"/>
              <a:pathLst>
                <a:path w="1282064" h="1226820">
                  <a:moveTo>
                    <a:pt x="520661" y="872108"/>
                  </a:moveTo>
                  <a:lnTo>
                    <a:pt x="489204" y="872108"/>
                  </a:lnTo>
                  <a:lnTo>
                    <a:pt x="371373" y="1207198"/>
                  </a:lnTo>
                  <a:lnTo>
                    <a:pt x="369671" y="1212100"/>
                  </a:lnTo>
                  <a:lnTo>
                    <a:pt x="370103" y="1216431"/>
                  </a:lnTo>
                  <a:lnTo>
                    <a:pt x="372706" y="1220063"/>
                  </a:lnTo>
                  <a:lnTo>
                    <a:pt x="375589" y="1224140"/>
                  </a:lnTo>
                  <a:lnTo>
                    <a:pt x="380923" y="1226781"/>
                  </a:lnTo>
                  <a:lnTo>
                    <a:pt x="389902" y="1226781"/>
                  </a:lnTo>
                  <a:lnTo>
                    <a:pt x="396430" y="1225499"/>
                  </a:lnTo>
                  <a:lnTo>
                    <a:pt x="399402" y="1216939"/>
                  </a:lnTo>
                  <a:lnTo>
                    <a:pt x="458279" y="1049540"/>
                  </a:lnTo>
                  <a:lnTo>
                    <a:pt x="854733" y="1049540"/>
                  </a:lnTo>
                  <a:lnTo>
                    <a:pt x="844249" y="1019721"/>
                  </a:lnTo>
                  <a:lnTo>
                    <a:pt x="468744" y="1019721"/>
                  </a:lnTo>
                  <a:lnTo>
                    <a:pt x="520661" y="872108"/>
                  </a:lnTo>
                  <a:close/>
                </a:path>
                <a:path w="1282064" h="1226820">
                  <a:moveTo>
                    <a:pt x="854733" y="1049540"/>
                  </a:moveTo>
                  <a:lnTo>
                    <a:pt x="823277" y="1049540"/>
                  </a:lnTo>
                  <a:lnTo>
                    <a:pt x="882154" y="1216964"/>
                  </a:lnTo>
                  <a:lnTo>
                    <a:pt x="885126" y="1225499"/>
                  </a:lnTo>
                  <a:lnTo>
                    <a:pt x="891654" y="1226781"/>
                  </a:lnTo>
                  <a:lnTo>
                    <a:pt x="900633" y="1226781"/>
                  </a:lnTo>
                  <a:lnTo>
                    <a:pt x="905967" y="1224140"/>
                  </a:lnTo>
                  <a:lnTo>
                    <a:pt x="911440" y="1216431"/>
                  </a:lnTo>
                  <a:lnTo>
                    <a:pt x="911885" y="1212100"/>
                  </a:lnTo>
                  <a:lnTo>
                    <a:pt x="854733" y="1049540"/>
                  </a:lnTo>
                  <a:close/>
                </a:path>
                <a:path w="1282064" h="1226820">
                  <a:moveTo>
                    <a:pt x="792353" y="872108"/>
                  </a:moveTo>
                  <a:lnTo>
                    <a:pt x="760907" y="872108"/>
                  </a:lnTo>
                  <a:lnTo>
                    <a:pt x="812800" y="1019721"/>
                  </a:lnTo>
                  <a:lnTo>
                    <a:pt x="844249" y="1019721"/>
                  </a:lnTo>
                  <a:lnTo>
                    <a:pt x="792353" y="872108"/>
                  </a:lnTo>
                  <a:close/>
                </a:path>
                <a:path w="1282064" h="1226820">
                  <a:moveTo>
                    <a:pt x="117538" y="162394"/>
                  </a:moveTo>
                  <a:lnTo>
                    <a:pt x="87731" y="162394"/>
                  </a:lnTo>
                  <a:lnTo>
                    <a:pt x="87731" y="865428"/>
                  </a:lnTo>
                  <a:lnTo>
                    <a:pt x="94424" y="872108"/>
                  </a:lnTo>
                  <a:lnTo>
                    <a:pt x="1187157" y="872108"/>
                  </a:lnTo>
                  <a:lnTo>
                    <a:pt x="1193825" y="865428"/>
                  </a:lnTo>
                  <a:lnTo>
                    <a:pt x="1193825" y="842314"/>
                  </a:lnTo>
                  <a:lnTo>
                    <a:pt x="117538" y="842314"/>
                  </a:lnTo>
                  <a:lnTo>
                    <a:pt x="117538" y="162394"/>
                  </a:lnTo>
                  <a:close/>
                </a:path>
                <a:path w="1282064" h="1226820">
                  <a:moveTo>
                    <a:pt x="1193825" y="162394"/>
                  </a:moveTo>
                  <a:lnTo>
                    <a:pt x="1164031" y="162394"/>
                  </a:lnTo>
                  <a:lnTo>
                    <a:pt x="1164031" y="842314"/>
                  </a:lnTo>
                  <a:lnTo>
                    <a:pt x="1193825" y="842314"/>
                  </a:lnTo>
                  <a:lnTo>
                    <a:pt x="1193825" y="162394"/>
                  </a:lnTo>
                  <a:close/>
                </a:path>
                <a:path w="1282064" h="1226820">
                  <a:moveTo>
                    <a:pt x="283032" y="574293"/>
                  </a:moveTo>
                  <a:lnTo>
                    <a:pt x="245438" y="585657"/>
                  </a:lnTo>
                  <a:lnTo>
                    <a:pt x="220325" y="616471"/>
                  </a:lnTo>
                  <a:lnTo>
                    <a:pt x="215411" y="641934"/>
                  </a:lnTo>
                  <a:lnTo>
                    <a:pt x="220325" y="667387"/>
                  </a:lnTo>
                  <a:lnTo>
                    <a:pt x="245391" y="698278"/>
                  </a:lnTo>
                  <a:lnTo>
                    <a:pt x="282905" y="709599"/>
                  </a:lnTo>
                  <a:lnTo>
                    <a:pt x="309217" y="704275"/>
                  </a:lnTo>
                  <a:lnTo>
                    <a:pt x="330723" y="689763"/>
                  </a:lnTo>
                  <a:lnTo>
                    <a:pt x="337450" y="679792"/>
                  </a:lnTo>
                  <a:lnTo>
                    <a:pt x="282905" y="679792"/>
                  </a:lnTo>
                  <a:lnTo>
                    <a:pt x="275492" y="679068"/>
                  </a:lnTo>
                  <a:lnTo>
                    <a:pt x="245095" y="641915"/>
                  </a:lnTo>
                  <a:lnTo>
                    <a:pt x="247853" y="627668"/>
                  </a:lnTo>
                  <a:lnTo>
                    <a:pt x="282905" y="604151"/>
                  </a:lnTo>
                  <a:lnTo>
                    <a:pt x="339678" y="604151"/>
                  </a:lnTo>
                  <a:lnTo>
                    <a:pt x="365405" y="583704"/>
                  </a:lnTo>
                  <a:lnTo>
                    <a:pt x="317614" y="583704"/>
                  </a:lnTo>
                  <a:lnTo>
                    <a:pt x="313499" y="581596"/>
                  </a:lnTo>
                  <a:lnTo>
                    <a:pt x="306254" y="578440"/>
                  </a:lnTo>
                  <a:lnTo>
                    <a:pt x="298689" y="576154"/>
                  </a:lnTo>
                  <a:lnTo>
                    <a:pt x="290912" y="574763"/>
                  </a:lnTo>
                  <a:lnTo>
                    <a:pt x="283032" y="574293"/>
                  </a:lnTo>
                  <a:close/>
                </a:path>
                <a:path w="1282064" h="1226820">
                  <a:moveTo>
                    <a:pt x="339678" y="604151"/>
                  </a:moveTo>
                  <a:lnTo>
                    <a:pt x="282905" y="604151"/>
                  </a:lnTo>
                  <a:lnTo>
                    <a:pt x="290376" y="604872"/>
                  </a:lnTo>
                  <a:lnTo>
                    <a:pt x="297445" y="606993"/>
                  </a:lnTo>
                  <a:lnTo>
                    <a:pt x="320763" y="641934"/>
                  </a:lnTo>
                  <a:lnTo>
                    <a:pt x="317784" y="656657"/>
                  </a:lnTo>
                  <a:lnTo>
                    <a:pt x="309664" y="668693"/>
                  </a:lnTo>
                  <a:lnTo>
                    <a:pt x="297628" y="676813"/>
                  </a:lnTo>
                  <a:lnTo>
                    <a:pt x="282905" y="679792"/>
                  </a:lnTo>
                  <a:lnTo>
                    <a:pt x="337450" y="679792"/>
                  </a:lnTo>
                  <a:lnTo>
                    <a:pt x="345234" y="668253"/>
                  </a:lnTo>
                  <a:lnTo>
                    <a:pt x="350556" y="641915"/>
                  </a:lnTo>
                  <a:lnTo>
                    <a:pt x="350095" y="634522"/>
                  </a:lnTo>
                  <a:lnTo>
                    <a:pt x="339471" y="604316"/>
                  </a:lnTo>
                  <a:lnTo>
                    <a:pt x="339678" y="604151"/>
                  </a:lnTo>
                  <a:close/>
                </a:path>
                <a:path w="1282064" h="1226820">
                  <a:moveTo>
                    <a:pt x="559142" y="551827"/>
                  </a:moveTo>
                  <a:lnTo>
                    <a:pt x="549592" y="551827"/>
                  </a:lnTo>
                  <a:lnTo>
                    <a:pt x="543471" y="556196"/>
                  </a:lnTo>
                  <a:lnTo>
                    <a:pt x="539407" y="566026"/>
                  </a:lnTo>
                  <a:lnTo>
                    <a:pt x="538734" y="571779"/>
                  </a:lnTo>
                  <a:lnTo>
                    <a:pt x="579208" y="612254"/>
                  </a:lnTo>
                  <a:lnTo>
                    <a:pt x="538735" y="652741"/>
                  </a:lnTo>
                  <a:lnTo>
                    <a:pt x="539407" y="658482"/>
                  </a:lnTo>
                  <a:lnTo>
                    <a:pt x="543471" y="668299"/>
                  </a:lnTo>
                  <a:lnTo>
                    <a:pt x="549579" y="672668"/>
                  </a:lnTo>
                  <a:lnTo>
                    <a:pt x="559170" y="672655"/>
                  </a:lnTo>
                  <a:lnTo>
                    <a:pt x="562533" y="671106"/>
                  </a:lnTo>
                  <a:lnTo>
                    <a:pt x="600303" y="633348"/>
                  </a:lnTo>
                  <a:lnTo>
                    <a:pt x="642486" y="633348"/>
                  </a:lnTo>
                  <a:lnTo>
                    <a:pt x="621398" y="612254"/>
                  </a:lnTo>
                  <a:lnTo>
                    <a:pt x="642499" y="591146"/>
                  </a:lnTo>
                  <a:lnTo>
                    <a:pt x="600303" y="591146"/>
                  </a:lnTo>
                  <a:lnTo>
                    <a:pt x="562533" y="553389"/>
                  </a:lnTo>
                  <a:lnTo>
                    <a:pt x="559142" y="551827"/>
                  </a:lnTo>
                  <a:close/>
                </a:path>
                <a:path w="1282064" h="1226820">
                  <a:moveTo>
                    <a:pt x="642486" y="633348"/>
                  </a:moveTo>
                  <a:lnTo>
                    <a:pt x="600303" y="633348"/>
                  </a:lnTo>
                  <a:lnTo>
                    <a:pt x="638060" y="671106"/>
                  </a:lnTo>
                  <a:lnTo>
                    <a:pt x="641451" y="672668"/>
                  </a:lnTo>
                  <a:lnTo>
                    <a:pt x="651014" y="672655"/>
                  </a:lnTo>
                  <a:lnTo>
                    <a:pt x="657136" y="668299"/>
                  </a:lnTo>
                  <a:lnTo>
                    <a:pt x="661187" y="658482"/>
                  </a:lnTo>
                  <a:lnTo>
                    <a:pt x="661873" y="652741"/>
                  </a:lnTo>
                  <a:lnTo>
                    <a:pt x="642486" y="633348"/>
                  </a:lnTo>
                  <a:close/>
                </a:path>
                <a:path w="1282064" h="1226820">
                  <a:moveTo>
                    <a:pt x="651014" y="551827"/>
                  </a:moveTo>
                  <a:lnTo>
                    <a:pt x="641451" y="551827"/>
                  </a:lnTo>
                  <a:lnTo>
                    <a:pt x="638060" y="553389"/>
                  </a:lnTo>
                  <a:lnTo>
                    <a:pt x="600303" y="591146"/>
                  </a:lnTo>
                  <a:lnTo>
                    <a:pt x="642499" y="591146"/>
                  </a:lnTo>
                  <a:lnTo>
                    <a:pt x="661873" y="571766"/>
                  </a:lnTo>
                  <a:lnTo>
                    <a:pt x="661187" y="566013"/>
                  </a:lnTo>
                  <a:lnTo>
                    <a:pt x="657123" y="556196"/>
                  </a:lnTo>
                  <a:lnTo>
                    <a:pt x="651014" y="551827"/>
                  </a:lnTo>
                  <a:close/>
                </a:path>
                <a:path w="1282064" h="1226820">
                  <a:moveTo>
                    <a:pt x="1054924" y="464045"/>
                  </a:moveTo>
                  <a:lnTo>
                    <a:pt x="1020686" y="464045"/>
                  </a:lnTo>
                  <a:lnTo>
                    <a:pt x="959497" y="570052"/>
                  </a:lnTo>
                  <a:lnTo>
                    <a:pt x="960818" y="574903"/>
                  </a:lnTo>
                  <a:lnTo>
                    <a:pt x="965365" y="582739"/>
                  </a:lnTo>
                  <a:lnTo>
                    <a:pt x="971232" y="586130"/>
                  </a:lnTo>
                  <a:lnTo>
                    <a:pt x="980300" y="586130"/>
                  </a:lnTo>
                  <a:lnTo>
                    <a:pt x="985177" y="584822"/>
                  </a:lnTo>
                  <a:lnTo>
                    <a:pt x="1054924" y="464045"/>
                  </a:lnTo>
                  <a:close/>
                </a:path>
                <a:path w="1282064" h="1226820">
                  <a:moveTo>
                    <a:pt x="598335" y="367131"/>
                  </a:moveTo>
                  <a:lnTo>
                    <a:pt x="591959" y="367131"/>
                  </a:lnTo>
                  <a:lnTo>
                    <a:pt x="588670" y="368261"/>
                  </a:lnTo>
                  <a:lnTo>
                    <a:pt x="317614" y="583704"/>
                  </a:lnTo>
                  <a:lnTo>
                    <a:pt x="365405" y="583704"/>
                  </a:lnTo>
                  <a:lnTo>
                    <a:pt x="595960" y="400469"/>
                  </a:lnTo>
                  <a:lnTo>
                    <a:pt x="648054" y="400469"/>
                  </a:lnTo>
                  <a:lnTo>
                    <a:pt x="601268" y="368045"/>
                  </a:lnTo>
                  <a:lnTo>
                    <a:pt x="598335" y="367131"/>
                  </a:lnTo>
                  <a:close/>
                </a:path>
                <a:path w="1282064" h="1226820">
                  <a:moveTo>
                    <a:pt x="648054" y="400469"/>
                  </a:moveTo>
                  <a:lnTo>
                    <a:pt x="595960" y="400469"/>
                  </a:lnTo>
                  <a:lnTo>
                    <a:pt x="774052" y="523913"/>
                  </a:lnTo>
                  <a:lnTo>
                    <a:pt x="776693" y="525983"/>
                  </a:lnTo>
                  <a:lnTo>
                    <a:pt x="779970" y="527126"/>
                  </a:lnTo>
                  <a:lnTo>
                    <a:pt x="784567" y="527126"/>
                  </a:lnTo>
                  <a:lnTo>
                    <a:pt x="785863" y="526961"/>
                  </a:lnTo>
                  <a:lnTo>
                    <a:pt x="901094" y="496087"/>
                  </a:lnTo>
                  <a:lnTo>
                    <a:pt x="786028" y="496087"/>
                  </a:lnTo>
                  <a:lnTo>
                    <a:pt x="648054" y="400469"/>
                  </a:lnTo>
                  <a:close/>
                </a:path>
                <a:path w="1282064" h="1226820">
                  <a:moveTo>
                    <a:pt x="922820" y="349808"/>
                  </a:moveTo>
                  <a:lnTo>
                    <a:pt x="913206" y="349808"/>
                  </a:lnTo>
                  <a:lnTo>
                    <a:pt x="907846" y="355892"/>
                  </a:lnTo>
                  <a:lnTo>
                    <a:pt x="905192" y="365734"/>
                  </a:lnTo>
                  <a:lnTo>
                    <a:pt x="904709" y="372922"/>
                  </a:lnTo>
                  <a:lnTo>
                    <a:pt x="1012825" y="435355"/>
                  </a:lnTo>
                  <a:lnTo>
                    <a:pt x="786028" y="496087"/>
                  </a:lnTo>
                  <a:lnTo>
                    <a:pt x="901094" y="496087"/>
                  </a:lnTo>
                  <a:lnTo>
                    <a:pt x="1020686" y="464045"/>
                  </a:lnTo>
                  <a:lnTo>
                    <a:pt x="1054924" y="464045"/>
                  </a:lnTo>
                  <a:lnTo>
                    <a:pt x="1064158" y="448055"/>
                  </a:lnTo>
                  <a:lnTo>
                    <a:pt x="1066292" y="444106"/>
                  </a:lnTo>
                  <a:lnTo>
                    <a:pt x="1066787" y="439572"/>
                  </a:lnTo>
                  <a:lnTo>
                    <a:pt x="1064336" y="431863"/>
                  </a:lnTo>
                  <a:lnTo>
                    <a:pt x="1061707" y="428917"/>
                  </a:lnTo>
                  <a:lnTo>
                    <a:pt x="1057529" y="426846"/>
                  </a:lnTo>
                  <a:lnTo>
                    <a:pt x="925410" y="350583"/>
                  </a:lnTo>
                  <a:lnTo>
                    <a:pt x="922820" y="349808"/>
                  </a:lnTo>
                  <a:close/>
                </a:path>
                <a:path w="1282064" h="1226820">
                  <a:moveTo>
                    <a:pt x="333933" y="317245"/>
                  </a:moveTo>
                  <a:lnTo>
                    <a:pt x="324383" y="317245"/>
                  </a:lnTo>
                  <a:lnTo>
                    <a:pt x="318262" y="321602"/>
                  </a:lnTo>
                  <a:lnTo>
                    <a:pt x="314198" y="331419"/>
                  </a:lnTo>
                  <a:lnTo>
                    <a:pt x="313512" y="337172"/>
                  </a:lnTo>
                  <a:lnTo>
                    <a:pt x="354012" y="377672"/>
                  </a:lnTo>
                  <a:lnTo>
                    <a:pt x="313512" y="418134"/>
                  </a:lnTo>
                  <a:lnTo>
                    <a:pt x="314198" y="423887"/>
                  </a:lnTo>
                  <a:lnTo>
                    <a:pt x="318262" y="433717"/>
                  </a:lnTo>
                  <a:lnTo>
                    <a:pt x="324383" y="438061"/>
                  </a:lnTo>
                  <a:lnTo>
                    <a:pt x="333933" y="438061"/>
                  </a:lnTo>
                  <a:lnTo>
                    <a:pt x="337312" y="436511"/>
                  </a:lnTo>
                  <a:lnTo>
                    <a:pt x="375094" y="398767"/>
                  </a:lnTo>
                  <a:lnTo>
                    <a:pt x="417290" y="398767"/>
                  </a:lnTo>
                  <a:lnTo>
                    <a:pt x="396189" y="377672"/>
                  </a:lnTo>
                  <a:lnTo>
                    <a:pt x="417302" y="356552"/>
                  </a:lnTo>
                  <a:lnTo>
                    <a:pt x="375094" y="356552"/>
                  </a:lnTo>
                  <a:lnTo>
                    <a:pt x="337312" y="318795"/>
                  </a:lnTo>
                  <a:lnTo>
                    <a:pt x="333933" y="317245"/>
                  </a:lnTo>
                  <a:close/>
                </a:path>
                <a:path w="1282064" h="1226820">
                  <a:moveTo>
                    <a:pt x="417290" y="398767"/>
                  </a:moveTo>
                  <a:lnTo>
                    <a:pt x="375094" y="398767"/>
                  </a:lnTo>
                  <a:lnTo>
                    <a:pt x="412877" y="436511"/>
                  </a:lnTo>
                  <a:lnTo>
                    <a:pt x="416242" y="438061"/>
                  </a:lnTo>
                  <a:lnTo>
                    <a:pt x="425805" y="438061"/>
                  </a:lnTo>
                  <a:lnTo>
                    <a:pt x="431927" y="433704"/>
                  </a:lnTo>
                  <a:lnTo>
                    <a:pt x="435991" y="423887"/>
                  </a:lnTo>
                  <a:lnTo>
                    <a:pt x="436664" y="418134"/>
                  </a:lnTo>
                  <a:lnTo>
                    <a:pt x="417290" y="398767"/>
                  </a:lnTo>
                  <a:close/>
                </a:path>
                <a:path w="1282064" h="1226820">
                  <a:moveTo>
                    <a:pt x="756399" y="317245"/>
                  </a:moveTo>
                  <a:lnTo>
                    <a:pt x="746836" y="317245"/>
                  </a:lnTo>
                  <a:lnTo>
                    <a:pt x="740714" y="321602"/>
                  </a:lnTo>
                  <a:lnTo>
                    <a:pt x="736650" y="331419"/>
                  </a:lnTo>
                  <a:lnTo>
                    <a:pt x="735977" y="337172"/>
                  </a:lnTo>
                  <a:lnTo>
                    <a:pt x="776478" y="377672"/>
                  </a:lnTo>
                  <a:lnTo>
                    <a:pt x="735977" y="418134"/>
                  </a:lnTo>
                  <a:lnTo>
                    <a:pt x="736650" y="423887"/>
                  </a:lnTo>
                  <a:lnTo>
                    <a:pt x="740714" y="433717"/>
                  </a:lnTo>
                  <a:lnTo>
                    <a:pt x="746836" y="438061"/>
                  </a:lnTo>
                  <a:lnTo>
                    <a:pt x="756399" y="438061"/>
                  </a:lnTo>
                  <a:lnTo>
                    <a:pt x="759777" y="436511"/>
                  </a:lnTo>
                  <a:lnTo>
                    <a:pt x="797547" y="398767"/>
                  </a:lnTo>
                  <a:lnTo>
                    <a:pt x="839743" y="398767"/>
                  </a:lnTo>
                  <a:lnTo>
                    <a:pt x="818642" y="377672"/>
                  </a:lnTo>
                  <a:lnTo>
                    <a:pt x="839748" y="356552"/>
                  </a:lnTo>
                  <a:lnTo>
                    <a:pt x="797547" y="356552"/>
                  </a:lnTo>
                  <a:lnTo>
                    <a:pt x="759777" y="318795"/>
                  </a:lnTo>
                  <a:lnTo>
                    <a:pt x="756399" y="317245"/>
                  </a:lnTo>
                  <a:close/>
                </a:path>
                <a:path w="1282064" h="1226820">
                  <a:moveTo>
                    <a:pt x="839743" y="398767"/>
                  </a:moveTo>
                  <a:lnTo>
                    <a:pt x="797547" y="398767"/>
                  </a:lnTo>
                  <a:lnTo>
                    <a:pt x="835317" y="436511"/>
                  </a:lnTo>
                  <a:lnTo>
                    <a:pt x="838708" y="438061"/>
                  </a:lnTo>
                  <a:lnTo>
                    <a:pt x="848258" y="438061"/>
                  </a:lnTo>
                  <a:lnTo>
                    <a:pt x="854385" y="433704"/>
                  </a:lnTo>
                  <a:lnTo>
                    <a:pt x="858456" y="423887"/>
                  </a:lnTo>
                  <a:lnTo>
                    <a:pt x="859116" y="418134"/>
                  </a:lnTo>
                  <a:lnTo>
                    <a:pt x="839743" y="398767"/>
                  </a:lnTo>
                  <a:close/>
                </a:path>
                <a:path w="1282064" h="1226820">
                  <a:moveTo>
                    <a:pt x="425805" y="317245"/>
                  </a:moveTo>
                  <a:lnTo>
                    <a:pt x="416242" y="317245"/>
                  </a:lnTo>
                  <a:lnTo>
                    <a:pt x="412864" y="318795"/>
                  </a:lnTo>
                  <a:lnTo>
                    <a:pt x="375094" y="356552"/>
                  </a:lnTo>
                  <a:lnTo>
                    <a:pt x="417302" y="356552"/>
                  </a:lnTo>
                  <a:lnTo>
                    <a:pt x="436676" y="337172"/>
                  </a:lnTo>
                  <a:lnTo>
                    <a:pt x="435991" y="331419"/>
                  </a:lnTo>
                  <a:lnTo>
                    <a:pt x="431927" y="321602"/>
                  </a:lnTo>
                  <a:lnTo>
                    <a:pt x="425805" y="317245"/>
                  </a:lnTo>
                  <a:close/>
                </a:path>
                <a:path w="1282064" h="1226820">
                  <a:moveTo>
                    <a:pt x="848271" y="317245"/>
                  </a:moveTo>
                  <a:lnTo>
                    <a:pt x="838708" y="317245"/>
                  </a:lnTo>
                  <a:lnTo>
                    <a:pt x="835317" y="318795"/>
                  </a:lnTo>
                  <a:lnTo>
                    <a:pt x="797547" y="356552"/>
                  </a:lnTo>
                  <a:lnTo>
                    <a:pt x="839748" y="356552"/>
                  </a:lnTo>
                  <a:lnTo>
                    <a:pt x="859116" y="337172"/>
                  </a:lnTo>
                  <a:lnTo>
                    <a:pt x="858456" y="331419"/>
                  </a:lnTo>
                  <a:lnTo>
                    <a:pt x="854379" y="321602"/>
                  </a:lnTo>
                  <a:lnTo>
                    <a:pt x="848271" y="317245"/>
                  </a:lnTo>
                  <a:close/>
                </a:path>
                <a:path w="1282064" h="1226820">
                  <a:moveTo>
                    <a:pt x="1274902" y="0"/>
                  </a:moveTo>
                  <a:lnTo>
                    <a:pt x="6680" y="0"/>
                  </a:lnTo>
                  <a:lnTo>
                    <a:pt x="0" y="6692"/>
                  </a:lnTo>
                  <a:lnTo>
                    <a:pt x="0" y="155701"/>
                  </a:lnTo>
                  <a:lnTo>
                    <a:pt x="6680" y="162394"/>
                  </a:lnTo>
                  <a:lnTo>
                    <a:pt x="1274902" y="162394"/>
                  </a:lnTo>
                  <a:lnTo>
                    <a:pt x="1281582" y="155701"/>
                  </a:lnTo>
                  <a:lnTo>
                    <a:pt x="1281582" y="132600"/>
                  </a:lnTo>
                  <a:lnTo>
                    <a:pt x="29806" y="132600"/>
                  </a:lnTo>
                  <a:lnTo>
                    <a:pt x="29806" y="29806"/>
                  </a:lnTo>
                  <a:lnTo>
                    <a:pt x="1281582" y="29806"/>
                  </a:lnTo>
                  <a:lnTo>
                    <a:pt x="1281582" y="6692"/>
                  </a:lnTo>
                  <a:lnTo>
                    <a:pt x="1274902" y="0"/>
                  </a:lnTo>
                  <a:close/>
                </a:path>
                <a:path w="1282064" h="1226820">
                  <a:moveTo>
                    <a:pt x="1281582" y="29806"/>
                  </a:moveTo>
                  <a:lnTo>
                    <a:pt x="1251788" y="29806"/>
                  </a:lnTo>
                  <a:lnTo>
                    <a:pt x="1251788" y="132600"/>
                  </a:lnTo>
                  <a:lnTo>
                    <a:pt x="1281582" y="132600"/>
                  </a:lnTo>
                  <a:lnTo>
                    <a:pt x="1281582" y="29806"/>
                  </a:lnTo>
                  <a:close/>
                </a:path>
              </a:pathLst>
            </a:custGeom>
            <a:solidFill>
              <a:srgbClr val="69BE5C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4" name="object 9">
              <a:extLst>
                <a:ext uri="{FF2B5EF4-FFF2-40B4-BE49-F238E27FC236}">
                  <a16:creationId xmlns:a16="http://schemas.microsoft.com/office/drawing/2014/main" id="{518AC857-1252-8DA8-74DA-68676CABFCEE}"/>
                </a:ext>
              </a:extLst>
            </p:cNvPr>
            <p:cNvSpPr/>
            <p:nvPr/>
          </p:nvSpPr>
          <p:spPr>
            <a:xfrm>
              <a:off x="3117176" y="1400886"/>
              <a:ext cx="2099945" cy="5285740"/>
            </a:xfrm>
            <a:custGeom>
              <a:avLst/>
              <a:gdLst/>
              <a:ahLst/>
              <a:cxnLst/>
              <a:rect l="l" t="t" r="r" b="b"/>
              <a:pathLst>
                <a:path w="2099945" h="5285740">
                  <a:moveTo>
                    <a:pt x="104825" y="0"/>
                  </a:moveTo>
                  <a:lnTo>
                    <a:pt x="64063" y="8251"/>
                  </a:lnTo>
                  <a:lnTo>
                    <a:pt x="30738" y="30738"/>
                  </a:lnTo>
                  <a:lnTo>
                    <a:pt x="8251" y="64063"/>
                  </a:lnTo>
                  <a:lnTo>
                    <a:pt x="0" y="104825"/>
                  </a:lnTo>
                  <a:lnTo>
                    <a:pt x="0" y="5180825"/>
                  </a:lnTo>
                  <a:lnTo>
                    <a:pt x="8251" y="5221587"/>
                  </a:lnTo>
                  <a:lnTo>
                    <a:pt x="30738" y="5254912"/>
                  </a:lnTo>
                  <a:lnTo>
                    <a:pt x="64063" y="5277399"/>
                  </a:lnTo>
                  <a:lnTo>
                    <a:pt x="104825" y="5285651"/>
                  </a:lnTo>
                  <a:lnTo>
                    <a:pt x="1994827" y="5285651"/>
                  </a:lnTo>
                  <a:lnTo>
                    <a:pt x="2035589" y="5277399"/>
                  </a:lnTo>
                  <a:lnTo>
                    <a:pt x="2068914" y="5254912"/>
                  </a:lnTo>
                  <a:lnTo>
                    <a:pt x="2091401" y="5221587"/>
                  </a:lnTo>
                  <a:lnTo>
                    <a:pt x="2099652" y="5180825"/>
                  </a:lnTo>
                  <a:lnTo>
                    <a:pt x="2099652" y="104825"/>
                  </a:lnTo>
                  <a:lnTo>
                    <a:pt x="2091401" y="64063"/>
                  </a:lnTo>
                  <a:lnTo>
                    <a:pt x="2068914" y="30738"/>
                  </a:lnTo>
                  <a:lnTo>
                    <a:pt x="2035589" y="8251"/>
                  </a:lnTo>
                  <a:lnTo>
                    <a:pt x="1994827" y="0"/>
                  </a:lnTo>
                  <a:lnTo>
                    <a:pt x="104825" y="0"/>
                  </a:lnTo>
                  <a:close/>
                </a:path>
              </a:pathLst>
            </a:custGeom>
            <a:ln w="6350">
              <a:solidFill>
                <a:srgbClr val="69BE5C"/>
              </a:solidFill>
            </a:ln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5" name="object 10">
              <a:extLst>
                <a:ext uri="{FF2B5EF4-FFF2-40B4-BE49-F238E27FC236}">
                  <a16:creationId xmlns:a16="http://schemas.microsoft.com/office/drawing/2014/main" id="{09A07547-CDA6-5E55-C3D1-537761B62FE7}"/>
                </a:ext>
              </a:extLst>
            </p:cNvPr>
            <p:cNvSpPr/>
            <p:nvPr/>
          </p:nvSpPr>
          <p:spPr>
            <a:xfrm>
              <a:off x="3114001" y="1397711"/>
              <a:ext cx="2106295" cy="360045"/>
            </a:xfrm>
            <a:custGeom>
              <a:avLst/>
              <a:gdLst/>
              <a:ahLst/>
              <a:cxnLst/>
              <a:rect l="l" t="t" r="r" b="b"/>
              <a:pathLst>
                <a:path w="2106295" h="360044">
                  <a:moveTo>
                    <a:pt x="1998002" y="0"/>
                  </a:moveTo>
                  <a:lnTo>
                    <a:pt x="108000" y="0"/>
                  </a:lnTo>
                  <a:lnTo>
                    <a:pt x="65960" y="8488"/>
                  </a:lnTo>
                  <a:lnTo>
                    <a:pt x="31630" y="31635"/>
                  </a:lnTo>
                  <a:lnTo>
                    <a:pt x="8486" y="65965"/>
                  </a:lnTo>
                  <a:lnTo>
                    <a:pt x="0" y="108000"/>
                  </a:lnTo>
                  <a:lnTo>
                    <a:pt x="0" y="360006"/>
                  </a:lnTo>
                  <a:lnTo>
                    <a:pt x="2106002" y="360006"/>
                  </a:lnTo>
                  <a:lnTo>
                    <a:pt x="2106002" y="108000"/>
                  </a:lnTo>
                  <a:lnTo>
                    <a:pt x="2097514" y="65965"/>
                  </a:lnTo>
                  <a:lnTo>
                    <a:pt x="2074367" y="31635"/>
                  </a:lnTo>
                  <a:lnTo>
                    <a:pt x="2040037" y="8488"/>
                  </a:lnTo>
                  <a:lnTo>
                    <a:pt x="1998002" y="0"/>
                  </a:lnTo>
                  <a:close/>
                </a:path>
              </a:pathLst>
            </a:custGeom>
            <a:solidFill>
              <a:srgbClr val="69BE5C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pic>
        <p:nvPicPr>
          <p:cNvPr id="6" name="object 11">
            <a:extLst>
              <a:ext uri="{FF2B5EF4-FFF2-40B4-BE49-F238E27FC236}">
                <a16:creationId xmlns:a16="http://schemas.microsoft.com/office/drawing/2014/main" id="{729D6943-D4DA-9A71-0D3D-666EC3E86CF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6752" y="1758109"/>
            <a:ext cx="1175210" cy="1175210"/>
          </a:xfrm>
          <a:prstGeom prst="rect">
            <a:avLst/>
          </a:prstGeom>
        </p:spPr>
      </p:pic>
      <p:grpSp>
        <p:nvGrpSpPr>
          <p:cNvPr id="7" name="object 12">
            <a:extLst>
              <a:ext uri="{FF2B5EF4-FFF2-40B4-BE49-F238E27FC236}">
                <a16:creationId xmlns:a16="http://schemas.microsoft.com/office/drawing/2014/main" id="{478575E1-A89B-193F-4098-2ECD8BDF78E7}"/>
              </a:ext>
            </a:extLst>
          </p:cNvPr>
          <p:cNvGrpSpPr/>
          <p:nvPr/>
        </p:nvGrpSpPr>
        <p:grpSpPr>
          <a:xfrm>
            <a:off x="9291181" y="1087102"/>
            <a:ext cx="1909990" cy="4798873"/>
            <a:chOff x="7829994" y="1397711"/>
            <a:chExt cx="2106295" cy="5292090"/>
          </a:xfrm>
        </p:grpSpPr>
        <p:pic>
          <p:nvPicPr>
            <p:cNvPr id="8" name="object 13">
              <a:extLst>
                <a:ext uri="{FF2B5EF4-FFF2-40B4-BE49-F238E27FC236}">
                  <a16:creationId xmlns:a16="http://schemas.microsoft.com/office/drawing/2014/main" id="{5925B350-37BC-40D9-E59C-4A1BA9FA3DF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35420" y="2185085"/>
              <a:ext cx="1295171" cy="1089228"/>
            </a:xfrm>
            <a:prstGeom prst="rect">
              <a:avLst/>
            </a:prstGeom>
          </p:spPr>
        </p:pic>
        <p:sp>
          <p:nvSpPr>
            <p:cNvPr id="9" name="object 14">
              <a:extLst>
                <a:ext uri="{FF2B5EF4-FFF2-40B4-BE49-F238E27FC236}">
                  <a16:creationId xmlns:a16="http://schemas.microsoft.com/office/drawing/2014/main" id="{5DB5A2CE-8107-9D12-83BC-FEEC1E1D1705}"/>
                </a:ext>
              </a:extLst>
            </p:cNvPr>
            <p:cNvSpPr/>
            <p:nvPr/>
          </p:nvSpPr>
          <p:spPr>
            <a:xfrm>
              <a:off x="7833169" y="1400886"/>
              <a:ext cx="2099945" cy="5285740"/>
            </a:xfrm>
            <a:custGeom>
              <a:avLst/>
              <a:gdLst/>
              <a:ahLst/>
              <a:cxnLst/>
              <a:rect l="l" t="t" r="r" b="b"/>
              <a:pathLst>
                <a:path w="2099945" h="5285740">
                  <a:moveTo>
                    <a:pt x="104825" y="0"/>
                  </a:moveTo>
                  <a:lnTo>
                    <a:pt x="64063" y="8251"/>
                  </a:lnTo>
                  <a:lnTo>
                    <a:pt x="30738" y="30738"/>
                  </a:lnTo>
                  <a:lnTo>
                    <a:pt x="8251" y="64063"/>
                  </a:lnTo>
                  <a:lnTo>
                    <a:pt x="0" y="104825"/>
                  </a:lnTo>
                  <a:lnTo>
                    <a:pt x="0" y="5180825"/>
                  </a:lnTo>
                  <a:lnTo>
                    <a:pt x="8251" y="5221587"/>
                  </a:lnTo>
                  <a:lnTo>
                    <a:pt x="30738" y="5254912"/>
                  </a:lnTo>
                  <a:lnTo>
                    <a:pt x="64063" y="5277399"/>
                  </a:lnTo>
                  <a:lnTo>
                    <a:pt x="104825" y="5285651"/>
                  </a:lnTo>
                  <a:lnTo>
                    <a:pt x="1994827" y="5285651"/>
                  </a:lnTo>
                  <a:lnTo>
                    <a:pt x="2035589" y="5277399"/>
                  </a:lnTo>
                  <a:lnTo>
                    <a:pt x="2068914" y="5254912"/>
                  </a:lnTo>
                  <a:lnTo>
                    <a:pt x="2091401" y="5221587"/>
                  </a:lnTo>
                  <a:lnTo>
                    <a:pt x="2099652" y="5180825"/>
                  </a:lnTo>
                  <a:lnTo>
                    <a:pt x="2099652" y="104825"/>
                  </a:lnTo>
                  <a:lnTo>
                    <a:pt x="2091401" y="64063"/>
                  </a:lnTo>
                  <a:lnTo>
                    <a:pt x="2068914" y="30738"/>
                  </a:lnTo>
                  <a:lnTo>
                    <a:pt x="2035589" y="8251"/>
                  </a:lnTo>
                  <a:lnTo>
                    <a:pt x="1994827" y="0"/>
                  </a:lnTo>
                  <a:lnTo>
                    <a:pt x="104825" y="0"/>
                  </a:lnTo>
                  <a:close/>
                </a:path>
              </a:pathLst>
            </a:custGeom>
            <a:ln w="6350">
              <a:solidFill>
                <a:srgbClr val="00B7AD"/>
              </a:solidFill>
            </a:ln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59968BD5-6EFF-B5AD-D331-BA5DC4C8EF4D}"/>
                </a:ext>
              </a:extLst>
            </p:cNvPr>
            <p:cNvSpPr/>
            <p:nvPr/>
          </p:nvSpPr>
          <p:spPr>
            <a:xfrm>
              <a:off x="7829994" y="1397711"/>
              <a:ext cx="2106295" cy="360045"/>
            </a:xfrm>
            <a:custGeom>
              <a:avLst/>
              <a:gdLst/>
              <a:ahLst/>
              <a:cxnLst/>
              <a:rect l="l" t="t" r="r" b="b"/>
              <a:pathLst>
                <a:path w="2106295" h="360044">
                  <a:moveTo>
                    <a:pt x="1998002" y="0"/>
                  </a:moveTo>
                  <a:lnTo>
                    <a:pt x="108000" y="0"/>
                  </a:lnTo>
                  <a:lnTo>
                    <a:pt x="65960" y="8488"/>
                  </a:lnTo>
                  <a:lnTo>
                    <a:pt x="31630" y="31635"/>
                  </a:lnTo>
                  <a:lnTo>
                    <a:pt x="8486" y="65965"/>
                  </a:lnTo>
                  <a:lnTo>
                    <a:pt x="0" y="108000"/>
                  </a:lnTo>
                  <a:lnTo>
                    <a:pt x="0" y="360006"/>
                  </a:lnTo>
                  <a:lnTo>
                    <a:pt x="2106002" y="360006"/>
                  </a:lnTo>
                  <a:lnTo>
                    <a:pt x="2106002" y="108000"/>
                  </a:lnTo>
                  <a:lnTo>
                    <a:pt x="2097514" y="65965"/>
                  </a:lnTo>
                  <a:lnTo>
                    <a:pt x="2074367" y="31635"/>
                  </a:lnTo>
                  <a:lnTo>
                    <a:pt x="2040037" y="8488"/>
                  </a:lnTo>
                  <a:lnTo>
                    <a:pt x="1998002" y="0"/>
                  </a:lnTo>
                  <a:close/>
                </a:path>
              </a:pathLst>
            </a:custGeom>
            <a:solidFill>
              <a:srgbClr val="00B7AD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EDA094D8-F5FB-3DE1-C2D6-26DF69D5E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934313"/>
              </p:ext>
            </p:extLst>
          </p:nvPr>
        </p:nvGraphicFramePr>
        <p:xfrm>
          <a:off x="3301450" y="1231630"/>
          <a:ext cx="1904232" cy="46387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87534">
                <a:tc>
                  <a:txBody>
                    <a:bodyPr/>
                    <a:lstStyle/>
                    <a:p>
                      <a:pPr marL="107950">
                        <a:lnSpc>
                          <a:spcPts val="1330"/>
                        </a:lnSpc>
                      </a:pPr>
                      <a:r>
                        <a:rPr sz="1300" spc="-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COMPONENT</a:t>
                      </a:r>
                      <a:r>
                        <a:rPr sz="13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69BE5C"/>
                      </a:solidFill>
                      <a:prstDash val="solid"/>
                    </a:lnL>
                    <a:lnR w="6350">
                      <a:solidFill>
                        <a:srgbClr val="69BE5C"/>
                      </a:solidFill>
                      <a:prstDash val="solid"/>
                    </a:lnR>
                    <a:lnB w="6350">
                      <a:solidFill>
                        <a:srgbClr val="69BE5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493">
                <a:tc>
                  <a:txBody>
                    <a:bodyPr/>
                    <a:lstStyle/>
                    <a:p>
                      <a:pPr marL="349250" marR="342265" algn="ctr">
                        <a:lnSpc>
                          <a:spcPct val="100000"/>
                        </a:lnSpc>
                        <a:spcBef>
                          <a:spcPts val="1565"/>
                        </a:spcBef>
                      </a:pPr>
                      <a:r>
                        <a:rPr sz="1200" b="1" spc="-10" dirty="0">
                          <a:latin typeface="Arial"/>
                          <a:cs typeface="Arial"/>
                        </a:rPr>
                        <a:t>Develop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Strategic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Vision</a:t>
                      </a:r>
                      <a:r>
                        <a:rPr sz="12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12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Scenario Building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180231" marB="0">
                    <a:lnL w="6350">
                      <a:solidFill>
                        <a:srgbClr val="69BE5C"/>
                      </a:solidFill>
                      <a:prstDash val="solid"/>
                    </a:lnL>
                    <a:lnR w="6350">
                      <a:solidFill>
                        <a:srgbClr val="69BE5C"/>
                      </a:solidFill>
                      <a:prstDash val="solid"/>
                    </a:lnR>
                    <a:lnT w="6350">
                      <a:solidFill>
                        <a:srgbClr val="69BE5C"/>
                      </a:solidFill>
                      <a:prstDash val="solid"/>
                    </a:lnT>
                    <a:lnB w="6350">
                      <a:solidFill>
                        <a:srgbClr val="69BE5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832">
                <a:tc>
                  <a:txBody>
                    <a:bodyPr/>
                    <a:lstStyle/>
                    <a:p>
                      <a:pPr marL="45085" marR="3810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0" spc="-45" dirty="0">
                          <a:latin typeface="Trebuchet MS"/>
                          <a:cs typeface="Trebuchet MS"/>
                        </a:rPr>
                        <a:t>Outcome: </a:t>
                      </a:r>
                      <a:r>
                        <a:rPr sz="1200" b="0" spc="-10" dirty="0">
                          <a:latin typeface="Trebuchet MS"/>
                          <a:cs typeface="Trebuchet MS"/>
                        </a:rPr>
                        <a:t>Agreement </a:t>
                      </a:r>
                      <a:r>
                        <a:rPr sz="1200" b="0" spc="-30" dirty="0">
                          <a:latin typeface="Trebuchet MS"/>
                          <a:cs typeface="Trebuchet MS"/>
                        </a:rPr>
                        <a:t>reached</a:t>
                      </a:r>
                      <a:r>
                        <a:rPr sz="1200" b="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dirty="0">
                          <a:latin typeface="Trebuchet MS"/>
                          <a:cs typeface="Trebuchet MS"/>
                        </a:rPr>
                        <a:t>on</a:t>
                      </a:r>
                      <a:r>
                        <a:rPr sz="1200" b="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200" b="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 dirty="0">
                          <a:latin typeface="Trebuchet MS"/>
                          <a:cs typeface="Trebuchet MS"/>
                        </a:rPr>
                        <a:t>detailed </a:t>
                      </a:r>
                      <a:r>
                        <a:rPr sz="1200" b="0" spc="-25" dirty="0">
                          <a:latin typeface="Trebuchet MS"/>
                          <a:cs typeface="Trebuchet MS"/>
                        </a:rPr>
                        <a:t>strategic</a:t>
                      </a:r>
                      <a:r>
                        <a:rPr sz="1200" b="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20" dirty="0">
                          <a:latin typeface="Trebuchet MS"/>
                          <a:cs typeface="Trebuchet MS"/>
                        </a:rPr>
                        <a:t>vision</a:t>
                      </a:r>
                      <a:r>
                        <a:rPr sz="1200" b="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35" dirty="0">
                          <a:latin typeface="Trebuchet MS"/>
                          <a:cs typeface="Trebuchet MS"/>
                        </a:rPr>
                        <a:t>for</a:t>
                      </a:r>
                      <a:r>
                        <a:rPr sz="1200" b="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 dirty="0">
                          <a:latin typeface="Trebuchet MS"/>
                          <a:cs typeface="Trebuchet MS"/>
                        </a:rPr>
                        <a:t>urban </a:t>
                      </a:r>
                      <a:r>
                        <a:rPr sz="1200" b="0" spc="-40" dirty="0">
                          <a:latin typeface="Trebuchet MS"/>
                          <a:cs typeface="Trebuchet MS"/>
                        </a:rPr>
                        <a:t>development</a:t>
                      </a:r>
                      <a:r>
                        <a:rPr sz="1200" b="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55" dirty="0">
                          <a:latin typeface="Trebuchet MS"/>
                          <a:cs typeface="Trebuchet MS"/>
                        </a:rPr>
                        <a:t>in</a:t>
                      </a:r>
                      <a:r>
                        <a:rPr sz="1200" b="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 dirty="0">
                          <a:latin typeface="Trebuchet MS"/>
                          <a:cs typeface="Trebuchet MS"/>
                        </a:rPr>
                        <a:t>selected </a:t>
                      </a:r>
                      <a:r>
                        <a:rPr sz="1200" b="0" dirty="0" err="1">
                          <a:latin typeface="Trebuchet MS"/>
                          <a:cs typeface="Trebuchet MS"/>
                        </a:rPr>
                        <a:t>neighbourhoods</a:t>
                      </a:r>
                      <a:r>
                        <a:rPr sz="1200" b="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dirty="0">
                          <a:latin typeface="Trebuchet MS"/>
                          <a:cs typeface="Trebuchet MS"/>
                        </a:rPr>
                        <a:t>based</a:t>
                      </a:r>
                      <a:r>
                        <a:rPr sz="1200" b="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dirty="0">
                          <a:latin typeface="Trebuchet MS"/>
                          <a:cs typeface="Trebuchet MS"/>
                        </a:rPr>
                        <a:t>on</a:t>
                      </a:r>
                      <a:r>
                        <a:rPr sz="1200" b="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50" dirty="0">
                          <a:latin typeface="Trebuchet MS"/>
                          <a:cs typeface="Trebuchet MS"/>
                        </a:rPr>
                        <a:t>a </a:t>
                      </a:r>
                      <a:r>
                        <a:rPr sz="1200" b="0" spc="-20" dirty="0">
                          <a:latin typeface="Trebuchet MS"/>
                          <a:cs typeface="Trebuchet MS"/>
                        </a:rPr>
                        <a:t>scenario</a:t>
                      </a:r>
                      <a:r>
                        <a:rPr sz="1200" b="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20" dirty="0">
                          <a:latin typeface="Trebuchet MS"/>
                          <a:cs typeface="Trebuchet MS"/>
                        </a:rPr>
                        <a:t>building</a:t>
                      </a:r>
                      <a:r>
                        <a:rPr sz="1200" b="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 dirty="0">
                          <a:latin typeface="Trebuchet MS"/>
                          <a:cs typeface="Trebuchet MS"/>
                        </a:rPr>
                        <a:t>process</a:t>
                      </a:r>
                      <a:endParaRPr sz="1200" b="0" dirty="0">
                        <a:latin typeface="Trebuchet MS"/>
                        <a:cs typeface="Trebuchet MS"/>
                      </a:endParaRPr>
                    </a:p>
                  </a:txBody>
                  <a:tcPr marL="0" marR="0" marT="34549" marB="0">
                    <a:lnL w="6350">
                      <a:solidFill>
                        <a:srgbClr val="69BE5C"/>
                      </a:solidFill>
                      <a:prstDash val="solid"/>
                    </a:lnL>
                    <a:lnR w="6350">
                      <a:solidFill>
                        <a:srgbClr val="69BE5C"/>
                      </a:solidFill>
                      <a:prstDash val="solid"/>
                    </a:lnR>
                    <a:lnT w="6350">
                      <a:solidFill>
                        <a:srgbClr val="69BE5C"/>
                      </a:solidFill>
                      <a:prstDash val="solid"/>
                    </a:lnT>
                    <a:lnB w="6350">
                      <a:solidFill>
                        <a:srgbClr val="69BE5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936">
                <a:tc>
                  <a:txBody>
                    <a:bodyPr/>
                    <a:lstStyle/>
                    <a:p>
                      <a:pPr marL="617220" marR="15240" indent="-594995">
                        <a:lnSpc>
                          <a:spcPts val="1440"/>
                        </a:lnSpc>
                        <a:spcBef>
                          <a:spcPts val="470"/>
                        </a:spcBef>
                      </a:pPr>
                      <a:r>
                        <a:rPr sz="1200" b="0" spc="-60" dirty="0">
                          <a:latin typeface="Trebuchet MS"/>
                          <a:cs typeface="Trebuchet MS"/>
                        </a:rPr>
                        <a:t>Output:</a:t>
                      </a:r>
                      <a:r>
                        <a:rPr sz="1200" b="0" spc="-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100" b="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30" dirty="0">
                          <a:latin typeface="Trebuchet MS"/>
                          <a:cs typeface="Trebuchet MS"/>
                        </a:rPr>
                        <a:t>developed </a:t>
                      </a:r>
                      <a:r>
                        <a:rPr sz="1100" b="0" spc="-10" dirty="0">
                          <a:latin typeface="Trebuchet MS"/>
                          <a:cs typeface="Trebuchet MS"/>
                        </a:rPr>
                        <a:t>vision</a:t>
                      </a:r>
                      <a:r>
                        <a:rPr sz="1100" b="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25" dirty="0">
                          <a:latin typeface="Trebuchet MS"/>
                          <a:cs typeface="Trebuchet MS"/>
                        </a:rPr>
                        <a:t>for </a:t>
                      </a:r>
                      <a:r>
                        <a:rPr sz="1100" b="0" spc="-50" dirty="0">
                          <a:latin typeface="Trebuchet MS"/>
                          <a:cs typeface="Trebuchet MS"/>
                        </a:rPr>
                        <a:t>the</a:t>
                      </a:r>
                      <a:r>
                        <a:rPr sz="1100" b="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55" dirty="0">
                          <a:latin typeface="Trebuchet MS"/>
                          <a:cs typeface="Trebuchet MS"/>
                        </a:rPr>
                        <a:t>pilot</a:t>
                      </a:r>
                      <a:r>
                        <a:rPr sz="1100" b="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20" dirty="0">
                          <a:latin typeface="Trebuchet MS"/>
                          <a:cs typeface="Trebuchet MS"/>
                        </a:rPr>
                        <a:t>area</a:t>
                      </a:r>
                      <a:endParaRPr sz="1100" b="0" dirty="0">
                        <a:latin typeface="Trebuchet MS"/>
                        <a:cs typeface="Trebuchet MS"/>
                      </a:endParaRPr>
                    </a:p>
                  </a:txBody>
                  <a:tcPr marL="0" marR="0" marT="54127" marB="0">
                    <a:lnL w="6350">
                      <a:solidFill>
                        <a:srgbClr val="69BE5C"/>
                      </a:solidFill>
                      <a:prstDash val="solid"/>
                    </a:lnL>
                    <a:lnR w="6350">
                      <a:solidFill>
                        <a:srgbClr val="69BE5C"/>
                      </a:solidFill>
                      <a:prstDash val="solid"/>
                    </a:lnR>
                    <a:lnT w="6350">
                      <a:solidFill>
                        <a:srgbClr val="69BE5C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object 17">
            <a:extLst>
              <a:ext uri="{FF2B5EF4-FFF2-40B4-BE49-F238E27FC236}">
                <a16:creationId xmlns:a16="http://schemas.microsoft.com/office/drawing/2014/main" id="{9BC10A07-0159-A818-4410-3EA4D7320CB7}"/>
              </a:ext>
            </a:extLst>
          </p:cNvPr>
          <p:cNvSpPr txBox="1"/>
          <p:nvPr/>
        </p:nvSpPr>
        <p:spPr>
          <a:xfrm>
            <a:off x="9372903" y="1137535"/>
            <a:ext cx="1287530" cy="207067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>
              <a:spcBef>
                <a:spcPts val="91"/>
              </a:spcBef>
            </a:pPr>
            <a:r>
              <a:rPr sz="1270" spc="-27">
                <a:solidFill>
                  <a:srgbClr val="FFFFFF"/>
                </a:solidFill>
                <a:latin typeface="Arial"/>
                <a:cs typeface="Arial"/>
              </a:rPr>
              <a:t>COMPONENT</a:t>
            </a:r>
            <a:r>
              <a:rPr sz="1270" spc="-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70" spc="27">
                <a:solidFill>
                  <a:srgbClr val="FFFFFF"/>
                </a:solidFill>
                <a:latin typeface="Arial"/>
                <a:cs typeface="Arial"/>
              </a:rPr>
              <a:t>#4</a:t>
            </a:r>
            <a:endParaRPr sz="1270">
              <a:latin typeface="Arial"/>
              <a:cs typeface="Arial"/>
            </a:endParaRPr>
          </a:p>
        </p:txBody>
      </p:sp>
      <p:grpSp>
        <p:nvGrpSpPr>
          <p:cNvPr id="17" name="object 18">
            <a:extLst>
              <a:ext uri="{FF2B5EF4-FFF2-40B4-BE49-F238E27FC236}">
                <a16:creationId xmlns:a16="http://schemas.microsoft.com/office/drawing/2014/main" id="{E976FD2A-815E-2A62-F69E-4A4B720894CD}"/>
              </a:ext>
            </a:extLst>
          </p:cNvPr>
          <p:cNvGrpSpPr/>
          <p:nvPr/>
        </p:nvGrpSpPr>
        <p:grpSpPr>
          <a:xfrm>
            <a:off x="6360894" y="1123678"/>
            <a:ext cx="1909990" cy="4798873"/>
            <a:chOff x="5471998" y="1397711"/>
            <a:chExt cx="2106295" cy="5292090"/>
          </a:xfrm>
        </p:grpSpPr>
        <p:sp>
          <p:nvSpPr>
            <p:cNvPr id="18" name="object 19">
              <a:extLst>
                <a:ext uri="{FF2B5EF4-FFF2-40B4-BE49-F238E27FC236}">
                  <a16:creationId xmlns:a16="http://schemas.microsoft.com/office/drawing/2014/main" id="{69ADD305-F727-3AF0-21FD-B726F2CE325D}"/>
                </a:ext>
              </a:extLst>
            </p:cNvPr>
            <p:cNvSpPr/>
            <p:nvPr/>
          </p:nvSpPr>
          <p:spPr>
            <a:xfrm>
              <a:off x="5475173" y="1400886"/>
              <a:ext cx="2099945" cy="5285740"/>
            </a:xfrm>
            <a:custGeom>
              <a:avLst/>
              <a:gdLst/>
              <a:ahLst/>
              <a:cxnLst/>
              <a:rect l="l" t="t" r="r" b="b"/>
              <a:pathLst>
                <a:path w="2099945" h="5285740">
                  <a:moveTo>
                    <a:pt x="104825" y="0"/>
                  </a:moveTo>
                  <a:lnTo>
                    <a:pt x="64063" y="8251"/>
                  </a:lnTo>
                  <a:lnTo>
                    <a:pt x="30738" y="30738"/>
                  </a:lnTo>
                  <a:lnTo>
                    <a:pt x="8251" y="64063"/>
                  </a:lnTo>
                  <a:lnTo>
                    <a:pt x="0" y="104825"/>
                  </a:lnTo>
                  <a:lnTo>
                    <a:pt x="0" y="5180825"/>
                  </a:lnTo>
                  <a:lnTo>
                    <a:pt x="8251" y="5221587"/>
                  </a:lnTo>
                  <a:lnTo>
                    <a:pt x="30738" y="5254912"/>
                  </a:lnTo>
                  <a:lnTo>
                    <a:pt x="64063" y="5277399"/>
                  </a:lnTo>
                  <a:lnTo>
                    <a:pt x="104825" y="5285651"/>
                  </a:lnTo>
                  <a:lnTo>
                    <a:pt x="1994827" y="5285651"/>
                  </a:lnTo>
                  <a:lnTo>
                    <a:pt x="2035589" y="5277399"/>
                  </a:lnTo>
                  <a:lnTo>
                    <a:pt x="2068914" y="5254912"/>
                  </a:lnTo>
                  <a:lnTo>
                    <a:pt x="2091401" y="5221587"/>
                  </a:lnTo>
                  <a:lnTo>
                    <a:pt x="2099652" y="5180825"/>
                  </a:lnTo>
                  <a:lnTo>
                    <a:pt x="2099652" y="104825"/>
                  </a:lnTo>
                  <a:lnTo>
                    <a:pt x="2091401" y="64063"/>
                  </a:lnTo>
                  <a:lnTo>
                    <a:pt x="2068914" y="30738"/>
                  </a:lnTo>
                  <a:lnTo>
                    <a:pt x="2035589" y="8251"/>
                  </a:lnTo>
                  <a:lnTo>
                    <a:pt x="1994827" y="0"/>
                  </a:lnTo>
                  <a:lnTo>
                    <a:pt x="104825" y="0"/>
                  </a:lnTo>
                  <a:close/>
                </a:path>
              </a:pathLst>
            </a:custGeom>
            <a:ln w="6350">
              <a:solidFill>
                <a:srgbClr val="F99D25"/>
              </a:solidFill>
            </a:ln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19" name="object 20">
              <a:extLst>
                <a:ext uri="{FF2B5EF4-FFF2-40B4-BE49-F238E27FC236}">
                  <a16:creationId xmlns:a16="http://schemas.microsoft.com/office/drawing/2014/main" id="{00782E2F-0E7C-A678-723D-EC66FD0BD131}"/>
                </a:ext>
              </a:extLst>
            </p:cNvPr>
            <p:cNvSpPr/>
            <p:nvPr/>
          </p:nvSpPr>
          <p:spPr>
            <a:xfrm>
              <a:off x="5471998" y="1397711"/>
              <a:ext cx="2106295" cy="360045"/>
            </a:xfrm>
            <a:custGeom>
              <a:avLst/>
              <a:gdLst/>
              <a:ahLst/>
              <a:cxnLst/>
              <a:rect l="l" t="t" r="r" b="b"/>
              <a:pathLst>
                <a:path w="2106295" h="360044">
                  <a:moveTo>
                    <a:pt x="1998002" y="0"/>
                  </a:moveTo>
                  <a:lnTo>
                    <a:pt x="108000" y="0"/>
                  </a:lnTo>
                  <a:lnTo>
                    <a:pt x="65960" y="8488"/>
                  </a:lnTo>
                  <a:lnTo>
                    <a:pt x="31630" y="31635"/>
                  </a:lnTo>
                  <a:lnTo>
                    <a:pt x="8486" y="65965"/>
                  </a:lnTo>
                  <a:lnTo>
                    <a:pt x="0" y="108000"/>
                  </a:lnTo>
                  <a:lnTo>
                    <a:pt x="0" y="360006"/>
                  </a:lnTo>
                  <a:lnTo>
                    <a:pt x="2106002" y="360006"/>
                  </a:lnTo>
                  <a:lnTo>
                    <a:pt x="2106002" y="108000"/>
                  </a:lnTo>
                  <a:lnTo>
                    <a:pt x="2097514" y="65965"/>
                  </a:lnTo>
                  <a:lnTo>
                    <a:pt x="2074367" y="31635"/>
                  </a:lnTo>
                  <a:lnTo>
                    <a:pt x="2040037" y="8488"/>
                  </a:lnTo>
                  <a:lnTo>
                    <a:pt x="1998002" y="0"/>
                  </a:lnTo>
                  <a:close/>
                </a:path>
              </a:pathLst>
            </a:custGeom>
            <a:solidFill>
              <a:srgbClr val="F99D25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graphicFrame>
        <p:nvGraphicFramePr>
          <p:cNvPr id="20" name="object 21">
            <a:extLst>
              <a:ext uri="{FF2B5EF4-FFF2-40B4-BE49-F238E27FC236}">
                <a16:creationId xmlns:a16="http://schemas.microsoft.com/office/drawing/2014/main" id="{E0C1610E-9493-3844-F082-6D439C45E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40316"/>
              </p:ext>
            </p:extLst>
          </p:nvPr>
        </p:nvGraphicFramePr>
        <p:xfrm>
          <a:off x="6369687" y="1235796"/>
          <a:ext cx="1911096" cy="45677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89750">
                <a:tc>
                  <a:txBody>
                    <a:bodyPr/>
                    <a:lstStyle/>
                    <a:p>
                      <a:pPr marL="107950">
                        <a:lnSpc>
                          <a:spcPts val="1330"/>
                        </a:lnSpc>
                      </a:pPr>
                      <a:r>
                        <a:rPr sz="1300" spc="-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COMPONENT</a:t>
                      </a:r>
                      <a:r>
                        <a:rPr sz="13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#3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99D25"/>
                      </a:solidFill>
                      <a:prstDash val="solid"/>
                    </a:lnL>
                    <a:lnR w="6350">
                      <a:solidFill>
                        <a:srgbClr val="F99D25"/>
                      </a:solidFill>
                      <a:prstDash val="solid"/>
                    </a:lnR>
                    <a:lnB w="6350">
                      <a:solidFill>
                        <a:srgbClr val="F99D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3517">
                <a:tc>
                  <a:txBody>
                    <a:bodyPr/>
                    <a:lstStyle/>
                    <a:p>
                      <a:pPr marL="166370" marR="158115" indent="-127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200" b="1" spc="-10" dirty="0">
                          <a:latin typeface="Trebuchet MS"/>
                          <a:cs typeface="Trebuchet MS"/>
                        </a:rPr>
                        <a:t>Define</a:t>
                      </a:r>
                      <a:r>
                        <a:rPr sz="1200" b="1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1" spc="-10" dirty="0">
                          <a:latin typeface="Trebuchet MS"/>
                          <a:cs typeface="Trebuchet MS"/>
                        </a:rPr>
                        <a:t>Prioritized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Infrastructure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Investments</a:t>
                      </a:r>
                      <a:r>
                        <a:rPr sz="1200" b="1" spc="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 dirty="0">
                          <a:latin typeface="Arial"/>
                          <a:cs typeface="Arial"/>
                        </a:rPr>
                        <a:t>&amp;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Linkages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7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2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Financing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83494" marB="0">
                    <a:lnL w="6350">
                      <a:solidFill>
                        <a:srgbClr val="F99D25"/>
                      </a:solidFill>
                      <a:prstDash val="solid"/>
                    </a:lnL>
                    <a:lnR w="6350">
                      <a:solidFill>
                        <a:srgbClr val="F99D25"/>
                      </a:solidFill>
                      <a:prstDash val="solid"/>
                    </a:lnR>
                    <a:lnT w="6350">
                      <a:solidFill>
                        <a:srgbClr val="F99D25"/>
                      </a:solidFill>
                      <a:prstDash val="solid"/>
                    </a:lnT>
                    <a:lnB w="6350">
                      <a:solidFill>
                        <a:srgbClr val="F99D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4996">
                <a:tc>
                  <a:txBody>
                    <a:bodyPr/>
                    <a:lstStyle/>
                    <a:p>
                      <a:pPr algn="ctr">
                        <a:lnSpc>
                          <a:spcPts val="1365"/>
                        </a:lnSpc>
                        <a:spcBef>
                          <a:spcPts val="685"/>
                        </a:spcBef>
                      </a:pPr>
                      <a:r>
                        <a:rPr sz="1200" b="0" spc="-45">
                          <a:latin typeface="Trebuchet MS"/>
                          <a:cs typeface="Trebuchet MS"/>
                        </a:rPr>
                        <a:t>Outcome: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Viable</a:t>
                      </a:r>
                      <a:endParaRPr sz="1200" b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365"/>
                        </a:lnSpc>
                      </a:pPr>
                      <a:r>
                        <a:rPr sz="1200" b="0" spc="-40">
                          <a:latin typeface="Trebuchet MS"/>
                          <a:cs typeface="Trebuchet MS"/>
                        </a:rPr>
                        <a:t>investment</a:t>
                      </a:r>
                      <a:r>
                        <a:rPr sz="1200" b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opportunities</a:t>
                      </a:r>
                      <a:endParaRPr sz="1200" b="0">
                        <a:latin typeface="Trebuchet MS"/>
                        <a:cs typeface="Trebuchet MS"/>
                      </a:endParaRPr>
                    </a:p>
                    <a:p>
                      <a:pPr marL="22860" marR="16510" indent="1270" algn="ctr">
                        <a:lnSpc>
                          <a:spcPct val="100000"/>
                        </a:lnSpc>
                      </a:pPr>
                      <a:r>
                        <a:rPr sz="1200" b="0" spc="-55">
                          <a:latin typeface="Trebuchet MS"/>
                          <a:cs typeface="Trebuchet MS"/>
                        </a:rPr>
                        <a:t>identified </a:t>
                      </a:r>
                      <a:r>
                        <a:rPr sz="1200" b="0" spc="-50">
                          <a:latin typeface="Trebuchet MS"/>
                          <a:cs typeface="Trebuchet MS"/>
                        </a:rPr>
                        <a:t>to</a:t>
                      </a:r>
                      <a:r>
                        <a:rPr sz="1200" b="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support </a:t>
                      </a:r>
                      <a:r>
                        <a:rPr sz="1200" b="0" spc="-20">
                          <a:latin typeface="Trebuchet MS"/>
                          <a:cs typeface="Trebuchet MS"/>
                        </a:rPr>
                        <a:t>displaced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>
                          <a:latin typeface="Trebuchet MS"/>
                          <a:cs typeface="Trebuchet MS"/>
                        </a:rPr>
                        <a:t>and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hosting communities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50">
                          <a:latin typeface="Trebuchet MS"/>
                          <a:cs typeface="Trebuchet MS"/>
                        </a:rPr>
                        <a:t>with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clear</a:t>
                      </a:r>
                      <a:r>
                        <a:rPr sz="1200" b="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links 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to </a:t>
                      </a:r>
                      <a:r>
                        <a:rPr sz="1200" b="0" spc="-20">
                          <a:latin typeface="Trebuchet MS"/>
                          <a:cs typeface="Trebuchet MS"/>
                        </a:rPr>
                        <a:t>financing</a:t>
                      </a:r>
                      <a:r>
                        <a:rPr sz="1200" b="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opportunities</a:t>
                      </a:r>
                      <a:endParaRPr sz="1200" b="0">
                        <a:latin typeface="Trebuchet MS"/>
                        <a:cs typeface="Trebuchet MS"/>
                      </a:endParaRPr>
                    </a:p>
                  </a:txBody>
                  <a:tcPr marL="0" marR="0" marT="78887" marB="0">
                    <a:lnL w="6350">
                      <a:solidFill>
                        <a:srgbClr val="F99D25"/>
                      </a:solidFill>
                      <a:prstDash val="solid"/>
                    </a:lnL>
                    <a:lnR w="6350">
                      <a:solidFill>
                        <a:srgbClr val="F99D25"/>
                      </a:solidFill>
                      <a:prstDash val="solid"/>
                    </a:lnR>
                    <a:lnT w="6350">
                      <a:solidFill>
                        <a:srgbClr val="F99D25"/>
                      </a:solidFill>
                      <a:prstDash val="solid"/>
                    </a:lnT>
                    <a:lnB w="6350">
                      <a:solidFill>
                        <a:srgbClr val="F99D2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6644">
                <a:tc>
                  <a:txBody>
                    <a:bodyPr/>
                    <a:lstStyle/>
                    <a:p>
                      <a:pPr marL="631825" marR="294005" indent="-330835">
                        <a:lnSpc>
                          <a:spcPts val="1440"/>
                        </a:lnSpc>
                        <a:spcBef>
                          <a:spcPts val="470"/>
                        </a:spcBef>
                      </a:pPr>
                      <a:r>
                        <a:rPr sz="1200" b="0" spc="-60" dirty="0">
                          <a:latin typeface="Trebuchet MS"/>
                          <a:cs typeface="Trebuchet MS"/>
                        </a:rPr>
                        <a:t>Output:</a:t>
                      </a:r>
                      <a:r>
                        <a:rPr lang="it-IT" sz="1200" b="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30" dirty="0">
                          <a:latin typeface="Trebuchet MS"/>
                          <a:cs typeface="Trebuchet MS"/>
                        </a:rPr>
                        <a:t>Infrastructure </a:t>
                      </a:r>
                      <a:r>
                        <a:rPr sz="1100" b="0" spc="-10" dirty="0" err="1">
                          <a:latin typeface="Trebuchet MS"/>
                          <a:cs typeface="Trebuchet MS"/>
                        </a:rPr>
                        <a:t>prioritisation</a:t>
                      </a:r>
                      <a:endParaRPr sz="1100" b="0" dirty="0">
                        <a:latin typeface="Trebuchet MS"/>
                        <a:cs typeface="Trebuchet MS"/>
                      </a:endParaRPr>
                    </a:p>
                  </a:txBody>
                  <a:tcPr marL="0" marR="0" marT="54127" marB="0">
                    <a:lnL w="6350">
                      <a:solidFill>
                        <a:srgbClr val="F99D25"/>
                      </a:solidFill>
                      <a:prstDash val="solid"/>
                    </a:lnL>
                    <a:lnR w="6350">
                      <a:solidFill>
                        <a:srgbClr val="F99D25"/>
                      </a:solidFill>
                      <a:prstDash val="solid"/>
                    </a:lnR>
                    <a:lnT w="6350">
                      <a:solidFill>
                        <a:srgbClr val="F99D25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object 22">
            <a:extLst>
              <a:ext uri="{FF2B5EF4-FFF2-40B4-BE49-F238E27FC236}">
                <a16:creationId xmlns:a16="http://schemas.microsoft.com/office/drawing/2014/main" id="{EDFEFA4C-FD30-6F73-1800-6CEE743A3B90}"/>
              </a:ext>
            </a:extLst>
          </p:cNvPr>
          <p:cNvSpPr txBox="1"/>
          <p:nvPr/>
        </p:nvSpPr>
        <p:spPr>
          <a:xfrm>
            <a:off x="9294173" y="3014143"/>
            <a:ext cx="1904232" cy="646447"/>
          </a:xfrm>
          <a:prstGeom prst="rect">
            <a:avLst/>
          </a:prstGeom>
          <a:ln w="6350">
            <a:solidFill>
              <a:srgbClr val="00B7AD"/>
            </a:solidFill>
          </a:ln>
        </p:spPr>
        <p:txBody>
          <a:bodyPr vert="horz" wrap="square" lIns="0" tIns="91555" rIns="0" bIns="0" rtlCol="0">
            <a:spAutoFit/>
          </a:bodyPr>
          <a:lstStyle/>
          <a:p>
            <a:pPr marL="340884" marR="102496" indent="-230903" algn="ctr"/>
            <a:r>
              <a:rPr sz="1200" b="1" dirty="0">
                <a:latin typeface="Arial"/>
                <a:cs typeface="Arial"/>
              </a:rPr>
              <a:t>Knowledge</a:t>
            </a:r>
            <a:r>
              <a:rPr sz="1200" b="1" spc="-41" dirty="0">
                <a:latin typeface="Arial"/>
                <a:cs typeface="Arial"/>
              </a:rPr>
              <a:t> </a:t>
            </a:r>
            <a:r>
              <a:rPr sz="1200" b="1" spc="-18" dirty="0">
                <a:latin typeface="Arial"/>
                <a:cs typeface="Arial"/>
              </a:rPr>
              <a:t>Exchange</a:t>
            </a:r>
            <a:r>
              <a:rPr lang="it-IT" sz="1200" b="1" spc="-36" dirty="0">
                <a:latin typeface="Arial"/>
                <a:cs typeface="Arial"/>
              </a:rPr>
              <a:t> </a:t>
            </a:r>
            <a:r>
              <a:rPr sz="1200" b="1" spc="-45" dirty="0">
                <a:latin typeface="Arial"/>
                <a:cs typeface="Arial"/>
              </a:rPr>
              <a:t>&amp; </a:t>
            </a:r>
            <a:endParaRPr lang="it-IT" sz="1200" b="1" spc="-45" dirty="0">
              <a:latin typeface="Arial"/>
              <a:cs typeface="Arial"/>
            </a:endParaRPr>
          </a:p>
          <a:p>
            <a:pPr marL="340884" marR="102496" indent="-230903" algn="ctr"/>
            <a:r>
              <a:rPr sz="1200" b="1" dirty="0">
                <a:latin typeface="Arial"/>
                <a:cs typeface="Arial"/>
              </a:rPr>
              <a:t>Capacity</a:t>
            </a:r>
            <a:r>
              <a:rPr sz="1200" b="1" spc="-41" dirty="0">
                <a:latin typeface="Arial"/>
                <a:cs typeface="Arial"/>
              </a:rPr>
              <a:t> </a:t>
            </a:r>
            <a:r>
              <a:rPr sz="1200" b="1" spc="-9" dirty="0">
                <a:latin typeface="Arial"/>
                <a:cs typeface="Arial"/>
              </a:rPr>
              <a:t>Sharing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22" name="object 23">
            <a:extLst>
              <a:ext uri="{FF2B5EF4-FFF2-40B4-BE49-F238E27FC236}">
                <a16:creationId xmlns:a16="http://schemas.microsoft.com/office/drawing/2014/main" id="{1C3B2741-3153-ABB7-867A-4B41005BF79B}"/>
              </a:ext>
            </a:extLst>
          </p:cNvPr>
          <p:cNvSpPr txBox="1"/>
          <p:nvPr/>
        </p:nvSpPr>
        <p:spPr>
          <a:xfrm>
            <a:off x="9281282" y="4062587"/>
            <a:ext cx="1901929" cy="918928"/>
          </a:xfrm>
          <a:prstGeom prst="rect">
            <a:avLst/>
          </a:prstGeom>
        </p:spPr>
        <p:txBody>
          <a:bodyPr vert="horz" wrap="square" lIns="0" tIns="11516" rIns="0" bIns="0" rtlCol="0">
            <a:spAutoFit/>
          </a:bodyPr>
          <a:lstStyle/>
          <a:p>
            <a:pPr marL="11516" marR="4607" algn="ctr">
              <a:spcBef>
                <a:spcPts val="91"/>
              </a:spcBef>
            </a:pPr>
            <a:r>
              <a:rPr sz="1179" spc="-41" dirty="0">
                <a:latin typeface="Trebuchet MS"/>
                <a:cs typeface="Trebuchet MS"/>
              </a:rPr>
              <a:t>Outcome: </a:t>
            </a:r>
            <a:r>
              <a:rPr sz="1179" spc="-9" dirty="0">
                <a:latin typeface="Trebuchet MS"/>
                <a:cs typeface="Trebuchet MS"/>
              </a:rPr>
              <a:t>Increased</a:t>
            </a:r>
            <a:r>
              <a:rPr sz="1179" spc="453" dirty="0">
                <a:latin typeface="Trebuchet MS"/>
                <a:cs typeface="Trebuchet MS"/>
              </a:rPr>
              <a:t> </a:t>
            </a:r>
            <a:r>
              <a:rPr sz="1179" spc="-27" dirty="0">
                <a:latin typeface="Trebuchet MS"/>
                <a:cs typeface="Trebuchet MS"/>
              </a:rPr>
              <a:t>capacity</a:t>
            </a:r>
            <a:r>
              <a:rPr sz="1179" spc="-45" dirty="0">
                <a:latin typeface="Trebuchet MS"/>
                <a:cs typeface="Trebuchet MS"/>
              </a:rPr>
              <a:t> </a:t>
            </a:r>
            <a:r>
              <a:rPr sz="1179" spc="-18" dirty="0">
                <a:latin typeface="Trebuchet MS"/>
                <a:cs typeface="Trebuchet MS"/>
              </a:rPr>
              <a:t>of</a:t>
            </a:r>
            <a:r>
              <a:rPr sz="1179" spc="-41" dirty="0">
                <a:latin typeface="Trebuchet MS"/>
                <a:cs typeface="Trebuchet MS"/>
              </a:rPr>
              <a:t> </a:t>
            </a:r>
            <a:r>
              <a:rPr sz="1179" spc="-9" dirty="0">
                <a:latin typeface="Trebuchet MS"/>
                <a:cs typeface="Trebuchet MS"/>
              </a:rPr>
              <a:t>supported stakeholders</a:t>
            </a:r>
            <a:r>
              <a:rPr sz="1179" spc="-73" dirty="0">
                <a:latin typeface="Trebuchet MS"/>
                <a:cs typeface="Trebuchet MS"/>
              </a:rPr>
              <a:t> </a:t>
            </a:r>
            <a:r>
              <a:rPr sz="1179" spc="-32" dirty="0">
                <a:latin typeface="Trebuchet MS"/>
                <a:cs typeface="Trebuchet MS"/>
              </a:rPr>
              <a:t>for</a:t>
            </a:r>
            <a:r>
              <a:rPr sz="1179" spc="-68" dirty="0">
                <a:latin typeface="Trebuchet MS"/>
                <a:cs typeface="Trebuchet MS"/>
              </a:rPr>
              <a:t> </a:t>
            </a:r>
            <a:r>
              <a:rPr sz="1179" spc="-9" dirty="0">
                <a:latin typeface="Trebuchet MS"/>
                <a:cs typeface="Trebuchet MS"/>
              </a:rPr>
              <a:t>knowledge </a:t>
            </a:r>
            <a:r>
              <a:rPr sz="1179" spc="-18" dirty="0">
                <a:latin typeface="Trebuchet MS"/>
                <a:cs typeface="Trebuchet MS"/>
              </a:rPr>
              <a:t>management</a:t>
            </a:r>
            <a:r>
              <a:rPr sz="1179" spc="45" dirty="0">
                <a:latin typeface="Trebuchet MS"/>
                <a:cs typeface="Trebuchet MS"/>
              </a:rPr>
              <a:t> </a:t>
            </a:r>
            <a:r>
              <a:rPr sz="1179" dirty="0">
                <a:latin typeface="Trebuchet MS"/>
                <a:cs typeface="Trebuchet MS"/>
              </a:rPr>
              <a:t>processes</a:t>
            </a:r>
            <a:r>
              <a:rPr sz="1179" spc="50" dirty="0">
                <a:latin typeface="Trebuchet MS"/>
                <a:cs typeface="Trebuchet MS"/>
              </a:rPr>
              <a:t> </a:t>
            </a:r>
            <a:r>
              <a:rPr sz="1179" spc="-23" dirty="0">
                <a:latin typeface="Trebuchet MS"/>
                <a:cs typeface="Trebuchet MS"/>
              </a:rPr>
              <a:t>and </a:t>
            </a:r>
            <a:r>
              <a:rPr sz="1179" spc="-50" dirty="0">
                <a:latin typeface="Trebuchet MS"/>
                <a:cs typeface="Trebuchet MS"/>
              </a:rPr>
              <a:t>intervention</a:t>
            </a:r>
            <a:r>
              <a:rPr sz="1179" spc="-5" dirty="0">
                <a:latin typeface="Trebuchet MS"/>
                <a:cs typeface="Trebuchet MS"/>
              </a:rPr>
              <a:t> </a:t>
            </a:r>
            <a:r>
              <a:rPr sz="1179" spc="-9" dirty="0" err="1">
                <a:latin typeface="Trebuchet MS"/>
                <a:cs typeface="Trebuchet MS"/>
              </a:rPr>
              <a:t>prioritisation</a:t>
            </a:r>
            <a:endParaRPr sz="1179" dirty="0">
              <a:latin typeface="Trebuchet MS"/>
              <a:cs typeface="Trebuchet MS"/>
            </a:endParaRPr>
          </a:p>
        </p:txBody>
      </p: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51F585C9-C296-BBC1-B498-2127ABCBB164}"/>
              </a:ext>
            </a:extLst>
          </p:cNvPr>
          <p:cNvGrpSpPr/>
          <p:nvPr/>
        </p:nvGrpSpPr>
        <p:grpSpPr>
          <a:xfrm>
            <a:off x="492449" y="1145526"/>
            <a:ext cx="1909990" cy="4795994"/>
            <a:chOff x="1933149" y="1267446"/>
            <a:chExt cx="1909990" cy="4795994"/>
          </a:xfrm>
        </p:grpSpPr>
        <p:sp>
          <p:nvSpPr>
            <p:cNvPr id="24" name="object 25">
              <a:extLst>
                <a:ext uri="{FF2B5EF4-FFF2-40B4-BE49-F238E27FC236}">
                  <a16:creationId xmlns:a16="http://schemas.microsoft.com/office/drawing/2014/main" id="{1F846350-E808-7EAF-7070-3E3FFDA91389}"/>
                </a:ext>
              </a:extLst>
            </p:cNvPr>
            <p:cNvSpPr/>
            <p:nvPr/>
          </p:nvSpPr>
          <p:spPr>
            <a:xfrm>
              <a:off x="1936028" y="1270325"/>
              <a:ext cx="1904232" cy="4793115"/>
            </a:xfrm>
            <a:custGeom>
              <a:avLst/>
              <a:gdLst/>
              <a:ahLst/>
              <a:cxnLst/>
              <a:rect l="l" t="t" r="r" b="b"/>
              <a:pathLst>
                <a:path w="2099945" h="5285740">
                  <a:moveTo>
                    <a:pt x="104825" y="0"/>
                  </a:moveTo>
                  <a:lnTo>
                    <a:pt x="64063" y="8251"/>
                  </a:lnTo>
                  <a:lnTo>
                    <a:pt x="30738" y="30738"/>
                  </a:lnTo>
                  <a:lnTo>
                    <a:pt x="8251" y="64063"/>
                  </a:lnTo>
                  <a:lnTo>
                    <a:pt x="0" y="104825"/>
                  </a:lnTo>
                  <a:lnTo>
                    <a:pt x="0" y="5180825"/>
                  </a:lnTo>
                  <a:lnTo>
                    <a:pt x="8251" y="5221587"/>
                  </a:lnTo>
                  <a:lnTo>
                    <a:pt x="30738" y="5254912"/>
                  </a:lnTo>
                  <a:lnTo>
                    <a:pt x="64063" y="5277399"/>
                  </a:lnTo>
                  <a:lnTo>
                    <a:pt x="104825" y="5285651"/>
                  </a:lnTo>
                  <a:lnTo>
                    <a:pt x="1994827" y="5285651"/>
                  </a:lnTo>
                  <a:lnTo>
                    <a:pt x="2035589" y="5277399"/>
                  </a:lnTo>
                  <a:lnTo>
                    <a:pt x="2068914" y="5254912"/>
                  </a:lnTo>
                  <a:lnTo>
                    <a:pt x="2091401" y="5221587"/>
                  </a:lnTo>
                  <a:lnTo>
                    <a:pt x="2099652" y="5180825"/>
                  </a:lnTo>
                  <a:lnTo>
                    <a:pt x="2099652" y="104825"/>
                  </a:lnTo>
                  <a:lnTo>
                    <a:pt x="2091401" y="64063"/>
                  </a:lnTo>
                  <a:lnTo>
                    <a:pt x="2068914" y="30738"/>
                  </a:lnTo>
                  <a:lnTo>
                    <a:pt x="2035589" y="8251"/>
                  </a:lnTo>
                  <a:lnTo>
                    <a:pt x="1994827" y="0"/>
                  </a:lnTo>
                  <a:lnTo>
                    <a:pt x="104825" y="0"/>
                  </a:lnTo>
                  <a:close/>
                </a:path>
              </a:pathLst>
            </a:custGeom>
            <a:ln w="6350">
              <a:solidFill>
                <a:srgbClr val="F37578"/>
              </a:solidFill>
            </a:ln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sp>
          <p:nvSpPr>
            <p:cNvPr id="25" name="object 26">
              <a:extLst>
                <a:ext uri="{FF2B5EF4-FFF2-40B4-BE49-F238E27FC236}">
                  <a16:creationId xmlns:a16="http://schemas.microsoft.com/office/drawing/2014/main" id="{73531310-45C1-54BD-FA10-A8F9531ABE83}"/>
                </a:ext>
              </a:extLst>
            </p:cNvPr>
            <p:cNvSpPr/>
            <p:nvPr/>
          </p:nvSpPr>
          <p:spPr>
            <a:xfrm>
              <a:off x="1933149" y="1267446"/>
              <a:ext cx="1909990" cy="326489"/>
            </a:xfrm>
            <a:custGeom>
              <a:avLst/>
              <a:gdLst/>
              <a:ahLst/>
              <a:cxnLst/>
              <a:rect l="l" t="t" r="r" b="b"/>
              <a:pathLst>
                <a:path w="2106295" h="360044">
                  <a:moveTo>
                    <a:pt x="1998002" y="0"/>
                  </a:moveTo>
                  <a:lnTo>
                    <a:pt x="108000" y="0"/>
                  </a:lnTo>
                  <a:lnTo>
                    <a:pt x="65960" y="8488"/>
                  </a:lnTo>
                  <a:lnTo>
                    <a:pt x="31630" y="31635"/>
                  </a:lnTo>
                  <a:lnTo>
                    <a:pt x="8486" y="65965"/>
                  </a:lnTo>
                  <a:lnTo>
                    <a:pt x="0" y="108000"/>
                  </a:lnTo>
                  <a:lnTo>
                    <a:pt x="0" y="360006"/>
                  </a:lnTo>
                  <a:lnTo>
                    <a:pt x="2106002" y="360006"/>
                  </a:lnTo>
                  <a:lnTo>
                    <a:pt x="2106002" y="108000"/>
                  </a:lnTo>
                  <a:lnTo>
                    <a:pt x="2097514" y="65965"/>
                  </a:lnTo>
                  <a:lnTo>
                    <a:pt x="2074367" y="31635"/>
                  </a:lnTo>
                  <a:lnTo>
                    <a:pt x="2040037" y="8488"/>
                  </a:lnTo>
                  <a:lnTo>
                    <a:pt x="1998002" y="0"/>
                  </a:lnTo>
                  <a:close/>
                </a:path>
              </a:pathLst>
            </a:custGeom>
            <a:solidFill>
              <a:srgbClr val="F37578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</p:grpSp>
      <p:graphicFrame>
        <p:nvGraphicFramePr>
          <p:cNvPr id="26" name="object 27">
            <a:extLst>
              <a:ext uri="{FF2B5EF4-FFF2-40B4-BE49-F238E27FC236}">
                <a16:creationId xmlns:a16="http://schemas.microsoft.com/office/drawing/2014/main" id="{A1CC2E64-347E-0657-0185-EF3A449A07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958368"/>
              </p:ext>
            </p:extLst>
          </p:nvPr>
        </p:nvGraphicFramePr>
        <p:xfrm>
          <a:off x="498207" y="1230046"/>
          <a:ext cx="1904232" cy="46826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38617">
                <a:tc>
                  <a:txBody>
                    <a:bodyPr/>
                    <a:lstStyle/>
                    <a:p>
                      <a:pPr marL="107950">
                        <a:lnSpc>
                          <a:spcPts val="1330"/>
                        </a:lnSpc>
                      </a:pPr>
                      <a:r>
                        <a:rPr sz="1300" spc="-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COMPONENT</a:t>
                      </a:r>
                      <a:r>
                        <a:rPr sz="13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#1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F37578"/>
                      </a:solidFill>
                      <a:prstDash val="solid"/>
                    </a:lnL>
                    <a:lnR w="6350">
                      <a:solidFill>
                        <a:srgbClr val="F37578"/>
                      </a:solidFill>
                      <a:prstDash val="solid"/>
                    </a:lnR>
                    <a:lnB w="6350">
                      <a:solidFill>
                        <a:srgbClr val="F3757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17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Roboto" pitchFamily="2" charset="0"/>
                          <a:ea typeface="Roboto" pitchFamily="2" charset="0"/>
                          <a:cs typeface="Arial"/>
                        </a:rPr>
                        <a:t>Spatial</a:t>
                      </a:r>
                      <a:r>
                        <a:rPr sz="1200" b="1" spc="10" dirty="0">
                          <a:latin typeface="Roboto" pitchFamily="2" charset="0"/>
                          <a:ea typeface="Roboto" pitchFamily="2" charset="0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Roboto" pitchFamily="2" charset="0"/>
                          <a:ea typeface="Roboto" pitchFamily="2" charset="0"/>
                          <a:cs typeface="Arial"/>
                        </a:rPr>
                        <a:t>Analytics</a:t>
                      </a:r>
                      <a:r>
                        <a:rPr sz="1200" b="1" spc="15" dirty="0">
                          <a:latin typeface="Roboto" pitchFamily="2" charset="0"/>
                          <a:ea typeface="Roboto" pitchFamily="2" charset="0"/>
                          <a:cs typeface="Arial"/>
                        </a:rPr>
                        <a:t> </a:t>
                      </a:r>
                      <a:r>
                        <a:rPr sz="1200" b="1" spc="-50" dirty="0">
                          <a:latin typeface="Roboto" pitchFamily="2" charset="0"/>
                          <a:ea typeface="Roboto" pitchFamily="2" charset="0"/>
                          <a:cs typeface="Arial"/>
                        </a:rPr>
                        <a:t>&amp;</a:t>
                      </a:r>
                      <a:endParaRPr sz="1200" b="1" dirty="0">
                        <a:latin typeface="Roboto" pitchFamily="2" charset="0"/>
                        <a:ea typeface="Roboto" pitchFamily="2" charset="0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-10" dirty="0">
                          <a:latin typeface="Roboto" pitchFamily="2" charset="0"/>
                          <a:ea typeface="Roboto" pitchFamily="2" charset="0"/>
                          <a:cs typeface="Trebuchet MS"/>
                        </a:rPr>
                        <a:t>Urban</a:t>
                      </a:r>
                      <a:r>
                        <a:rPr sz="1200" b="1" spc="-85" dirty="0">
                          <a:latin typeface="Roboto" pitchFamily="2" charset="0"/>
                          <a:ea typeface="Roboto" pitchFamily="2" charset="0"/>
                          <a:cs typeface="Trebuchet MS"/>
                        </a:rPr>
                        <a:t> </a:t>
                      </a:r>
                      <a:r>
                        <a:rPr sz="1200" b="1" spc="-10" dirty="0">
                          <a:latin typeface="Roboto" pitchFamily="2" charset="0"/>
                          <a:ea typeface="Roboto" pitchFamily="2" charset="0"/>
                          <a:cs typeface="Trebuchet MS"/>
                        </a:rPr>
                        <a:t>Profiling</a:t>
                      </a:r>
                      <a:endParaRPr sz="1200" b="1" dirty="0">
                        <a:latin typeface="Roboto" pitchFamily="2" charset="0"/>
                        <a:ea typeface="Roboto" pitchFamily="2" charset="0"/>
                        <a:cs typeface="Trebuchet MS"/>
                      </a:endParaRPr>
                    </a:p>
                  </a:txBody>
                  <a:tcPr marL="0" marR="0" marT="91555" marB="0">
                    <a:lnL w="6350">
                      <a:solidFill>
                        <a:srgbClr val="F37578"/>
                      </a:solidFill>
                      <a:prstDash val="solid"/>
                    </a:lnL>
                    <a:lnR w="6350">
                      <a:solidFill>
                        <a:srgbClr val="F37578"/>
                      </a:solidFill>
                      <a:prstDash val="solid"/>
                    </a:lnR>
                    <a:lnT w="6350">
                      <a:solidFill>
                        <a:srgbClr val="F37578"/>
                      </a:solidFill>
                      <a:prstDash val="solid"/>
                    </a:lnT>
                    <a:lnB w="6350">
                      <a:solidFill>
                        <a:srgbClr val="F3757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3873">
                <a:tc>
                  <a:txBody>
                    <a:bodyPr/>
                    <a:lstStyle/>
                    <a:p>
                      <a:pPr marL="58419" marR="5080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0" spc="-45">
                          <a:latin typeface="Trebuchet MS"/>
                          <a:cs typeface="Trebuchet MS"/>
                        </a:rPr>
                        <a:t>Outcome:</a:t>
                      </a:r>
                      <a:r>
                        <a:rPr sz="1200" b="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20">
                          <a:latin typeface="Trebuchet MS"/>
                          <a:cs typeface="Trebuchet MS"/>
                        </a:rPr>
                        <a:t>Improved</a:t>
                      </a:r>
                      <a:r>
                        <a:rPr sz="1200" b="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spatial </a:t>
                      </a:r>
                      <a:r>
                        <a:rPr sz="1200" b="0" spc="-25">
                          <a:latin typeface="Trebuchet MS"/>
                          <a:cs typeface="Trebuchet MS"/>
                        </a:rPr>
                        <a:t>understanding</a:t>
                      </a:r>
                      <a:r>
                        <a:rPr sz="1200" b="0" spc="-3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20">
                          <a:latin typeface="Trebuchet MS"/>
                          <a:cs typeface="Trebuchet MS"/>
                        </a:rPr>
                        <a:t>of</a:t>
                      </a:r>
                      <a:r>
                        <a:rPr sz="1200" b="0" spc="-4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existing situations</a:t>
                      </a:r>
                      <a:r>
                        <a:rPr sz="1200" b="0" spc="-7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35">
                          <a:latin typeface="Trebuchet MS"/>
                          <a:cs typeface="Trebuchet MS"/>
                        </a:rPr>
                        <a:t>where</a:t>
                      </a:r>
                      <a:r>
                        <a:rPr sz="1200" b="0" spc="-7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cities</a:t>
                      </a:r>
                      <a:endParaRPr sz="1200" b="0">
                        <a:latin typeface="Trebuchet MS"/>
                        <a:cs typeface="Trebuchet MS"/>
                      </a:endParaRPr>
                    </a:p>
                    <a:p>
                      <a:pPr marL="203200" marR="196850" indent="1905" algn="ctr">
                        <a:lnSpc>
                          <a:spcPct val="100000"/>
                        </a:lnSpc>
                      </a:pPr>
                      <a:r>
                        <a:rPr sz="1200" b="0" spc="-45">
                          <a:latin typeface="Trebuchet MS"/>
                          <a:cs typeface="Trebuchet MS"/>
                        </a:rPr>
                        <a:t>are</a:t>
                      </a:r>
                      <a:r>
                        <a:rPr sz="1200" b="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>
                          <a:latin typeface="Trebuchet MS"/>
                          <a:cs typeface="Trebuchet MS"/>
                        </a:rPr>
                        <a:t>hosting</a:t>
                      </a:r>
                      <a:r>
                        <a:rPr sz="1200" b="0" spc="-5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displaced </a:t>
                      </a:r>
                      <a:r>
                        <a:rPr sz="1200" b="0" spc="-25">
                          <a:latin typeface="Trebuchet MS"/>
                          <a:cs typeface="Trebuchet MS"/>
                        </a:rPr>
                        <a:t>populations</a:t>
                      </a:r>
                      <a:r>
                        <a:rPr sz="1200" b="0" spc="-5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55">
                          <a:latin typeface="Trebuchet MS"/>
                          <a:cs typeface="Trebuchet MS"/>
                        </a:rPr>
                        <a:t>in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sz="1200" b="0" spc="-45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b="0" spc="-10">
                          <a:latin typeface="Trebuchet MS"/>
                          <a:cs typeface="Trebuchet MS"/>
                        </a:rPr>
                        <a:t>urban context</a:t>
                      </a:r>
                      <a:endParaRPr sz="1200" b="0">
                        <a:latin typeface="Trebuchet MS"/>
                        <a:cs typeface="Trebuchet MS"/>
                      </a:endParaRPr>
                    </a:p>
                  </a:txBody>
                  <a:tcPr marL="0" marR="0" marT="34549" marB="0">
                    <a:lnL w="6350">
                      <a:solidFill>
                        <a:srgbClr val="F37578"/>
                      </a:solidFill>
                      <a:prstDash val="solid"/>
                    </a:lnL>
                    <a:lnR w="6350">
                      <a:solidFill>
                        <a:srgbClr val="F37578"/>
                      </a:solidFill>
                      <a:prstDash val="solid"/>
                    </a:lnR>
                    <a:lnT w="6350">
                      <a:solidFill>
                        <a:srgbClr val="F37578"/>
                      </a:solidFill>
                      <a:prstDash val="solid"/>
                    </a:lnT>
                    <a:lnB w="6350">
                      <a:solidFill>
                        <a:srgbClr val="F3757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460">
                <a:tc>
                  <a:txBody>
                    <a:bodyPr/>
                    <a:lstStyle/>
                    <a:p>
                      <a:pPr algn="ctr">
                        <a:lnSpc>
                          <a:spcPts val="1550"/>
                        </a:lnSpc>
                        <a:spcBef>
                          <a:spcPts val="320"/>
                        </a:spcBef>
                      </a:pPr>
                      <a:r>
                        <a:rPr sz="1200" b="0" spc="-60" dirty="0">
                          <a:latin typeface="Trebuchet MS"/>
                          <a:cs typeface="Trebuchet MS"/>
                        </a:rPr>
                        <a:t>Output:</a:t>
                      </a:r>
                      <a:r>
                        <a:rPr sz="1200" b="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100" b="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10" dirty="0">
                          <a:latin typeface="Trebuchet MS"/>
                          <a:cs typeface="Trebuchet MS"/>
                        </a:rPr>
                        <a:t>comprehensive</a:t>
                      </a:r>
                      <a:endParaRPr sz="1100" b="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1430"/>
                        </a:lnSpc>
                      </a:pPr>
                      <a:r>
                        <a:rPr sz="1100" b="0" spc="-25" dirty="0">
                          <a:latin typeface="Trebuchet MS"/>
                          <a:cs typeface="Trebuchet MS"/>
                        </a:rPr>
                        <a:t>spatial</a:t>
                      </a:r>
                      <a:r>
                        <a:rPr sz="1100" b="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0" spc="-10" dirty="0">
                          <a:latin typeface="Trebuchet MS"/>
                          <a:cs typeface="Trebuchet MS"/>
                        </a:rPr>
                        <a:t>profile</a:t>
                      </a:r>
                      <a:endParaRPr sz="1100" b="0" dirty="0">
                        <a:latin typeface="Trebuchet MS"/>
                        <a:cs typeface="Trebuchet MS"/>
                      </a:endParaRPr>
                    </a:p>
                  </a:txBody>
                  <a:tcPr marL="0" marR="0" marT="36852" marB="0">
                    <a:lnL w="6350">
                      <a:solidFill>
                        <a:srgbClr val="F37578"/>
                      </a:solidFill>
                      <a:prstDash val="solid"/>
                    </a:lnL>
                    <a:lnR w="6350">
                      <a:solidFill>
                        <a:srgbClr val="F37578"/>
                      </a:solidFill>
                      <a:prstDash val="solid"/>
                    </a:lnR>
                    <a:lnT w="6350">
                      <a:solidFill>
                        <a:srgbClr val="F3757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5" name="Gruppo 34">
            <a:extLst>
              <a:ext uri="{FF2B5EF4-FFF2-40B4-BE49-F238E27FC236}">
                <a16:creationId xmlns:a16="http://schemas.microsoft.com/office/drawing/2014/main" id="{3AC78FD3-D89E-9927-204C-E365FA1A6054}"/>
              </a:ext>
            </a:extLst>
          </p:cNvPr>
          <p:cNvGrpSpPr/>
          <p:nvPr/>
        </p:nvGrpSpPr>
        <p:grpSpPr>
          <a:xfrm>
            <a:off x="864139" y="1897914"/>
            <a:ext cx="1172367" cy="1163154"/>
            <a:chOff x="2302034" y="1898105"/>
            <a:chExt cx="1172367" cy="1163154"/>
          </a:xfrm>
        </p:grpSpPr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FCDB2828-F9EB-1F87-0051-5CA60D9153E1}"/>
                </a:ext>
              </a:extLst>
            </p:cNvPr>
            <p:cNvSpPr/>
            <p:nvPr/>
          </p:nvSpPr>
          <p:spPr>
            <a:xfrm>
              <a:off x="2302034" y="1898105"/>
              <a:ext cx="1172367" cy="1163154"/>
            </a:xfrm>
            <a:custGeom>
              <a:avLst/>
              <a:gdLst/>
              <a:ahLst/>
              <a:cxnLst/>
              <a:rect l="l" t="t" r="r" b="b"/>
              <a:pathLst>
                <a:path w="1292860" h="1282700">
                  <a:moveTo>
                    <a:pt x="549097" y="668604"/>
                  </a:moveTo>
                  <a:lnTo>
                    <a:pt x="529818" y="626668"/>
                  </a:lnTo>
                  <a:lnTo>
                    <a:pt x="516597" y="610298"/>
                  </a:lnTo>
                  <a:lnTo>
                    <a:pt x="508927" y="610298"/>
                  </a:lnTo>
                  <a:lnTo>
                    <a:pt x="506209" y="611111"/>
                  </a:lnTo>
                  <a:lnTo>
                    <a:pt x="500634" y="614730"/>
                  </a:lnTo>
                  <a:lnTo>
                    <a:pt x="498411" y="617956"/>
                  </a:lnTo>
                  <a:lnTo>
                    <a:pt x="496811" y="625475"/>
                  </a:lnTo>
                  <a:lnTo>
                    <a:pt x="497522" y="629323"/>
                  </a:lnTo>
                  <a:lnTo>
                    <a:pt x="499630" y="632548"/>
                  </a:lnTo>
                  <a:lnTo>
                    <a:pt x="505040" y="641350"/>
                  </a:lnTo>
                  <a:lnTo>
                    <a:pt x="510413" y="650976"/>
                  </a:lnTo>
                  <a:lnTo>
                    <a:pt x="515759" y="661492"/>
                  </a:lnTo>
                  <a:lnTo>
                    <a:pt x="523455" y="678154"/>
                  </a:lnTo>
                  <a:lnTo>
                    <a:pt x="528612" y="681494"/>
                  </a:lnTo>
                  <a:lnTo>
                    <a:pt x="534276" y="681494"/>
                  </a:lnTo>
                  <a:lnTo>
                    <a:pt x="536308" y="681494"/>
                  </a:lnTo>
                  <a:lnTo>
                    <a:pt x="538289" y="681062"/>
                  </a:lnTo>
                  <a:lnTo>
                    <a:pt x="543687" y="678637"/>
                  </a:lnTo>
                  <a:lnTo>
                    <a:pt x="546366" y="675805"/>
                  </a:lnTo>
                  <a:lnTo>
                    <a:pt x="549097" y="668604"/>
                  </a:lnTo>
                  <a:close/>
                </a:path>
                <a:path w="1292860" h="1282700">
                  <a:moveTo>
                    <a:pt x="625779" y="879754"/>
                  </a:moveTo>
                  <a:lnTo>
                    <a:pt x="625754" y="875830"/>
                  </a:lnTo>
                  <a:lnTo>
                    <a:pt x="620191" y="862406"/>
                  </a:lnTo>
                  <a:lnTo>
                    <a:pt x="616026" y="851801"/>
                  </a:lnTo>
                  <a:lnTo>
                    <a:pt x="611746" y="840409"/>
                  </a:lnTo>
                  <a:lnTo>
                    <a:pt x="605256" y="822426"/>
                  </a:lnTo>
                  <a:lnTo>
                    <a:pt x="599808" y="818578"/>
                  </a:lnTo>
                  <a:lnTo>
                    <a:pt x="592099" y="818578"/>
                  </a:lnTo>
                  <a:lnTo>
                    <a:pt x="590473" y="818870"/>
                  </a:lnTo>
                  <a:lnTo>
                    <a:pt x="585292" y="820724"/>
                  </a:lnTo>
                  <a:lnTo>
                    <a:pt x="582371" y="823366"/>
                  </a:lnTo>
                  <a:lnTo>
                    <a:pt x="579081" y="830313"/>
                  </a:lnTo>
                  <a:lnTo>
                    <a:pt x="578904" y="834224"/>
                  </a:lnTo>
                  <a:lnTo>
                    <a:pt x="584746" y="850404"/>
                  </a:lnTo>
                  <a:lnTo>
                    <a:pt x="589165" y="862139"/>
                  </a:lnTo>
                  <a:lnTo>
                    <a:pt x="593483" y="873125"/>
                  </a:lnTo>
                  <a:lnTo>
                    <a:pt x="599986" y="888796"/>
                  </a:lnTo>
                  <a:lnTo>
                    <a:pt x="605205" y="892263"/>
                  </a:lnTo>
                  <a:lnTo>
                    <a:pt x="611009" y="892263"/>
                  </a:lnTo>
                  <a:lnTo>
                    <a:pt x="612940" y="892263"/>
                  </a:lnTo>
                  <a:lnTo>
                    <a:pt x="614807" y="891882"/>
                  </a:lnTo>
                  <a:lnTo>
                    <a:pt x="620128" y="889635"/>
                  </a:lnTo>
                  <a:lnTo>
                    <a:pt x="622871" y="886853"/>
                  </a:lnTo>
                  <a:lnTo>
                    <a:pt x="625779" y="879754"/>
                  </a:lnTo>
                  <a:close/>
                </a:path>
                <a:path w="1292860" h="1282700">
                  <a:moveTo>
                    <a:pt x="685660" y="976731"/>
                  </a:moveTo>
                  <a:lnTo>
                    <a:pt x="685533" y="967600"/>
                  </a:lnTo>
                  <a:lnTo>
                    <a:pt x="679843" y="962075"/>
                  </a:lnTo>
                  <a:lnTo>
                    <a:pt x="674077" y="956195"/>
                  </a:lnTo>
                  <a:lnTo>
                    <a:pt x="649439" y="923074"/>
                  </a:lnTo>
                  <a:lnTo>
                    <a:pt x="644867" y="920559"/>
                  </a:lnTo>
                  <a:lnTo>
                    <a:pt x="637197" y="920559"/>
                  </a:lnTo>
                  <a:lnTo>
                    <a:pt x="634555" y="921334"/>
                  </a:lnTo>
                  <a:lnTo>
                    <a:pt x="628980" y="924814"/>
                  </a:lnTo>
                  <a:lnTo>
                    <a:pt x="626706" y="927989"/>
                  </a:lnTo>
                  <a:lnTo>
                    <a:pt x="624992" y="935494"/>
                  </a:lnTo>
                  <a:lnTo>
                    <a:pt x="625640" y="939368"/>
                  </a:lnTo>
                  <a:lnTo>
                    <a:pt x="653059" y="975855"/>
                  </a:lnTo>
                  <a:lnTo>
                    <a:pt x="666026" y="986790"/>
                  </a:lnTo>
                  <a:lnTo>
                    <a:pt x="669810" y="986790"/>
                  </a:lnTo>
                  <a:lnTo>
                    <a:pt x="673760" y="986790"/>
                  </a:lnTo>
                  <a:lnTo>
                    <a:pt x="677418" y="985240"/>
                  </a:lnTo>
                  <a:lnTo>
                    <a:pt x="685660" y="976731"/>
                  </a:lnTo>
                  <a:close/>
                </a:path>
                <a:path w="1292860" h="1282700">
                  <a:moveTo>
                    <a:pt x="784199" y="1016571"/>
                  </a:moveTo>
                  <a:lnTo>
                    <a:pt x="783107" y="1012812"/>
                  </a:lnTo>
                  <a:lnTo>
                    <a:pt x="778294" y="1006830"/>
                  </a:lnTo>
                  <a:lnTo>
                    <a:pt x="774865" y="1004951"/>
                  </a:lnTo>
                  <a:lnTo>
                    <a:pt x="771029" y="1004531"/>
                  </a:lnTo>
                  <a:lnTo>
                    <a:pt x="759879" y="1002957"/>
                  </a:lnTo>
                  <a:lnTo>
                    <a:pt x="749033" y="1000658"/>
                  </a:lnTo>
                  <a:lnTo>
                    <a:pt x="738530" y="997673"/>
                  </a:lnTo>
                  <a:lnTo>
                    <a:pt x="726668" y="993292"/>
                  </a:lnTo>
                  <a:lnTo>
                    <a:pt x="724839" y="992936"/>
                  </a:lnTo>
                  <a:lnTo>
                    <a:pt x="717105" y="992936"/>
                  </a:lnTo>
                  <a:lnTo>
                    <a:pt x="711860" y="996467"/>
                  </a:lnTo>
                  <a:lnTo>
                    <a:pt x="708202" y="1005497"/>
                  </a:lnTo>
                  <a:lnTo>
                    <a:pt x="708240" y="1009421"/>
                  </a:lnTo>
                  <a:lnTo>
                    <a:pt x="741997" y="1028585"/>
                  </a:lnTo>
                  <a:lnTo>
                    <a:pt x="776859" y="1033246"/>
                  </a:lnTo>
                  <a:lnTo>
                    <a:pt x="783005" y="1027722"/>
                  </a:lnTo>
                  <a:lnTo>
                    <a:pt x="784199" y="1016571"/>
                  </a:lnTo>
                  <a:close/>
                </a:path>
                <a:path w="1292860" h="1282700">
                  <a:moveTo>
                    <a:pt x="1292402" y="12700"/>
                  </a:moveTo>
                  <a:lnTo>
                    <a:pt x="1290637" y="0"/>
                  </a:lnTo>
                  <a:lnTo>
                    <a:pt x="1276845" y="0"/>
                  </a:lnTo>
                  <a:lnTo>
                    <a:pt x="1263599" y="1612"/>
                  </a:lnTo>
                  <a:lnTo>
                    <a:pt x="1263599" y="25400"/>
                  </a:lnTo>
                  <a:lnTo>
                    <a:pt x="1263599" y="495300"/>
                  </a:lnTo>
                  <a:lnTo>
                    <a:pt x="1263599" y="533400"/>
                  </a:lnTo>
                  <a:lnTo>
                    <a:pt x="1263599" y="863600"/>
                  </a:lnTo>
                  <a:lnTo>
                    <a:pt x="1263599" y="889000"/>
                  </a:lnTo>
                  <a:lnTo>
                    <a:pt x="1263599" y="1206500"/>
                  </a:lnTo>
                  <a:lnTo>
                    <a:pt x="871220" y="1257300"/>
                  </a:lnTo>
                  <a:lnTo>
                    <a:pt x="871220" y="533400"/>
                  </a:lnTo>
                  <a:lnTo>
                    <a:pt x="899528" y="533400"/>
                  </a:lnTo>
                  <a:lnTo>
                    <a:pt x="933234" y="546100"/>
                  </a:lnTo>
                  <a:lnTo>
                    <a:pt x="970927" y="558800"/>
                  </a:lnTo>
                  <a:lnTo>
                    <a:pt x="1009319" y="584200"/>
                  </a:lnTo>
                  <a:lnTo>
                    <a:pt x="1045121" y="635000"/>
                  </a:lnTo>
                  <a:lnTo>
                    <a:pt x="1075080" y="685800"/>
                  </a:lnTo>
                  <a:lnTo>
                    <a:pt x="1106360" y="762000"/>
                  </a:lnTo>
                  <a:lnTo>
                    <a:pt x="1140942" y="812800"/>
                  </a:lnTo>
                  <a:lnTo>
                    <a:pt x="1176337" y="838200"/>
                  </a:lnTo>
                  <a:lnTo>
                    <a:pt x="1210005" y="863600"/>
                  </a:lnTo>
                  <a:lnTo>
                    <a:pt x="1239469" y="889000"/>
                  </a:lnTo>
                  <a:lnTo>
                    <a:pt x="1263599" y="889000"/>
                  </a:lnTo>
                  <a:lnTo>
                    <a:pt x="1263599" y="863600"/>
                  </a:lnTo>
                  <a:lnTo>
                    <a:pt x="1261300" y="863600"/>
                  </a:lnTo>
                  <a:lnTo>
                    <a:pt x="1237615" y="850900"/>
                  </a:lnTo>
                  <a:lnTo>
                    <a:pt x="1206309" y="825500"/>
                  </a:lnTo>
                  <a:lnTo>
                    <a:pt x="1170914" y="800100"/>
                  </a:lnTo>
                  <a:lnTo>
                    <a:pt x="1134986" y="749300"/>
                  </a:lnTo>
                  <a:lnTo>
                    <a:pt x="1102093" y="673100"/>
                  </a:lnTo>
                  <a:lnTo>
                    <a:pt x="1073823" y="622300"/>
                  </a:lnTo>
                  <a:lnTo>
                    <a:pt x="1040091" y="571500"/>
                  </a:lnTo>
                  <a:lnTo>
                    <a:pt x="1003287" y="546100"/>
                  </a:lnTo>
                  <a:lnTo>
                    <a:pt x="984542" y="533400"/>
                  </a:lnTo>
                  <a:lnTo>
                    <a:pt x="965796" y="520700"/>
                  </a:lnTo>
                  <a:lnTo>
                    <a:pt x="929982" y="508000"/>
                  </a:lnTo>
                  <a:lnTo>
                    <a:pt x="898232" y="508000"/>
                  </a:lnTo>
                  <a:lnTo>
                    <a:pt x="872947" y="495300"/>
                  </a:lnTo>
                  <a:lnTo>
                    <a:pt x="871220" y="495300"/>
                  </a:lnTo>
                  <a:lnTo>
                    <a:pt x="871220" y="381000"/>
                  </a:lnTo>
                  <a:lnTo>
                    <a:pt x="874102" y="381000"/>
                  </a:lnTo>
                  <a:lnTo>
                    <a:pt x="927265" y="419100"/>
                  </a:lnTo>
                  <a:lnTo>
                    <a:pt x="1102436" y="495300"/>
                  </a:lnTo>
                  <a:lnTo>
                    <a:pt x="1156182" y="508000"/>
                  </a:lnTo>
                  <a:lnTo>
                    <a:pt x="1202677" y="520700"/>
                  </a:lnTo>
                  <a:lnTo>
                    <a:pt x="1238961" y="520700"/>
                  </a:lnTo>
                  <a:lnTo>
                    <a:pt x="1262087" y="533400"/>
                  </a:lnTo>
                  <a:lnTo>
                    <a:pt x="1263599" y="533400"/>
                  </a:lnTo>
                  <a:lnTo>
                    <a:pt x="1263599" y="495300"/>
                  </a:lnTo>
                  <a:lnTo>
                    <a:pt x="1235748" y="495300"/>
                  </a:lnTo>
                  <a:lnTo>
                    <a:pt x="1200975" y="482600"/>
                  </a:lnTo>
                  <a:lnTo>
                    <a:pt x="1159154" y="469900"/>
                  </a:lnTo>
                  <a:lnTo>
                    <a:pt x="1112278" y="457200"/>
                  </a:lnTo>
                  <a:lnTo>
                    <a:pt x="1011351" y="431800"/>
                  </a:lnTo>
                  <a:lnTo>
                    <a:pt x="961263" y="406400"/>
                  </a:lnTo>
                  <a:lnTo>
                    <a:pt x="929817" y="381000"/>
                  </a:lnTo>
                  <a:lnTo>
                    <a:pt x="914095" y="368300"/>
                  </a:lnTo>
                  <a:lnTo>
                    <a:pt x="871829" y="342900"/>
                  </a:lnTo>
                  <a:lnTo>
                    <a:pt x="871220" y="342900"/>
                  </a:lnTo>
                  <a:lnTo>
                    <a:pt x="871220" y="317500"/>
                  </a:lnTo>
                  <a:lnTo>
                    <a:pt x="871220" y="76200"/>
                  </a:lnTo>
                  <a:lnTo>
                    <a:pt x="1067409" y="50800"/>
                  </a:lnTo>
                  <a:lnTo>
                    <a:pt x="1263599" y="25400"/>
                  </a:lnTo>
                  <a:lnTo>
                    <a:pt x="1263599" y="1612"/>
                  </a:lnTo>
                  <a:lnTo>
                    <a:pt x="856589" y="50800"/>
                  </a:lnTo>
                  <a:lnTo>
                    <a:pt x="842441" y="49098"/>
                  </a:lnTo>
                  <a:lnTo>
                    <a:pt x="842441" y="355600"/>
                  </a:lnTo>
                  <a:lnTo>
                    <a:pt x="842403" y="495300"/>
                  </a:lnTo>
                  <a:lnTo>
                    <a:pt x="842403" y="533400"/>
                  </a:lnTo>
                  <a:lnTo>
                    <a:pt x="842403" y="1257300"/>
                  </a:lnTo>
                  <a:lnTo>
                    <a:pt x="744308" y="1244600"/>
                  </a:lnTo>
                  <a:lnTo>
                    <a:pt x="450024" y="1206500"/>
                  </a:lnTo>
                  <a:lnTo>
                    <a:pt x="450024" y="889000"/>
                  </a:lnTo>
                  <a:lnTo>
                    <a:pt x="474129" y="889000"/>
                  </a:lnTo>
                  <a:lnTo>
                    <a:pt x="503593" y="863600"/>
                  </a:lnTo>
                  <a:lnTo>
                    <a:pt x="537260" y="838200"/>
                  </a:lnTo>
                  <a:lnTo>
                    <a:pt x="572655" y="812800"/>
                  </a:lnTo>
                  <a:lnTo>
                    <a:pt x="607237" y="762000"/>
                  </a:lnTo>
                  <a:lnTo>
                    <a:pt x="612457" y="749300"/>
                  </a:lnTo>
                  <a:lnTo>
                    <a:pt x="638543" y="685800"/>
                  </a:lnTo>
                  <a:lnTo>
                    <a:pt x="668667" y="622300"/>
                  </a:lnTo>
                  <a:lnTo>
                    <a:pt x="704557" y="584200"/>
                  </a:lnTo>
                  <a:lnTo>
                    <a:pt x="742937" y="558800"/>
                  </a:lnTo>
                  <a:lnTo>
                    <a:pt x="780567" y="533400"/>
                  </a:lnTo>
                  <a:lnTo>
                    <a:pt x="842403" y="533400"/>
                  </a:lnTo>
                  <a:lnTo>
                    <a:pt x="842403" y="495300"/>
                  </a:lnTo>
                  <a:lnTo>
                    <a:pt x="840676" y="495300"/>
                  </a:lnTo>
                  <a:lnTo>
                    <a:pt x="815378" y="508000"/>
                  </a:lnTo>
                  <a:lnTo>
                    <a:pt x="783640" y="508000"/>
                  </a:lnTo>
                  <a:lnTo>
                    <a:pt x="710349" y="546100"/>
                  </a:lnTo>
                  <a:lnTo>
                    <a:pt x="673544" y="571500"/>
                  </a:lnTo>
                  <a:lnTo>
                    <a:pt x="639813" y="622300"/>
                  </a:lnTo>
                  <a:lnTo>
                    <a:pt x="611543" y="673100"/>
                  </a:lnTo>
                  <a:lnTo>
                    <a:pt x="604507" y="698500"/>
                  </a:lnTo>
                  <a:lnTo>
                    <a:pt x="596963" y="711200"/>
                  </a:lnTo>
                  <a:lnTo>
                    <a:pt x="588911" y="736600"/>
                  </a:lnTo>
                  <a:lnTo>
                    <a:pt x="580415" y="749300"/>
                  </a:lnTo>
                  <a:lnTo>
                    <a:pt x="578434" y="749300"/>
                  </a:lnTo>
                  <a:lnTo>
                    <a:pt x="572541" y="736600"/>
                  </a:lnTo>
                  <a:lnTo>
                    <a:pt x="569188" y="723900"/>
                  </a:lnTo>
                  <a:lnTo>
                    <a:pt x="545363" y="723900"/>
                  </a:lnTo>
                  <a:lnTo>
                    <a:pt x="541413" y="736600"/>
                  </a:lnTo>
                  <a:lnTo>
                    <a:pt x="544055" y="736600"/>
                  </a:lnTo>
                  <a:lnTo>
                    <a:pt x="550710" y="762000"/>
                  </a:lnTo>
                  <a:lnTo>
                    <a:pt x="558330" y="774700"/>
                  </a:lnTo>
                  <a:lnTo>
                    <a:pt x="557758" y="774700"/>
                  </a:lnTo>
                  <a:lnTo>
                    <a:pt x="527189" y="812800"/>
                  </a:lnTo>
                  <a:lnTo>
                    <a:pt x="497992" y="838200"/>
                  </a:lnTo>
                  <a:lnTo>
                    <a:pt x="472325" y="850900"/>
                  </a:lnTo>
                  <a:lnTo>
                    <a:pt x="452335" y="863600"/>
                  </a:lnTo>
                  <a:lnTo>
                    <a:pt x="450037" y="863600"/>
                  </a:lnTo>
                  <a:lnTo>
                    <a:pt x="450037" y="596900"/>
                  </a:lnTo>
                  <a:lnTo>
                    <a:pt x="470827" y="596900"/>
                  </a:lnTo>
                  <a:lnTo>
                    <a:pt x="472909" y="584200"/>
                  </a:lnTo>
                  <a:lnTo>
                    <a:pt x="475691" y="584200"/>
                  </a:lnTo>
                  <a:lnTo>
                    <a:pt x="471906" y="571500"/>
                  </a:lnTo>
                  <a:lnTo>
                    <a:pt x="450049" y="571500"/>
                  </a:lnTo>
                  <a:lnTo>
                    <a:pt x="450049" y="127000"/>
                  </a:lnTo>
                  <a:lnTo>
                    <a:pt x="475030" y="127000"/>
                  </a:lnTo>
                  <a:lnTo>
                    <a:pt x="506234" y="139700"/>
                  </a:lnTo>
                  <a:lnTo>
                    <a:pt x="543775" y="139700"/>
                  </a:lnTo>
                  <a:lnTo>
                    <a:pt x="585914" y="152400"/>
                  </a:lnTo>
                  <a:lnTo>
                    <a:pt x="630872" y="177800"/>
                  </a:lnTo>
                  <a:lnTo>
                    <a:pt x="676884" y="190500"/>
                  </a:lnTo>
                  <a:lnTo>
                    <a:pt x="722198" y="228600"/>
                  </a:lnTo>
                  <a:lnTo>
                    <a:pt x="765048" y="266700"/>
                  </a:lnTo>
                  <a:lnTo>
                    <a:pt x="803668" y="304800"/>
                  </a:lnTo>
                  <a:lnTo>
                    <a:pt x="812025" y="317500"/>
                  </a:lnTo>
                  <a:lnTo>
                    <a:pt x="821194" y="330200"/>
                  </a:lnTo>
                  <a:lnTo>
                    <a:pt x="831164" y="342900"/>
                  </a:lnTo>
                  <a:lnTo>
                    <a:pt x="841883" y="355600"/>
                  </a:lnTo>
                  <a:lnTo>
                    <a:pt x="842441" y="355600"/>
                  </a:lnTo>
                  <a:lnTo>
                    <a:pt x="842441" y="49098"/>
                  </a:lnTo>
                  <a:lnTo>
                    <a:pt x="842403" y="76200"/>
                  </a:lnTo>
                  <a:lnTo>
                    <a:pt x="842403" y="317500"/>
                  </a:lnTo>
                  <a:lnTo>
                    <a:pt x="834999" y="304800"/>
                  </a:lnTo>
                  <a:lnTo>
                    <a:pt x="830948" y="304800"/>
                  </a:lnTo>
                  <a:lnTo>
                    <a:pt x="827214" y="292100"/>
                  </a:lnTo>
                  <a:lnTo>
                    <a:pt x="785342" y="241300"/>
                  </a:lnTo>
                  <a:lnTo>
                    <a:pt x="739216" y="203200"/>
                  </a:lnTo>
                  <a:lnTo>
                    <a:pt x="690676" y="165100"/>
                  </a:lnTo>
                  <a:lnTo>
                    <a:pt x="641553" y="139700"/>
                  </a:lnTo>
                  <a:lnTo>
                    <a:pt x="593699" y="127000"/>
                  </a:lnTo>
                  <a:lnTo>
                    <a:pt x="548944" y="114300"/>
                  </a:lnTo>
                  <a:lnTo>
                    <a:pt x="509143" y="101600"/>
                  </a:lnTo>
                  <a:lnTo>
                    <a:pt x="450024" y="101600"/>
                  </a:lnTo>
                  <a:lnTo>
                    <a:pt x="450024" y="25400"/>
                  </a:lnTo>
                  <a:lnTo>
                    <a:pt x="842403" y="76200"/>
                  </a:lnTo>
                  <a:lnTo>
                    <a:pt x="842403" y="49085"/>
                  </a:lnTo>
                  <a:lnTo>
                    <a:pt x="646938" y="25400"/>
                  </a:lnTo>
                  <a:lnTo>
                    <a:pt x="437299" y="0"/>
                  </a:lnTo>
                  <a:lnTo>
                    <a:pt x="433908" y="0"/>
                  </a:lnTo>
                  <a:lnTo>
                    <a:pt x="421208" y="1511"/>
                  </a:lnTo>
                  <a:lnTo>
                    <a:pt x="421208" y="25400"/>
                  </a:lnTo>
                  <a:lnTo>
                    <a:pt x="421208" y="101600"/>
                  </a:lnTo>
                  <a:lnTo>
                    <a:pt x="421208" y="889000"/>
                  </a:lnTo>
                  <a:lnTo>
                    <a:pt x="421208" y="1206500"/>
                  </a:lnTo>
                  <a:lnTo>
                    <a:pt x="28829" y="1257300"/>
                  </a:lnTo>
                  <a:lnTo>
                    <a:pt x="28829" y="1206500"/>
                  </a:lnTo>
                  <a:lnTo>
                    <a:pt x="54914" y="1206500"/>
                  </a:lnTo>
                  <a:lnTo>
                    <a:pt x="89852" y="1193800"/>
                  </a:lnTo>
                  <a:lnTo>
                    <a:pt x="102984" y="1181100"/>
                  </a:lnTo>
                  <a:lnTo>
                    <a:pt x="129260" y="1155700"/>
                  </a:lnTo>
                  <a:lnTo>
                    <a:pt x="167195" y="1117600"/>
                  </a:lnTo>
                  <a:lnTo>
                    <a:pt x="216623" y="990600"/>
                  </a:lnTo>
                  <a:lnTo>
                    <a:pt x="245351" y="965200"/>
                  </a:lnTo>
                  <a:lnTo>
                    <a:pt x="283718" y="927100"/>
                  </a:lnTo>
                  <a:lnTo>
                    <a:pt x="331597" y="914400"/>
                  </a:lnTo>
                  <a:lnTo>
                    <a:pt x="356844" y="901700"/>
                  </a:lnTo>
                  <a:lnTo>
                    <a:pt x="380466" y="901700"/>
                  </a:lnTo>
                  <a:lnTo>
                    <a:pt x="401586" y="889000"/>
                  </a:lnTo>
                  <a:lnTo>
                    <a:pt x="421208" y="889000"/>
                  </a:lnTo>
                  <a:lnTo>
                    <a:pt x="421208" y="101600"/>
                  </a:lnTo>
                  <a:lnTo>
                    <a:pt x="421195" y="127000"/>
                  </a:lnTo>
                  <a:lnTo>
                    <a:pt x="421195" y="558800"/>
                  </a:lnTo>
                  <a:lnTo>
                    <a:pt x="402018" y="558800"/>
                  </a:lnTo>
                  <a:lnTo>
                    <a:pt x="399872" y="571500"/>
                  </a:lnTo>
                  <a:lnTo>
                    <a:pt x="397014" y="571500"/>
                  </a:lnTo>
                  <a:lnTo>
                    <a:pt x="400697" y="584200"/>
                  </a:lnTo>
                  <a:lnTo>
                    <a:pt x="421195" y="584200"/>
                  </a:lnTo>
                  <a:lnTo>
                    <a:pt x="421195" y="863600"/>
                  </a:lnTo>
                  <a:lnTo>
                    <a:pt x="392912" y="863600"/>
                  </a:lnTo>
                  <a:lnTo>
                    <a:pt x="356717" y="876300"/>
                  </a:lnTo>
                  <a:lnTo>
                    <a:pt x="314845" y="889000"/>
                  </a:lnTo>
                  <a:lnTo>
                    <a:pt x="271259" y="901700"/>
                  </a:lnTo>
                  <a:lnTo>
                    <a:pt x="229946" y="939800"/>
                  </a:lnTo>
                  <a:lnTo>
                    <a:pt x="194868" y="977900"/>
                  </a:lnTo>
                  <a:lnTo>
                    <a:pt x="170002" y="1028700"/>
                  </a:lnTo>
                  <a:lnTo>
                    <a:pt x="145224" y="1092200"/>
                  </a:lnTo>
                  <a:lnTo>
                    <a:pt x="114896" y="1130300"/>
                  </a:lnTo>
                  <a:lnTo>
                    <a:pt x="83032" y="1155700"/>
                  </a:lnTo>
                  <a:lnTo>
                    <a:pt x="53670" y="1168400"/>
                  </a:lnTo>
                  <a:lnTo>
                    <a:pt x="30848" y="1181100"/>
                  </a:lnTo>
                  <a:lnTo>
                    <a:pt x="28803" y="1181100"/>
                  </a:lnTo>
                  <a:lnTo>
                    <a:pt x="28803" y="330200"/>
                  </a:lnTo>
                  <a:lnTo>
                    <a:pt x="64389" y="330200"/>
                  </a:lnTo>
                  <a:lnTo>
                    <a:pt x="64706" y="317500"/>
                  </a:lnTo>
                  <a:lnTo>
                    <a:pt x="63296" y="304800"/>
                  </a:lnTo>
                  <a:lnTo>
                    <a:pt x="28803" y="304800"/>
                  </a:lnTo>
                  <a:lnTo>
                    <a:pt x="28803" y="215900"/>
                  </a:lnTo>
                  <a:lnTo>
                    <a:pt x="117589" y="215900"/>
                  </a:lnTo>
                  <a:lnTo>
                    <a:pt x="150774" y="203200"/>
                  </a:lnTo>
                  <a:lnTo>
                    <a:pt x="182778" y="203200"/>
                  </a:lnTo>
                  <a:lnTo>
                    <a:pt x="213474" y="190500"/>
                  </a:lnTo>
                  <a:lnTo>
                    <a:pt x="281228" y="152400"/>
                  </a:lnTo>
                  <a:lnTo>
                    <a:pt x="340423" y="139700"/>
                  </a:lnTo>
                  <a:lnTo>
                    <a:pt x="387591" y="127000"/>
                  </a:lnTo>
                  <a:lnTo>
                    <a:pt x="421195" y="127000"/>
                  </a:lnTo>
                  <a:lnTo>
                    <a:pt x="421195" y="101600"/>
                  </a:lnTo>
                  <a:lnTo>
                    <a:pt x="358013" y="101600"/>
                  </a:lnTo>
                  <a:lnTo>
                    <a:pt x="312521" y="114300"/>
                  </a:lnTo>
                  <a:lnTo>
                    <a:pt x="259549" y="139700"/>
                  </a:lnTo>
                  <a:lnTo>
                    <a:pt x="200863" y="165100"/>
                  </a:lnTo>
                  <a:lnTo>
                    <a:pt x="173316" y="177800"/>
                  </a:lnTo>
                  <a:lnTo>
                    <a:pt x="144475" y="177800"/>
                  </a:lnTo>
                  <a:lnTo>
                    <a:pt x="114427" y="190500"/>
                  </a:lnTo>
                  <a:lnTo>
                    <a:pt x="50876" y="190500"/>
                  </a:lnTo>
                  <a:lnTo>
                    <a:pt x="38900" y="177800"/>
                  </a:lnTo>
                  <a:lnTo>
                    <a:pt x="28829" y="177800"/>
                  </a:lnTo>
                  <a:lnTo>
                    <a:pt x="28829" y="76200"/>
                  </a:lnTo>
                  <a:lnTo>
                    <a:pt x="421208" y="25400"/>
                  </a:lnTo>
                  <a:lnTo>
                    <a:pt x="421208" y="1511"/>
                  </a:lnTo>
                  <a:lnTo>
                    <a:pt x="5473" y="50800"/>
                  </a:lnTo>
                  <a:lnTo>
                    <a:pt x="0" y="50800"/>
                  </a:lnTo>
                  <a:lnTo>
                    <a:pt x="0" y="1282700"/>
                  </a:lnTo>
                  <a:lnTo>
                    <a:pt x="15519" y="1282700"/>
                  </a:lnTo>
                  <a:lnTo>
                    <a:pt x="295719" y="1257300"/>
                  </a:lnTo>
                  <a:lnTo>
                    <a:pt x="435825" y="1244600"/>
                  </a:lnTo>
                  <a:lnTo>
                    <a:pt x="855713" y="1282700"/>
                  </a:lnTo>
                  <a:lnTo>
                    <a:pt x="857910" y="1282700"/>
                  </a:lnTo>
                  <a:lnTo>
                    <a:pt x="1143914" y="1257300"/>
                  </a:lnTo>
                  <a:lnTo>
                    <a:pt x="1286929" y="1244600"/>
                  </a:lnTo>
                  <a:lnTo>
                    <a:pt x="1292402" y="1231900"/>
                  </a:lnTo>
                  <a:lnTo>
                    <a:pt x="1292402" y="863600"/>
                  </a:lnTo>
                  <a:lnTo>
                    <a:pt x="1292402" y="495300"/>
                  </a:lnTo>
                  <a:lnTo>
                    <a:pt x="1292402" y="25400"/>
                  </a:lnTo>
                  <a:lnTo>
                    <a:pt x="1292402" y="12700"/>
                  </a:lnTo>
                  <a:close/>
                </a:path>
              </a:pathLst>
            </a:custGeom>
            <a:solidFill>
              <a:srgbClr val="F37578"/>
            </a:solidFill>
          </p:spPr>
          <p:txBody>
            <a:bodyPr wrap="square" lIns="0" tIns="0" rIns="0" bIns="0" rtlCol="0"/>
            <a:lstStyle/>
            <a:p>
              <a:endParaRPr sz="1632"/>
            </a:p>
          </p:txBody>
        </p:sp>
        <p:pic>
          <p:nvPicPr>
            <p:cNvPr id="30" name="object 30">
              <a:extLst>
                <a:ext uri="{FF2B5EF4-FFF2-40B4-BE49-F238E27FC236}">
                  <a16:creationId xmlns:a16="http://schemas.microsoft.com/office/drawing/2014/main" id="{A0BC770E-E47C-7056-08BD-2967696D2C9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85159" y="2168970"/>
              <a:ext cx="136100" cy="94411"/>
            </a:xfrm>
            <a:prstGeom prst="rect">
              <a:avLst/>
            </a:prstGeom>
          </p:spPr>
        </p:pic>
        <p:pic>
          <p:nvPicPr>
            <p:cNvPr id="33" name="object 31">
              <a:extLst>
                <a:ext uri="{FF2B5EF4-FFF2-40B4-BE49-F238E27FC236}">
                  <a16:creationId xmlns:a16="http://schemas.microsoft.com/office/drawing/2014/main" id="{364BE1C5-85A3-5052-3594-8468CC9A96A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4879" y="2286610"/>
              <a:ext cx="128499" cy="115002"/>
            </a:xfrm>
            <a:prstGeom prst="rect">
              <a:avLst/>
            </a:prstGeom>
          </p:spPr>
        </p:pic>
        <p:pic>
          <p:nvPicPr>
            <p:cNvPr id="34" name="object 32">
              <a:extLst>
                <a:ext uri="{FF2B5EF4-FFF2-40B4-BE49-F238E27FC236}">
                  <a16:creationId xmlns:a16="http://schemas.microsoft.com/office/drawing/2014/main" id="{408F5799-125E-415A-EB60-E31F1D4AAA00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34714" y="2762744"/>
              <a:ext cx="140395" cy="137851"/>
            </a:xfrm>
            <a:prstGeom prst="rect">
              <a:avLst/>
            </a:prstGeom>
          </p:spPr>
        </p:pic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645D62E9-E4DF-9495-B262-15E5D931474C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AB02EAF7-3BE8-A6D1-38DF-994B9494C02B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3" name="object 34">
              <a:extLst>
                <a:ext uri="{FF2B5EF4-FFF2-40B4-BE49-F238E27FC236}">
                  <a16:creationId xmlns:a16="http://schemas.microsoft.com/office/drawing/2014/main" id="{E0272C53-AF91-C5F9-BBF9-F07063D275FE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>
                  <a:latin typeface="Roboto" pitchFamily="2" charset="0"/>
                  <a:ea typeface="Roboto" pitchFamily="2" charset="0"/>
                  <a:cs typeface="Arial"/>
                </a:rPr>
                <a:t>THE UPIMC CAMEROON PROGRAMME COMPONENTS</a:t>
              </a:r>
            </a:p>
          </p:txBody>
        </p:sp>
      </p:grpSp>
      <p:sp>
        <p:nvSpPr>
          <p:cNvPr id="10" name="Segnaposto numero diapositiva 10">
            <a:extLst>
              <a:ext uri="{FF2B5EF4-FFF2-40B4-BE49-F238E27FC236}">
                <a16:creationId xmlns:a16="http://schemas.microsoft.com/office/drawing/2014/main" id="{D38D45E7-8328-1FC1-FF0D-57DF4D590792}"/>
              </a:ext>
            </a:extLst>
          </p:cNvPr>
          <p:cNvSpPr txBox="1">
            <a:spLocks/>
          </p:cNvSpPr>
          <p:nvPr/>
        </p:nvSpPr>
        <p:spPr>
          <a:xfrm>
            <a:off x="9388475" y="6378575"/>
            <a:ext cx="2803525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7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93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1449052" y="284955"/>
            <a:ext cx="74218" cy="1225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D3091A1-1529-B22F-6926-45FA454B3B9A}"/>
              </a:ext>
            </a:extLst>
          </p:cNvPr>
          <p:cNvSpPr/>
          <p:nvPr/>
        </p:nvSpPr>
        <p:spPr>
          <a:xfrm>
            <a:off x="10684" y="2137671"/>
            <a:ext cx="12192000" cy="2302707"/>
          </a:xfrm>
          <a:prstGeom prst="rect">
            <a:avLst/>
          </a:prstGeom>
          <a:solidFill>
            <a:schemeClr val="tx2">
              <a:lumMod val="25000"/>
              <a:lumOff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object 34">
            <a:extLst>
              <a:ext uri="{FF2B5EF4-FFF2-40B4-BE49-F238E27FC236}">
                <a16:creationId xmlns:a16="http://schemas.microsoft.com/office/drawing/2014/main" id="{00A136B0-1367-B5F6-13D6-2E4CB153B4B1}"/>
              </a:ext>
            </a:extLst>
          </p:cNvPr>
          <p:cNvSpPr txBox="1"/>
          <p:nvPr/>
        </p:nvSpPr>
        <p:spPr>
          <a:xfrm>
            <a:off x="298309" y="2992959"/>
            <a:ext cx="11616750" cy="8720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i="0" u="none" strike="noStrike" kern="1200">
                <a:effectLst/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INTEGRATION</a:t>
            </a:r>
            <a:r>
              <a:rPr lang="en-US" sz="2800" b="1" i="0" u="none" strike="noStrike" kern="1200">
                <a:effectLst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en-US" sz="2800" b="1"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OF THE IDPS </a:t>
            </a:r>
          </a:p>
          <a:p>
            <a:pPr marR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latin typeface="Roboto" pitchFamily="2" charset="0"/>
                <a:ea typeface="Roboto" pitchFamily="2" charset="0"/>
                <a:cs typeface="Arial" panose="020B0604020202020204" pitchFamily="34" charset="0"/>
              </a:rPr>
              <a:t>IN THE PLANNING PROCESS</a:t>
            </a:r>
          </a:p>
        </p:txBody>
      </p:sp>
    </p:spTree>
    <p:extLst>
      <p:ext uri="{BB962C8B-B14F-4D97-AF65-F5344CB8AC3E}">
        <p14:creationId xmlns:p14="http://schemas.microsoft.com/office/powerpoint/2010/main" val="73566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7">
            <a:extLst>
              <a:ext uri="{FF2B5EF4-FFF2-40B4-BE49-F238E27FC236}">
                <a16:creationId xmlns:a16="http://schemas.microsoft.com/office/drawing/2014/main" id="{D88FE222-C324-D392-9854-EA85B6162CAD}"/>
              </a:ext>
            </a:extLst>
          </p:cNvPr>
          <p:cNvSpPr txBox="1"/>
          <p:nvPr/>
        </p:nvSpPr>
        <p:spPr>
          <a:xfrm>
            <a:off x="347269" y="1296087"/>
            <a:ext cx="6024348" cy="198488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14971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Primary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Secondary Data for evidence-based planning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Multi-scalar and multi-sectoral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Multi-stakeholder approach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6" name="Objet 19">
            <a:extLst>
              <a:ext uri="{FF2B5EF4-FFF2-40B4-BE49-F238E27FC236}">
                <a16:creationId xmlns:a16="http://schemas.microsoft.com/office/drawing/2014/main" id="{0125665E-08DB-BD31-C472-9C0DF0B3A8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292305"/>
              </p:ext>
            </p:extLst>
          </p:nvPr>
        </p:nvGraphicFramePr>
        <p:xfrm>
          <a:off x="2229823" y="3990694"/>
          <a:ext cx="1407432" cy="1991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778102" imgH="5346397" progId="Acrobat.Document.DC">
                  <p:embed/>
                </p:oleObj>
              </mc:Choice>
              <mc:Fallback>
                <p:oleObj name="Acrobat Document" r:id="rId2" imgW="3778102" imgH="5346397" progId="Acrobat.Document.DC">
                  <p:embed/>
                  <p:pic>
                    <p:nvPicPr>
                      <p:cNvPr id="26" name="Objet 19">
                        <a:extLst>
                          <a:ext uri="{FF2B5EF4-FFF2-40B4-BE49-F238E27FC236}">
                            <a16:creationId xmlns:a16="http://schemas.microsoft.com/office/drawing/2014/main" id="{0125665E-08DB-BD31-C472-9C0DF0B3A8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29823" y="3990694"/>
                        <a:ext cx="1407432" cy="1991815"/>
                      </a:xfrm>
                      <a:prstGeom prst="rect">
                        <a:avLst/>
                      </a:prstGeom>
                      <a:ln>
                        <a:solidFill>
                          <a:schemeClr val="bg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bject 31"/>
          <p:cNvSpPr txBox="1"/>
          <p:nvPr/>
        </p:nvSpPr>
        <p:spPr>
          <a:xfrm>
            <a:off x="1449052" y="284955"/>
            <a:ext cx="74219" cy="1225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506"/>
            <a:endParaRPr sz="725">
              <a:latin typeface="Arial"/>
              <a:cs typeface="Arial"/>
            </a:endParaRPr>
          </a:p>
        </p:txBody>
      </p:sp>
      <p:sp>
        <p:nvSpPr>
          <p:cNvPr id="25" name="Segnaposto numero diapositiva 7">
            <a:extLst>
              <a:ext uri="{FF2B5EF4-FFF2-40B4-BE49-F238E27FC236}">
                <a16:creationId xmlns:a16="http://schemas.microsoft.com/office/drawing/2014/main" id="{C1F06BDB-8F14-0402-460F-D5FAC7057F64}"/>
              </a:ext>
            </a:extLst>
          </p:cNvPr>
          <p:cNvSpPr txBox="1">
            <a:spLocks/>
          </p:cNvSpPr>
          <p:nvPr/>
        </p:nvSpPr>
        <p:spPr>
          <a:xfrm>
            <a:off x="9961563" y="6378575"/>
            <a:ext cx="2230437" cy="250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9158"/>
            <a:fld id="{B6F15528-21DE-4FAA-801E-634DDDAF4B2B}" type="slidenum">
              <a:rPr lang="it-IT" sz="1632" b="1" smtClean="0">
                <a:solidFill>
                  <a:prstClr val="black"/>
                </a:solidFill>
                <a:latin typeface="Calibri"/>
              </a:rPr>
              <a:pPr defTabSz="829158"/>
              <a:t>9</a:t>
            </a:fld>
            <a:endParaRPr lang="it-IT" sz="1632" b="1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7C8C3657-334E-7CB5-6B14-ED98B7EE832A}"/>
              </a:ext>
            </a:extLst>
          </p:cNvPr>
          <p:cNvGrpSpPr/>
          <p:nvPr/>
        </p:nvGrpSpPr>
        <p:grpSpPr>
          <a:xfrm>
            <a:off x="13747" y="-12085"/>
            <a:ext cx="12192000" cy="796063"/>
            <a:chOff x="13747" y="-12085"/>
            <a:chExt cx="12192000" cy="796063"/>
          </a:xfrm>
          <a:solidFill>
            <a:srgbClr val="F37578">
              <a:alpha val="69804"/>
            </a:srgbClr>
          </a:solidFill>
        </p:grpSpPr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9E58E838-E43C-3BC4-5946-F82C3AB114D4}"/>
                </a:ext>
              </a:extLst>
            </p:cNvPr>
            <p:cNvSpPr/>
            <p:nvPr/>
          </p:nvSpPr>
          <p:spPr>
            <a:xfrm>
              <a:off x="13747" y="-12085"/>
              <a:ext cx="12192000" cy="7960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8" name="object 34">
              <a:extLst>
                <a:ext uri="{FF2B5EF4-FFF2-40B4-BE49-F238E27FC236}">
                  <a16:creationId xmlns:a16="http://schemas.microsoft.com/office/drawing/2014/main" id="{0A3AB45B-F3AC-A9C7-F02E-DB696A791ADC}"/>
                </a:ext>
              </a:extLst>
            </p:cNvPr>
            <p:cNvSpPr txBox="1"/>
            <p:nvPr/>
          </p:nvSpPr>
          <p:spPr>
            <a:xfrm>
              <a:off x="314087" y="219617"/>
              <a:ext cx="10943616" cy="386252"/>
            </a:xfrm>
            <a:prstGeom prst="rect">
              <a:avLst/>
            </a:prstGeom>
            <a:solidFill>
              <a:srgbClr val="F79FA1"/>
            </a:solidFill>
          </p:spPr>
          <p:txBody>
            <a:bodyPr vert="horz" wrap="square" lIns="0" tIns="0" rIns="0" bIns="0" rtlCol="0">
              <a:noAutofit/>
            </a:bodyPr>
            <a:lstStyle/>
            <a:p>
              <a:pPr marL="11506"/>
              <a:r>
                <a:rPr lang="fr-FR" sz="2400" b="1" dirty="0">
                  <a:latin typeface="Roboto" pitchFamily="2" charset="0"/>
                  <a:ea typeface="Roboto" pitchFamily="2" charset="0"/>
                  <a:cs typeface="Arial"/>
                </a:rPr>
                <a:t>COMPONENT 1 - SPATIAL ANALYSIS</a:t>
              </a:r>
            </a:p>
          </p:txBody>
        </p:sp>
      </p:grpSp>
      <p:sp>
        <p:nvSpPr>
          <p:cNvPr id="16" name="ZoneTexte 7">
            <a:extLst>
              <a:ext uri="{FF2B5EF4-FFF2-40B4-BE49-F238E27FC236}">
                <a16:creationId xmlns:a16="http://schemas.microsoft.com/office/drawing/2014/main" id="{0365A59C-623D-D178-CA3F-C1AE013FBD8A}"/>
              </a:ext>
            </a:extLst>
          </p:cNvPr>
          <p:cNvSpPr txBox="1"/>
          <p:nvPr/>
        </p:nvSpPr>
        <p:spPr>
          <a:xfrm>
            <a:off x="444847" y="3669435"/>
            <a:ext cx="236728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baseline="30000" dirty="0">
                <a:solidFill>
                  <a:srgbClr val="000000"/>
                </a:solidFill>
                <a:latin typeface="Roboto" panose="02000000000000000000" pitchFamily="2" charset="0"/>
              </a:rPr>
              <a:t>National scale</a:t>
            </a:r>
          </a:p>
        </p:txBody>
      </p:sp>
      <p:sp>
        <p:nvSpPr>
          <p:cNvPr id="17" name="ZoneTexte 9">
            <a:extLst>
              <a:ext uri="{FF2B5EF4-FFF2-40B4-BE49-F238E27FC236}">
                <a16:creationId xmlns:a16="http://schemas.microsoft.com/office/drawing/2014/main" id="{CA55775A-C6BA-8AAC-9C3A-C4B0600CFA35}"/>
              </a:ext>
            </a:extLst>
          </p:cNvPr>
          <p:cNvSpPr txBox="1"/>
          <p:nvPr/>
        </p:nvSpPr>
        <p:spPr>
          <a:xfrm>
            <a:off x="1852888" y="3717923"/>
            <a:ext cx="1819742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baseline="30000">
                <a:solidFill>
                  <a:srgbClr val="000000"/>
                </a:solidFill>
                <a:latin typeface="Roboto" panose="02000000000000000000" pitchFamily="2" charset="0"/>
              </a:rPr>
              <a:t>Regional scale</a:t>
            </a:r>
          </a:p>
        </p:txBody>
      </p:sp>
      <p:sp>
        <p:nvSpPr>
          <p:cNvPr id="18" name="ZoneTexte 11">
            <a:extLst>
              <a:ext uri="{FF2B5EF4-FFF2-40B4-BE49-F238E27FC236}">
                <a16:creationId xmlns:a16="http://schemas.microsoft.com/office/drawing/2014/main" id="{DBD330D5-EEC9-48BF-828C-1E91DE61896D}"/>
              </a:ext>
            </a:extLst>
          </p:cNvPr>
          <p:cNvSpPr txBox="1"/>
          <p:nvPr/>
        </p:nvSpPr>
        <p:spPr>
          <a:xfrm>
            <a:off x="5740576" y="4252840"/>
            <a:ext cx="1644865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baseline="30000">
                <a:solidFill>
                  <a:srgbClr val="000000"/>
                </a:solidFill>
                <a:latin typeface="Roboto" panose="02000000000000000000" pitchFamily="2" charset="0"/>
              </a:rPr>
              <a:t>CAD scale</a:t>
            </a:r>
          </a:p>
        </p:txBody>
      </p:sp>
      <p:sp>
        <p:nvSpPr>
          <p:cNvPr id="21" name="ZoneTexte 13">
            <a:extLst>
              <a:ext uri="{FF2B5EF4-FFF2-40B4-BE49-F238E27FC236}">
                <a16:creationId xmlns:a16="http://schemas.microsoft.com/office/drawing/2014/main" id="{D78FDD0B-4CB2-C579-983A-EAACB02D3D28}"/>
              </a:ext>
            </a:extLst>
          </p:cNvPr>
          <p:cNvSpPr txBox="1"/>
          <p:nvPr/>
        </p:nvSpPr>
        <p:spPr>
          <a:xfrm>
            <a:off x="8050505" y="4550357"/>
            <a:ext cx="191105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baseline="30000">
                <a:solidFill>
                  <a:srgbClr val="000000"/>
                </a:solidFill>
                <a:latin typeface="Roboto" panose="02000000000000000000" pitchFamily="2" charset="0"/>
              </a:rPr>
              <a:t>Neighbourhood scale</a:t>
            </a:r>
          </a:p>
        </p:txBody>
      </p:sp>
      <p:pic>
        <p:nvPicPr>
          <p:cNvPr id="22" name="Image 18" descr="Une image contenant texte, carte, atlas&#10;&#10;Description générée automatiquement">
            <a:extLst>
              <a:ext uri="{FF2B5EF4-FFF2-40B4-BE49-F238E27FC236}">
                <a16:creationId xmlns:a16="http://schemas.microsoft.com/office/drawing/2014/main" id="{E935A8EA-729F-0F2F-5089-83378F7E7D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26" y="3954579"/>
            <a:ext cx="1388943" cy="19641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29" name="Image 23">
            <a:extLst>
              <a:ext uri="{FF2B5EF4-FFF2-40B4-BE49-F238E27FC236}">
                <a16:creationId xmlns:a16="http://schemas.microsoft.com/office/drawing/2014/main" id="{9F97B984-EA13-99F2-552E-528F2BA9C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5099" y="4576267"/>
            <a:ext cx="1599701" cy="142583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30" name="Image 25">
            <a:extLst>
              <a:ext uri="{FF2B5EF4-FFF2-40B4-BE49-F238E27FC236}">
                <a16:creationId xmlns:a16="http://schemas.microsoft.com/office/drawing/2014/main" id="{44AE211A-C839-1760-D3D6-384C43A6FC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3892" y="4877225"/>
            <a:ext cx="1590701" cy="112487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32" name="Image 21" descr="Une image contenant carte, texte, atlas&#10;&#10;Description générée automatiquement">
            <a:extLst>
              <a:ext uri="{FF2B5EF4-FFF2-40B4-BE49-F238E27FC236}">
                <a16:creationId xmlns:a16="http://schemas.microsoft.com/office/drawing/2014/main" id="{98D91403-0FEE-72BA-42A3-A36F6CD0E9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535" y="4845018"/>
            <a:ext cx="1599702" cy="113749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33" name="ZoneTexte 13">
            <a:extLst>
              <a:ext uri="{FF2B5EF4-FFF2-40B4-BE49-F238E27FC236}">
                <a16:creationId xmlns:a16="http://schemas.microsoft.com/office/drawing/2014/main" id="{860A1625-649C-CD91-0FB2-A64A0AD1D78C}"/>
              </a:ext>
            </a:extLst>
          </p:cNvPr>
          <p:cNvSpPr txBox="1"/>
          <p:nvPr/>
        </p:nvSpPr>
        <p:spPr>
          <a:xfrm>
            <a:off x="3538447" y="4513692"/>
            <a:ext cx="191105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baseline="30000">
                <a:solidFill>
                  <a:srgbClr val="000000"/>
                </a:solidFill>
                <a:latin typeface="Roboto" panose="02000000000000000000" pitchFamily="2" charset="0"/>
              </a:rPr>
              <a:t>City scale </a:t>
            </a:r>
          </a:p>
        </p:txBody>
      </p:sp>
    </p:spTree>
    <p:extLst>
      <p:ext uri="{BB962C8B-B14F-4D97-AF65-F5344CB8AC3E}">
        <p14:creationId xmlns:p14="http://schemas.microsoft.com/office/powerpoint/2010/main" val="4309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15E9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0B946CA62AD94E812F41ED550DDC70" ma:contentTypeVersion="17" ma:contentTypeDescription="Create a new document." ma:contentTypeScope="" ma:versionID="700e1ddffa191e4c0f207dec08acbec1">
  <xsd:schema xmlns:xsd="http://www.w3.org/2001/XMLSchema" xmlns:xs="http://www.w3.org/2001/XMLSchema" xmlns:p="http://schemas.microsoft.com/office/2006/metadata/properties" xmlns:ns2="f8d6500e-c04c-40d5-8475-953d7134f8a6" xmlns:ns3="7804bfa2-533a-4be9-8051-3c7f7d149956" xmlns:ns4="985ec44e-1bab-4c0b-9df0-6ba128686fc9" targetNamespace="http://schemas.microsoft.com/office/2006/metadata/properties" ma:root="true" ma:fieldsID="4cbd9839c5b8a16cbaa520c1cea90d2d" ns2:_="" ns3:_="" ns4:_="">
    <xsd:import namespace="f8d6500e-c04c-40d5-8475-953d7134f8a6"/>
    <xsd:import namespace="7804bfa2-533a-4be9-8051-3c7f7d14995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4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d6500e-c04c-40d5-8475-953d7134f8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04bfa2-533a-4be9-8051-3c7f7d14995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3a15ccf-d19e-406e-a2b6-583dc7c1ed18}" ma:internalName="TaxCatchAll" ma:showField="CatchAllData" ma:web="7804bfa2-533a-4be9-8051-3c7f7d1499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SharedWithUsers xmlns="7804bfa2-533a-4be9-8051-3c7f7d149956">
      <UserInfo>
        <DisplayName>Aloysius Bongwa</DisplayName>
        <AccountId>8007</AccountId>
        <AccountType/>
      </UserInfo>
      <UserInfo>
        <DisplayName>Play Hermes D'Ameuno Sare</DisplayName>
        <AccountId>8104</AccountId>
        <AccountType/>
      </UserInfo>
      <UserInfo>
        <DisplayName>Mohammed Traore(Affiliate)</DisplayName>
        <AccountId>857</AccountId>
        <AccountType/>
      </UserInfo>
      <UserInfo>
        <DisplayName>Jia Cong Ang</DisplayName>
        <AccountId>50</AccountId>
        <AccountType/>
      </UserInfo>
      <UserInfo>
        <DisplayName>Niina Rinne</DisplayName>
        <AccountId>4568</AccountId>
        <AccountType/>
      </UserInfo>
      <UserInfo>
        <DisplayName>Aya Hammad(Affiliate)</DisplayName>
        <AccountId>711</AccountId>
        <AccountType/>
      </UserInfo>
      <UserInfo>
        <DisplayName>Rowaida Dweik [Affiliate]</DisplayName>
        <AccountId>3810</AccountId>
        <AccountType/>
      </UserInfo>
      <UserInfo>
        <DisplayName>Agnes Owona Memong (Affiliate)</DisplayName>
        <AccountId>8364</AccountId>
        <AccountType/>
      </UserInfo>
      <UserInfo>
        <DisplayName>Ludovica Brambilla (Affiliate)</DisplayName>
        <AccountId>7134</AccountId>
        <AccountType/>
      </UserInfo>
    </SharedWithUsers>
    <lcf76f155ced4ddcb4097134ff3c332f xmlns="f8d6500e-c04c-40d5-8475-953d7134f8a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1A2E0E-4DFF-4C70-95E1-1C7D77195B11}"/>
</file>

<file path=customXml/itemProps2.xml><?xml version="1.0" encoding="utf-8"?>
<ds:datastoreItem xmlns:ds="http://schemas.openxmlformats.org/officeDocument/2006/customXml" ds:itemID="{A500DCCA-B209-4BE4-9EC2-B7E73813C833}">
  <ds:schemaRefs>
    <ds:schemaRef ds:uri="http://purl.org/dc/terms/"/>
    <ds:schemaRef ds:uri="http://schemas.openxmlformats.org/package/2006/metadata/core-properties"/>
    <ds:schemaRef ds:uri="985ec44e-1bab-4c0b-9df0-6ba128686fc9"/>
    <ds:schemaRef ds:uri="http://schemas.microsoft.com/office/2006/documentManagement/types"/>
    <ds:schemaRef ds:uri="http://purl.org/dc/elements/1.1/"/>
    <ds:schemaRef ds:uri="a65deede-a967-4f8b-ab8a-9f1b572c185f"/>
    <ds:schemaRef ds:uri="456bd6de-017d-4c95-b6fe-fd54a19ad610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CDFB428-B8D3-48EE-858A-DF4501E53C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2680</Words>
  <Application>Microsoft Office PowerPoint</Application>
  <PresentationFormat>Widescreen</PresentationFormat>
  <Paragraphs>492</Paragraphs>
  <Slides>29</Slides>
  <Notes>9</Notes>
  <HiddenSlides>1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42" baseType="lpstr">
      <vt:lpstr>Aptos</vt:lpstr>
      <vt:lpstr>Aptos Display</vt:lpstr>
      <vt:lpstr>Arial</vt:lpstr>
      <vt:lpstr>Arial MT</vt:lpstr>
      <vt:lpstr>Arial Nova</vt:lpstr>
      <vt:lpstr>Calibri</vt:lpstr>
      <vt:lpstr>Roboto</vt:lpstr>
      <vt:lpstr>Times New Roman</vt:lpstr>
      <vt:lpstr>Trebuchet MS</vt:lpstr>
      <vt:lpstr>Wingdings</vt:lpstr>
      <vt:lpstr>Tema di Office</vt:lpstr>
      <vt:lpstr>Office Theme</vt:lpstr>
      <vt:lpstr>Acrobat 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Princesse Samba</dc:creator>
  <cp:lastModifiedBy>Princesse Samba</cp:lastModifiedBy>
  <cp:revision>5</cp:revision>
  <dcterms:created xsi:type="dcterms:W3CDTF">2024-05-15T09:21:35Z</dcterms:created>
  <dcterms:modified xsi:type="dcterms:W3CDTF">2024-05-23T09:07:49Z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0x010100B20B946CA62AD94E812F41ED550DDC70</vt:lpwstr>
  </property>
  <property fmtid="{D5CDD505-2E9C-101B-9397-08002B2CF9AE}" pid="3" name="MediaServiceImageTags">
    <vt:lpwstr/>
  </property>
</Properties>
</file>