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4"/>
    <p:sldMasterId id="2147483680" r:id="rId5"/>
    <p:sldMasterId id="2147483714" r:id="rId6"/>
  </p:sldMasterIdLst>
  <p:notesMasterIdLst>
    <p:notesMasterId r:id="rId21"/>
  </p:notesMasterIdLst>
  <p:sldIdLst>
    <p:sldId id="256" r:id="rId7"/>
    <p:sldId id="2147198014" r:id="rId8"/>
    <p:sldId id="2147198017" r:id="rId9"/>
    <p:sldId id="2147198020" r:id="rId10"/>
    <p:sldId id="2805" r:id="rId11"/>
    <p:sldId id="2147198022" r:id="rId12"/>
    <p:sldId id="2147198023" r:id="rId13"/>
    <p:sldId id="2147198024" r:id="rId14"/>
    <p:sldId id="2147198029" r:id="rId15"/>
    <p:sldId id="1365" r:id="rId16"/>
    <p:sldId id="2812" r:id="rId17"/>
    <p:sldId id="2147197579" r:id="rId18"/>
    <p:sldId id="2147198013" r:id="rId19"/>
    <p:sldId id="2801"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FE9695-0334-E0AD-A58C-8E797A77C92C}" v="2" dt="2024-08-12T22:23:30.6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rcy Chebet Cheruiyot (Intern)" userId="S::mercy.cheruiyot@un.org::9529782b-2d3f-478b-8c6b-8686f0e09e4b" providerId="AD" clId="Web-{5309C37A-CF04-EAC3-97BA-358B858AFE6E}"/>
    <pc:docChg chg="modSld">
      <pc:chgData name="Mercy Chebet Cheruiyot (Intern)" userId="S::mercy.cheruiyot@un.org::9529782b-2d3f-478b-8c6b-8686f0e09e4b" providerId="AD" clId="Web-{5309C37A-CF04-EAC3-97BA-358B858AFE6E}" dt="2024-07-17T08:55:59.215" v="1" actId="20577"/>
      <pc:docMkLst>
        <pc:docMk/>
      </pc:docMkLst>
      <pc:sldChg chg="modSp">
        <pc:chgData name="Mercy Chebet Cheruiyot (Intern)" userId="S::mercy.cheruiyot@un.org::9529782b-2d3f-478b-8c6b-8686f0e09e4b" providerId="AD" clId="Web-{5309C37A-CF04-EAC3-97BA-358B858AFE6E}" dt="2024-07-17T08:55:59.215" v="1" actId="20577"/>
        <pc:sldMkLst>
          <pc:docMk/>
          <pc:sldMk cId="1498741858" sldId="256"/>
        </pc:sldMkLst>
        <pc:spChg chg="mod">
          <ac:chgData name="Mercy Chebet Cheruiyot (Intern)" userId="S::mercy.cheruiyot@un.org::9529782b-2d3f-478b-8c6b-8686f0e09e4b" providerId="AD" clId="Web-{5309C37A-CF04-EAC3-97BA-358B858AFE6E}" dt="2024-07-17T08:55:59.215" v="1" actId="20577"/>
          <ac:spMkLst>
            <pc:docMk/>
            <pc:sldMk cId="1498741858" sldId="256"/>
            <ac:spMk id="2" creationId="{B9672DE3-F5B0-4F72-81ED-668F7EC6C052}"/>
          </ac:spMkLst>
        </pc:spChg>
      </pc:sldChg>
    </pc:docChg>
  </pc:docChgLst>
  <pc:docChgLst>
    <pc:chgData name="Mercy Chebet Cheruiyot (Intern)" userId="S::mercy.cheruiyot@un.org::9529782b-2d3f-478b-8c6b-8686f0e09e4b" providerId="AD" clId="Web-{CAFE9695-0334-E0AD-A58C-8E797A77C92C}"/>
    <pc:docChg chg="modSld">
      <pc:chgData name="Mercy Chebet Cheruiyot (Intern)" userId="S::mercy.cheruiyot@un.org::9529782b-2d3f-478b-8c6b-8686f0e09e4b" providerId="AD" clId="Web-{CAFE9695-0334-E0AD-A58C-8E797A77C92C}" dt="2024-08-12T22:23:30.656" v="1" actId="1076"/>
      <pc:docMkLst>
        <pc:docMk/>
      </pc:docMkLst>
      <pc:sldChg chg="modSp">
        <pc:chgData name="Mercy Chebet Cheruiyot (Intern)" userId="S::mercy.cheruiyot@un.org::9529782b-2d3f-478b-8c6b-8686f0e09e4b" providerId="AD" clId="Web-{CAFE9695-0334-E0AD-A58C-8E797A77C92C}" dt="2024-08-12T22:23:30.656" v="1" actId="1076"/>
        <pc:sldMkLst>
          <pc:docMk/>
          <pc:sldMk cId="2720151386" sldId="2147197579"/>
        </pc:sldMkLst>
        <pc:picChg chg="mod">
          <ac:chgData name="Mercy Chebet Cheruiyot (Intern)" userId="S::mercy.cheruiyot@un.org::9529782b-2d3f-478b-8c6b-8686f0e09e4b" providerId="AD" clId="Web-{CAFE9695-0334-E0AD-A58C-8E797A77C92C}" dt="2024-08-12T22:23:30.656" v="1" actId="1076"/>
          <ac:picMkLst>
            <pc:docMk/>
            <pc:sldMk cId="2720151386" sldId="2147197579"/>
            <ac:picMk id="17" creationId="{A3924DEB-6C1C-CD55-A0C8-0C613D74D67A}"/>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7FFBA44D_6DC5D3B4.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Micro and Small Bussiness by Refugees and Youth in Arua and Gulu</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71AF-49D5-92F2-ECB8E42438A6}"/>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71AF-49D5-92F2-ECB8E42438A6}"/>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71AF-49D5-92F2-ECB8E42438A6}"/>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71AF-49D5-92F2-ECB8E42438A6}"/>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71AF-49D5-92F2-ECB8E42438A6}"/>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71AF-49D5-92F2-ECB8E42438A6}"/>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D-71AF-49D5-92F2-ECB8E42438A6}"/>
              </c:ext>
            </c:extLst>
          </c:dPt>
          <c:dLbls>
            <c:dLbl>
              <c:idx val="1"/>
              <c:layout>
                <c:manualLayout>
                  <c:x val="9.1156676202815756E-2"/>
                  <c:y val="-5.7870328198341342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1AF-49D5-92F2-ECB8E42438A6}"/>
                </c:ext>
              </c:extLst>
            </c:dLbl>
            <c:dLbl>
              <c:idx val="3"/>
              <c:layout>
                <c:manualLayout>
                  <c:x val="7.3674950889900268E-2"/>
                  <c:y val="3.2641973951512721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71AF-49D5-92F2-ECB8E42438A6}"/>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Sheet1!$J$6:$J$12</c:f>
              <c:strCache>
                <c:ptCount val="7"/>
                <c:pt idx="0">
                  <c:v>Agriculture/agro products</c:v>
                </c:pt>
                <c:pt idx="1">
                  <c:v>Cosmetics/Beauty</c:v>
                </c:pt>
                <c:pt idx="2">
                  <c:v>Boda- boda</c:v>
                </c:pt>
                <c:pt idx="3">
                  <c:v>Retail Bussiness Services</c:v>
                </c:pt>
                <c:pt idx="4">
                  <c:v>Market vendor</c:v>
                </c:pt>
                <c:pt idx="5">
                  <c:v>Mobile money</c:v>
                </c:pt>
                <c:pt idx="6">
                  <c:v>Restaurant</c:v>
                </c:pt>
              </c:strCache>
            </c:strRef>
          </c:cat>
          <c:val>
            <c:numRef>
              <c:f>Sheet1!$K$6:$K$12</c:f>
              <c:numCache>
                <c:formatCode>General</c:formatCode>
                <c:ptCount val="7"/>
                <c:pt idx="0">
                  <c:v>324</c:v>
                </c:pt>
                <c:pt idx="1">
                  <c:v>24</c:v>
                </c:pt>
                <c:pt idx="2">
                  <c:v>5</c:v>
                </c:pt>
                <c:pt idx="3">
                  <c:v>22</c:v>
                </c:pt>
                <c:pt idx="4">
                  <c:v>51</c:v>
                </c:pt>
                <c:pt idx="5">
                  <c:v>9</c:v>
                </c:pt>
                <c:pt idx="6">
                  <c:v>15</c:v>
                </c:pt>
              </c:numCache>
            </c:numRef>
          </c:val>
          <c:extLst>
            <c:ext xmlns:c16="http://schemas.microsoft.com/office/drawing/2014/chart" uri="{C3380CC4-5D6E-409C-BE32-E72D297353CC}">
              <c16:uniqueId val="{0000000E-71AF-49D5-92F2-ECB8E42438A6}"/>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F845E9-623D-40D2-B2DB-1FB021342E16}" type="doc">
      <dgm:prSet loTypeId="urn:microsoft.com/office/officeart/2005/8/layout/hierarchy3" loCatId="list" qsTypeId="urn:microsoft.com/office/officeart/2005/8/quickstyle/simple2" qsCatId="simple" csTypeId="urn:microsoft.com/office/officeart/2005/8/colors/accent2_1" csCatId="accent2" phldr="1"/>
      <dgm:spPr/>
      <dgm:t>
        <a:bodyPr/>
        <a:lstStyle/>
        <a:p>
          <a:endParaRPr lang="en-US"/>
        </a:p>
      </dgm:t>
    </dgm:pt>
    <dgm:pt modelId="{A430B521-0D05-4EDB-9AB5-E16C6D334B04}">
      <dgm:prSet phldrT="[Text]" custT="1"/>
      <dgm:spPr>
        <a:solidFill>
          <a:schemeClr val="accent1">
            <a:lumMod val="20000"/>
            <a:lumOff val="80000"/>
          </a:schemeClr>
        </a:solidFill>
        <a:ln>
          <a:solidFill>
            <a:schemeClr val="tx1"/>
          </a:solidFill>
        </a:ln>
      </dgm:spPr>
      <dgm:t>
        <a:bodyPr/>
        <a:lstStyle/>
        <a:p>
          <a:r>
            <a:rPr lang="en-US" sz="1500" b="1" i="0" u="sng" spc="-5">
              <a:solidFill>
                <a:schemeClr val="tx1"/>
              </a:solidFill>
              <a:latin typeface="Arial" panose="020B0604020202020204" pitchFamily="34" charset="0"/>
              <a:ea typeface="+mj-ea"/>
              <a:cs typeface="Arial" panose="020B0604020202020204" pitchFamily="34" charset="0"/>
            </a:rPr>
            <a:t>Financial products and services</a:t>
          </a:r>
        </a:p>
      </dgm:t>
    </dgm:pt>
    <dgm:pt modelId="{EA17E8F4-5A68-4E6B-BCF4-C4281E78B8BC}" type="parTrans" cxnId="{04BF9E2D-C12D-4B02-A9A2-492790504F4D}">
      <dgm:prSet/>
      <dgm:spPr/>
      <dgm:t>
        <a:bodyPr/>
        <a:lstStyle/>
        <a:p>
          <a:endParaRPr lang="en-US" sz="1500">
            <a:latin typeface="Arial" panose="020B0604020202020204" pitchFamily="34" charset="0"/>
            <a:cs typeface="Arial" panose="020B0604020202020204" pitchFamily="34" charset="0"/>
          </a:endParaRPr>
        </a:p>
      </dgm:t>
    </dgm:pt>
    <dgm:pt modelId="{F081C9F4-E7B7-4440-B8D5-48A77A472314}" type="sibTrans" cxnId="{04BF9E2D-C12D-4B02-A9A2-492790504F4D}">
      <dgm:prSet/>
      <dgm:spPr/>
      <dgm:t>
        <a:bodyPr/>
        <a:lstStyle/>
        <a:p>
          <a:endParaRPr lang="en-US" sz="1500">
            <a:latin typeface="Arial" panose="020B0604020202020204" pitchFamily="34" charset="0"/>
            <a:cs typeface="Arial" panose="020B0604020202020204" pitchFamily="34" charset="0"/>
          </a:endParaRPr>
        </a:p>
      </dgm:t>
    </dgm:pt>
    <dgm:pt modelId="{A108FC9C-2578-49B5-A8B8-31C8A37D4436}">
      <dgm:prSet phldrT="[Text]" custT="1"/>
      <dgm:spPr>
        <a:solidFill>
          <a:schemeClr val="accent1">
            <a:lumMod val="20000"/>
            <a:lumOff val="80000"/>
            <a:alpha val="90000"/>
          </a:schemeClr>
        </a:solidFill>
        <a:ln>
          <a:solidFill>
            <a:schemeClr val="tx1"/>
          </a:solidFill>
        </a:ln>
      </dgm:spPr>
      <dgm:t>
        <a:bodyPr/>
        <a:lstStyle/>
        <a:p>
          <a:r>
            <a:rPr lang="en-US" sz="1500">
              <a:latin typeface="Arial" panose="020B0604020202020204" pitchFamily="34" charset="0"/>
              <a:cs typeface="Arial" panose="020B0604020202020204" pitchFamily="34" charset="0"/>
            </a:rPr>
            <a:t>Concessional loans, designed to provide affordable finance to the target beneficiaries</a:t>
          </a:r>
        </a:p>
      </dgm:t>
    </dgm:pt>
    <dgm:pt modelId="{870C0982-F832-4C41-BDBB-EC3357D03482}" type="parTrans" cxnId="{19F0BD94-10FF-4781-B707-4A7E04D9D8B0}">
      <dgm:prSet/>
      <dgm:spPr>
        <a:ln>
          <a:solidFill>
            <a:schemeClr val="tx1"/>
          </a:solidFill>
        </a:ln>
      </dgm:spPr>
      <dgm:t>
        <a:bodyPr/>
        <a:lstStyle/>
        <a:p>
          <a:endParaRPr lang="en-US" sz="1500">
            <a:latin typeface="Arial" panose="020B0604020202020204" pitchFamily="34" charset="0"/>
            <a:cs typeface="Arial" panose="020B0604020202020204" pitchFamily="34" charset="0"/>
          </a:endParaRPr>
        </a:p>
      </dgm:t>
    </dgm:pt>
    <dgm:pt modelId="{89971665-B030-4581-9D4A-7886DBE6DDC0}" type="sibTrans" cxnId="{19F0BD94-10FF-4781-B707-4A7E04D9D8B0}">
      <dgm:prSet/>
      <dgm:spPr/>
      <dgm:t>
        <a:bodyPr/>
        <a:lstStyle/>
        <a:p>
          <a:endParaRPr lang="en-US" sz="1500">
            <a:latin typeface="Arial" panose="020B0604020202020204" pitchFamily="34" charset="0"/>
            <a:cs typeface="Arial" panose="020B0604020202020204" pitchFamily="34" charset="0"/>
          </a:endParaRPr>
        </a:p>
      </dgm:t>
    </dgm:pt>
    <dgm:pt modelId="{14E7BA5A-5371-4E15-9090-8961A47BB628}">
      <dgm:prSet phldrT="[Text]" custT="1"/>
      <dgm:spPr>
        <a:solidFill>
          <a:schemeClr val="accent1">
            <a:lumMod val="20000"/>
            <a:lumOff val="80000"/>
            <a:alpha val="90000"/>
          </a:schemeClr>
        </a:solidFill>
        <a:ln>
          <a:solidFill>
            <a:schemeClr val="tx1"/>
          </a:solidFill>
        </a:ln>
      </dgm:spPr>
      <dgm:t>
        <a:bodyPr/>
        <a:lstStyle/>
        <a:p>
          <a:r>
            <a:rPr lang="en-US" sz="1500">
              <a:latin typeface="Arial" panose="020B0604020202020204" pitchFamily="34" charset="0"/>
              <a:cs typeface="Arial" panose="020B0604020202020204" pitchFamily="34" charset="0"/>
            </a:rPr>
            <a:t>Loan Guarantee fund, aimed at reducing the risk of lending on the side of the FI by sharing the risk of lending . </a:t>
          </a:r>
        </a:p>
      </dgm:t>
    </dgm:pt>
    <dgm:pt modelId="{07C80247-5482-4D1A-AEA5-7E731B7B51E4}" type="parTrans" cxnId="{07A3A5E2-7BC6-4058-8BDC-8F66C1298B49}">
      <dgm:prSet/>
      <dgm:spPr>
        <a:ln>
          <a:solidFill>
            <a:schemeClr val="tx1"/>
          </a:solidFill>
        </a:ln>
      </dgm:spPr>
      <dgm:t>
        <a:bodyPr/>
        <a:lstStyle/>
        <a:p>
          <a:endParaRPr lang="en-US" sz="1500">
            <a:latin typeface="Arial" panose="020B0604020202020204" pitchFamily="34" charset="0"/>
            <a:cs typeface="Arial" panose="020B0604020202020204" pitchFamily="34" charset="0"/>
          </a:endParaRPr>
        </a:p>
      </dgm:t>
    </dgm:pt>
    <dgm:pt modelId="{B5798E81-8AC1-4ADE-A83F-38F984843429}" type="sibTrans" cxnId="{07A3A5E2-7BC6-4058-8BDC-8F66C1298B49}">
      <dgm:prSet/>
      <dgm:spPr/>
      <dgm:t>
        <a:bodyPr/>
        <a:lstStyle/>
        <a:p>
          <a:endParaRPr lang="en-US" sz="1500">
            <a:latin typeface="Arial" panose="020B0604020202020204" pitchFamily="34" charset="0"/>
            <a:cs typeface="Arial" panose="020B0604020202020204" pitchFamily="34" charset="0"/>
          </a:endParaRPr>
        </a:p>
      </dgm:t>
    </dgm:pt>
    <dgm:pt modelId="{26891F59-FF95-4495-BD31-B19ECACF0F08}">
      <dgm:prSet phldrT="[Text]" custT="1"/>
      <dgm:spPr>
        <a:solidFill>
          <a:schemeClr val="accent1">
            <a:lumMod val="20000"/>
            <a:lumOff val="80000"/>
            <a:alpha val="90000"/>
          </a:schemeClr>
        </a:solidFill>
        <a:ln>
          <a:solidFill>
            <a:schemeClr val="tx1"/>
          </a:solidFill>
        </a:ln>
      </dgm:spPr>
      <dgm:t>
        <a:bodyPr/>
        <a:lstStyle/>
        <a:p>
          <a:r>
            <a:rPr lang="en-US" sz="1500">
              <a:latin typeface="Arial" panose="020B0604020202020204" pitchFamily="34" charset="0"/>
              <a:cs typeface="Arial" panose="020B0604020202020204" pitchFamily="34" charset="0"/>
            </a:rPr>
            <a:t>Technical Assistance /BDS (pre and post investment)</a:t>
          </a:r>
        </a:p>
      </dgm:t>
    </dgm:pt>
    <dgm:pt modelId="{38E281C4-8E34-4CEF-AB85-7D8ED09F319C}" type="parTrans" cxnId="{1B10C29F-BEEA-46F5-BB5A-AE4C5C8DFB99}">
      <dgm:prSet/>
      <dgm:spPr>
        <a:ln>
          <a:solidFill>
            <a:schemeClr val="tx1"/>
          </a:solidFill>
        </a:ln>
      </dgm:spPr>
      <dgm:t>
        <a:bodyPr/>
        <a:lstStyle/>
        <a:p>
          <a:endParaRPr lang="en-US" sz="1500">
            <a:latin typeface="Arial" panose="020B0604020202020204" pitchFamily="34" charset="0"/>
            <a:cs typeface="Arial" panose="020B0604020202020204" pitchFamily="34" charset="0"/>
          </a:endParaRPr>
        </a:p>
      </dgm:t>
    </dgm:pt>
    <dgm:pt modelId="{F5A11292-19C6-43C2-937F-0CC050D663FE}" type="sibTrans" cxnId="{1B10C29F-BEEA-46F5-BB5A-AE4C5C8DFB99}">
      <dgm:prSet/>
      <dgm:spPr/>
      <dgm:t>
        <a:bodyPr/>
        <a:lstStyle/>
        <a:p>
          <a:endParaRPr lang="en-US" sz="1500">
            <a:latin typeface="Arial" panose="020B0604020202020204" pitchFamily="34" charset="0"/>
            <a:cs typeface="Arial" panose="020B0604020202020204" pitchFamily="34" charset="0"/>
          </a:endParaRPr>
        </a:p>
      </dgm:t>
    </dgm:pt>
    <dgm:pt modelId="{3EDA56D2-F49F-409B-B18F-FBE1F299CF3C}" type="pres">
      <dgm:prSet presAssocID="{FCF845E9-623D-40D2-B2DB-1FB021342E16}" presName="diagram" presStyleCnt="0">
        <dgm:presLayoutVars>
          <dgm:chPref val="1"/>
          <dgm:dir/>
          <dgm:animOne val="branch"/>
          <dgm:animLvl val="lvl"/>
          <dgm:resizeHandles/>
        </dgm:presLayoutVars>
      </dgm:prSet>
      <dgm:spPr/>
    </dgm:pt>
    <dgm:pt modelId="{B2706B53-5B97-443B-8A15-354B9C11B0CB}" type="pres">
      <dgm:prSet presAssocID="{A430B521-0D05-4EDB-9AB5-E16C6D334B04}" presName="root" presStyleCnt="0"/>
      <dgm:spPr/>
    </dgm:pt>
    <dgm:pt modelId="{76D72078-A4BF-4D5F-A89C-9003610E1A35}" type="pres">
      <dgm:prSet presAssocID="{A430B521-0D05-4EDB-9AB5-E16C6D334B04}" presName="rootComposite" presStyleCnt="0"/>
      <dgm:spPr/>
    </dgm:pt>
    <dgm:pt modelId="{251D98DB-8CA0-40EC-AECB-C074BE703299}" type="pres">
      <dgm:prSet presAssocID="{A430B521-0D05-4EDB-9AB5-E16C6D334B04}" presName="rootText" presStyleLbl="node1" presStyleIdx="0" presStyleCnt="1" custScaleX="154027" custLinFactNeighborX="1279" custLinFactNeighborY="-850"/>
      <dgm:spPr/>
    </dgm:pt>
    <dgm:pt modelId="{A091FAA9-D34C-4F7C-8C0D-AB6F51BBB6E2}" type="pres">
      <dgm:prSet presAssocID="{A430B521-0D05-4EDB-9AB5-E16C6D334B04}" presName="rootConnector" presStyleLbl="node1" presStyleIdx="0" presStyleCnt="1"/>
      <dgm:spPr/>
    </dgm:pt>
    <dgm:pt modelId="{FD8FFF04-0E68-42BB-8238-E4660BC048F5}" type="pres">
      <dgm:prSet presAssocID="{A430B521-0D05-4EDB-9AB5-E16C6D334B04}" presName="childShape" presStyleCnt="0"/>
      <dgm:spPr/>
    </dgm:pt>
    <dgm:pt modelId="{DE14DACA-9976-4F04-B72C-66463E2DC365}" type="pres">
      <dgm:prSet presAssocID="{870C0982-F832-4C41-BDBB-EC3357D03482}" presName="Name13" presStyleLbl="parChTrans1D2" presStyleIdx="0" presStyleCnt="3"/>
      <dgm:spPr/>
    </dgm:pt>
    <dgm:pt modelId="{D303A5E8-ABF6-450E-BDB2-BF60BDC15EDB}" type="pres">
      <dgm:prSet presAssocID="{A108FC9C-2578-49B5-A8B8-31C8A37D4436}" presName="childText" presStyleLbl="bgAcc1" presStyleIdx="0" presStyleCnt="3" custScaleX="160369" custScaleY="120568">
        <dgm:presLayoutVars>
          <dgm:bulletEnabled val="1"/>
        </dgm:presLayoutVars>
      </dgm:prSet>
      <dgm:spPr/>
    </dgm:pt>
    <dgm:pt modelId="{E75269B8-7E24-48DF-AAE8-507661CCF741}" type="pres">
      <dgm:prSet presAssocID="{07C80247-5482-4D1A-AEA5-7E731B7B51E4}" presName="Name13" presStyleLbl="parChTrans1D2" presStyleIdx="1" presStyleCnt="3"/>
      <dgm:spPr/>
    </dgm:pt>
    <dgm:pt modelId="{472A1975-F70B-4818-AE4C-0DF0640EB246}" type="pres">
      <dgm:prSet presAssocID="{14E7BA5A-5371-4E15-9090-8961A47BB628}" presName="childText" presStyleLbl="bgAcc1" presStyleIdx="1" presStyleCnt="3" custScaleX="159619">
        <dgm:presLayoutVars>
          <dgm:bulletEnabled val="1"/>
        </dgm:presLayoutVars>
      </dgm:prSet>
      <dgm:spPr/>
    </dgm:pt>
    <dgm:pt modelId="{EE3A3307-5772-47A8-BA20-0FEFB29F7EAE}" type="pres">
      <dgm:prSet presAssocID="{38E281C4-8E34-4CEF-AB85-7D8ED09F319C}" presName="Name13" presStyleLbl="parChTrans1D2" presStyleIdx="2" presStyleCnt="3"/>
      <dgm:spPr/>
    </dgm:pt>
    <dgm:pt modelId="{796DFDD0-D1AC-4325-96C2-058EC7C77E97}" type="pres">
      <dgm:prSet presAssocID="{26891F59-FF95-4495-BD31-B19ECACF0F08}" presName="childText" presStyleLbl="bgAcc1" presStyleIdx="2" presStyleCnt="3" custScaleX="157773">
        <dgm:presLayoutVars>
          <dgm:bulletEnabled val="1"/>
        </dgm:presLayoutVars>
      </dgm:prSet>
      <dgm:spPr/>
    </dgm:pt>
  </dgm:ptLst>
  <dgm:cxnLst>
    <dgm:cxn modelId="{34F81F02-A3C6-4C86-BCCF-1BE2FB39A72E}" type="presOf" srcId="{A108FC9C-2578-49B5-A8B8-31C8A37D4436}" destId="{D303A5E8-ABF6-450E-BDB2-BF60BDC15EDB}" srcOrd="0" destOrd="0" presId="urn:microsoft.com/office/officeart/2005/8/layout/hierarchy3"/>
    <dgm:cxn modelId="{04BF9E2D-C12D-4B02-A9A2-492790504F4D}" srcId="{FCF845E9-623D-40D2-B2DB-1FB021342E16}" destId="{A430B521-0D05-4EDB-9AB5-E16C6D334B04}" srcOrd="0" destOrd="0" parTransId="{EA17E8F4-5A68-4E6B-BCF4-C4281E78B8BC}" sibTransId="{F081C9F4-E7B7-4440-B8D5-48A77A472314}"/>
    <dgm:cxn modelId="{F2973540-9A27-44A7-AB10-208734A2B3C6}" type="presOf" srcId="{A430B521-0D05-4EDB-9AB5-E16C6D334B04}" destId="{251D98DB-8CA0-40EC-AECB-C074BE703299}" srcOrd="0" destOrd="0" presId="urn:microsoft.com/office/officeart/2005/8/layout/hierarchy3"/>
    <dgm:cxn modelId="{CC09606C-8627-48D4-8000-D5C835FC447D}" type="presOf" srcId="{870C0982-F832-4C41-BDBB-EC3357D03482}" destId="{DE14DACA-9976-4F04-B72C-66463E2DC365}" srcOrd="0" destOrd="0" presId="urn:microsoft.com/office/officeart/2005/8/layout/hierarchy3"/>
    <dgm:cxn modelId="{2A631471-83FC-4301-9665-AA6D0A150570}" type="presOf" srcId="{14E7BA5A-5371-4E15-9090-8961A47BB628}" destId="{472A1975-F70B-4818-AE4C-0DF0640EB246}" srcOrd="0" destOrd="0" presId="urn:microsoft.com/office/officeart/2005/8/layout/hierarchy3"/>
    <dgm:cxn modelId="{44C9C877-2478-465E-A688-EC88851D43D8}" type="presOf" srcId="{07C80247-5482-4D1A-AEA5-7E731B7B51E4}" destId="{E75269B8-7E24-48DF-AAE8-507661CCF741}" srcOrd="0" destOrd="0" presId="urn:microsoft.com/office/officeart/2005/8/layout/hierarchy3"/>
    <dgm:cxn modelId="{8D0EC15A-8780-4F9A-B8E7-AA3E6A70926C}" type="presOf" srcId="{26891F59-FF95-4495-BD31-B19ECACF0F08}" destId="{796DFDD0-D1AC-4325-96C2-058EC7C77E97}" srcOrd="0" destOrd="0" presId="urn:microsoft.com/office/officeart/2005/8/layout/hierarchy3"/>
    <dgm:cxn modelId="{8056C95A-97C1-462B-A6BA-F6D69848CB7D}" type="presOf" srcId="{FCF845E9-623D-40D2-B2DB-1FB021342E16}" destId="{3EDA56D2-F49F-409B-B18F-FBE1F299CF3C}" srcOrd="0" destOrd="0" presId="urn:microsoft.com/office/officeart/2005/8/layout/hierarchy3"/>
    <dgm:cxn modelId="{19F0BD94-10FF-4781-B707-4A7E04D9D8B0}" srcId="{A430B521-0D05-4EDB-9AB5-E16C6D334B04}" destId="{A108FC9C-2578-49B5-A8B8-31C8A37D4436}" srcOrd="0" destOrd="0" parTransId="{870C0982-F832-4C41-BDBB-EC3357D03482}" sibTransId="{89971665-B030-4581-9D4A-7886DBE6DDC0}"/>
    <dgm:cxn modelId="{1B10C29F-BEEA-46F5-BB5A-AE4C5C8DFB99}" srcId="{A430B521-0D05-4EDB-9AB5-E16C6D334B04}" destId="{26891F59-FF95-4495-BD31-B19ECACF0F08}" srcOrd="2" destOrd="0" parTransId="{38E281C4-8E34-4CEF-AB85-7D8ED09F319C}" sibTransId="{F5A11292-19C6-43C2-937F-0CC050D663FE}"/>
    <dgm:cxn modelId="{066315C5-7768-4053-9773-23592D2DCB3E}" type="presOf" srcId="{A430B521-0D05-4EDB-9AB5-E16C6D334B04}" destId="{A091FAA9-D34C-4F7C-8C0D-AB6F51BBB6E2}" srcOrd="1" destOrd="0" presId="urn:microsoft.com/office/officeart/2005/8/layout/hierarchy3"/>
    <dgm:cxn modelId="{07A3A5E2-7BC6-4058-8BDC-8F66C1298B49}" srcId="{A430B521-0D05-4EDB-9AB5-E16C6D334B04}" destId="{14E7BA5A-5371-4E15-9090-8961A47BB628}" srcOrd="1" destOrd="0" parTransId="{07C80247-5482-4D1A-AEA5-7E731B7B51E4}" sibTransId="{B5798E81-8AC1-4ADE-A83F-38F984843429}"/>
    <dgm:cxn modelId="{BBC1FFF8-39E4-42B0-8193-3F5F125A4A56}" type="presOf" srcId="{38E281C4-8E34-4CEF-AB85-7D8ED09F319C}" destId="{EE3A3307-5772-47A8-BA20-0FEFB29F7EAE}" srcOrd="0" destOrd="0" presId="urn:microsoft.com/office/officeart/2005/8/layout/hierarchy3"/>
    <dgm:cxn modelId="{6B909948-FA1A-42F4-97B7-065B686075E8}" type="presParOf" srcId="{3EDA56D2-F49F-409B-B18F-FBE1F299CF3C}" destId="{B2706B53-5B97-443B-8A15-354B9C11B0CB}" srcOrd="0" destOrd="0" presId="urn:microsoft.com/office/officeart/2005/8/layout/hierarchy3"/>
    <dgm:cxn modelId="{30DB6117-56FF-431F-9B6F-F1282DB85451}" type="presParOf" srcId="{B2706B53-5B97-443B-8A15-354B9C11B0CB}" destId="{76D72078-A4BF-4D5F-A89C-9003610E1A35}" srcOrd="0" destOrd="0" presId="urn:microsoft.com/office/officeart/2005/8/layout/hierarchy3"/>
    <dgm:cxn modelId="{8D08AD1A-EE3C-488B-8FBE-393492441FA1}" type="presParOf" srcId="{76D72078-A4BF-4D5F-A89C-9003610E1A35}" destId="{251D98DB-8CA0-40EC-AECB-C074BE703299}" srcOrd="0" destOrd="0" presId="urn:microsoft.com/office/officeart/2005/8/layout/hierarchy3"/>
    <dgm:cxn modelId="{82427F79-FA72-4347-913F-BFC29934659E}" type="presParOf" srcId="{76D72078-A4BF-4D5F-A89C-9003610E1A35}" destId="{A091FAA9-D34C-4F7C-8C0D-AB6F51BBB6E2}" srcOrd="1" destOrd="0" presId="urn:microsoft.com/office/officeart/2005/8/layout/hierarchy3"/>
    <dgm:cxn modelId="{23949336-B0CE-4719-9BCC-CBD79711F246}" type="presParOf" srcId="{B2706B53-5B97-443B-8A15-354B9C11B0CB}" destId="{FD8FFF04-0E68-42BB-8238-E4660BC048F5}" srcOrd="1" destOrd="0" presId="urn:microsoft.com/office/officeart/2005/8/layout/hierarchy3"/>
    <dgm:cxn modelId="{6928BEDA-C84B-46FA-B444-A80E3FB4CB89}" type="presParOf" srcId="{FD8FFF04-0E68-42BB-8238-E4660BC048F5}" destId="{DE14DACA-9976-4F04-B72C-66463E2DC365}" srcOrd="0" destOrd="0" presId="urn:microsoft.com/office/officeart/2005/8/layout/hierarchy3"/>
    <dgm:cxn modelId="{F15AC038-064F-42DD-8C0A-4A8556994B81}" type="presParOf" srcId="{FD8FFF04-0E68-42BB-8238-E4660BC048F5}" destId="{D303A5E8-ABF6-450E-BDB2-BF60BDC15EDB}" srcOrd="1" destOrd="0" presId="urn:microsoft.com/office/officeart/2005/8/layout/hierarchy3"/>
    <dgm:cxn modelId="{507479EF-463F-47C0-B6E5-BD9A42B3B8BB}" type="presParOf" srcId="{FD8FFF04-0E68-42BB-8238-E4660BC048F5}" destId="{E75269B8-7E24-48DF-AAE8-507661CCF741}" srcOrd="2" destOrd="0" presId="urn:microsoft.com/office/officeart/2005/8/layout/hierarchy3"/>
    <dgm:cxn modelId="{4A204E55-D7E9-4FA5-967E-23ED5C1F09F7}" type="presParOf" srcId="{FD8FFF04-0E68-42BB-8238-E4660BC048F5}" destId="{472A1975-F70B-4818-AE4C-0DF0640EB246}" srcOrd="3" destOrd="0" presId="urn:microsoft.com/office/officeart/2005/8/layout/hierarchy3"/>
    <dgm:cxn modelId="{17E157CA-706E-44F7-B9F7-4CA93AFD5426}" type="presParOf" srcId="{FD8FFF04-0E68-42BB-8238-E4660BC048F5}" destId="{EE3A3307-5772-47A8-BA20-0FEFB29F7EAE}" srcOrd="4" destOrd="0" presId="urn:microsoft.com/office/officeart/2005/8/layout/hierarchy3"/>
    <dgm:cxn modelId="{3B95AE3D-2451-4B9D-BA5D-8F2B24D4BFCE}" type="presParOf" srcId="{FD8FFF04-0E68-42BB-8238-E4660BC048F5}" destId="{796DFDD0-D1AC-4325-96C2-058EC7C77E97}"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ABD921-22CF-4305-88C8-17537E430F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G"/>
        </a:p>
      </dgm:t>
    </dgm:pt>
    <dgm:pt modelId="{ACB25957-2A0E-4E70-9D7B-D2A77A7ADB28}">
      <dgm:prSet/>
      <dgm:spPr/>
      <dgm:t>
        <a:bodyPr/>
        <a:lstStyle/>
        <a:p>
          <a:r>
            <a:rPr lang="en-US"/>
            <a:t>Summary of Achievements-Pilot Phase</a:t>
          </a:r>
          <a:endParaRPr lang="en-UG"/>
        </a:p>
      </dgm:t>
    </dgm:pt>
    <dgm:pt modelId="{A843C9F4-BFF9-47E9-99FE-74A5BDBB5383}" type="parTrans" cxnId="{3AB26657-BEDE-4F6A-87E8-6B5D0E4C50CE}">
      <dgm:prSet/>
      <dgm:spPr/>
      <dgm:t>
        <a:bodyPr/>
        <a:lstStyle/>
        <a:p>
          <a:endParaRPr lang="en-UG"/>
        </a:p>
      </dgm:t>
    </dgm:pt>
    <dgm:pt modelId="{1574316F-1720-4C9B-886D-191B60AB784A}" type="sibTrans" cxnId="{3AB26657-BEDE-4F6A-87E8-6B5D0E4C50CE}">
      <dgm:prSet/>
      <dgm:spPr/>
      <dgm:t>
        <a:bodyPr/>
        <a:lstStyle/>
        <a:p>
          <a:endParaRPr lang="en-UG"/>
        </a:p>
      </dgm:t>
    </dgm:pt>
    <dgm:pt modelId="{A2A771B4-276F-463E-A9F6-2BA80B4B083B}" type="pres">
      <dgm:prSet presAssocID="{27ABD921-22CF-4305-88C8-17537E430F21}" presName="linear" presStyleCnt="0">
        <dgm:presLayoutVars>
          <dgm:animLvl val="lvl"/>
          <dgm:resizeHandles val="exact"/>
        </dgm:presLayoutVars>
      </dgm:prSet>
      <dgm:spPr/>
    </dgm:pt>
    <dgm:pt modelId="{CC6C6E10-3846-4DF8-A806-FDE579D582AF}" type="pres">
      <dgm:prSet presAssocID="{ACB25957-2A0E-4E70-9D7B-D2A77A7ADB28}" presName="parentText" presStyleLbl="node1" presStyleIdx="0" presStyleCnt="1">
        <dgm:presLayoutVars>
          <dgm:chMax val="0"/>
          <dgm:bulletEnabled val="1"/>
        </dgm:presLayoutVars>
      </dgm:prSet>
      <dgm:spPr/>
    </dgm:pt>
  </dgm:ptLst>
  <dgm:cxnLst>
    <dgm:cxn modelId="{1276D14A-F6A2-4BCA-95B7-BAA715AFF5E3}" type="presOf" srcId="{27ABD921-22CF-4305-88C8-17537E430F21}" destId="{A2A771B4-276F-463E-A9F6-2BA80B4B083B}" srcOrd="0" destOrd="0" presId="urn:microsoft.com/office/officeart/2005/8/layout/vList2"/>
    <dgm:cxn modelId="{3AB26657-BEDE-4F6A-87E8-6B5D0E4C50CE}" srcId="{27ABD921-22CF-4305-88C8-17537E430F21}" destId="{ACB25957-2A0E-4E70-9D7B-D2A77A7ADB28}" srcOrd="0" destOrd="0" parTransId="{A843C9F4-BFF9-47E9-99FE-74A5BDBB5383}" sibTransId="{1574316F-1720-4C9B-886D-191B60AB784A}"/>
    <dgm:cxn modelId="{163C11E0-E62F-4D63-9709-3E96151E0D9B}" type="presOf" srcId="{ACB25957-2A0E-4E70-9D7B-D2A77A7ADB28}" destId="{CC6C6E10-3846-4DF8-A806-FDE579D582AF}" srcOrd="0" destOrd="0" presId="urn:microsoft.com/office/officeart/2005/8/layout/vList2"/>
    <dgm:cxn modelId="{5D5A36FC-D1AD-45CF-AA9A-D2273C4F0AE1}" type="presParOf" srcId="{A2A771B4-276F-463E-A9F6-2BA80B4B083B}" destId="{CC6C6E10-3846-4DF8-A806-FDE579D582AF}"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ABD921-22CF-4305-88C8-17537E430F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G"/>
        </a:p>
      </dgm:t>
    </dgm:pt>
    <dgm:pt modelId="{ACB25957-2A0E-4E70-9D7B-D2A77A7ADB28}">
      <dgm:prSet/>
      <dgm:spPr/>
      <dgm:t>
        <a:bodyPr/>
        <a:lstStyle/>
        <a:p>
          <a:r>
            <a:rPr lang="en-US"/>
            <a:t>Summary of Achievements-Pilot Phase</a:t>
          </a:r>
          <a:endParaRPr lang="en-UG"/>
        </a:p>
      </dgm:t>
    </dgm:pt>
    <dgm:pt modelId="{A843C9F4-BFF9-47E9-99FE-74A5BDBB5383}" type="parTrans" cxnId="{3AB26657-BEDE-4F6A-87E8-6B5D0E4C50CE}">
      <dgm:prSet/>
      <dgm:spPr/>
      <dgm:t>
        <a:bodyPr/>
        <a:lstStyle/>
        <a:p>
          <a:endParaRPr lang="en-UG"/>
        </a:p>
      </dgm:t>
    </dgm:pt>
    <dgm:pt modelId="{1574316F-1720-4C9B-886D-191B60AB784A}" type="sibTrans" cxnId="{3AB26657-BEDE-4F6A-87E8-6B5D0E4C50CE}">
      <dgm:prSet/>
      <dgm:spPr/>
      <dgm:t>
        <a:bodyPr/>
        <a:lstStyle/>
        <a:p>
          <a:endParaRPr lang="en-UG"/>
        </a:p>
      </dgm:t>
    </dgm:pt>
    <dgm:pt modelId="{A2A771B4-276F-463E-A9F6-2BA80B4B083B}" type="pres">
      <dgm:prSet presAssocID="{27ABD921-22CF-4305-88C8-17537E430F21}" presName="linear" presStyleCnt="0">
        <dgm:presLayoutVars>
          <dgm:animLvl val="lvl"/>
          <dgm:resizeHandles val="exact"/>
        </dgm:presLayoutVars>
      </dgm:prSet>
      <dgm:spPr/>
    </dgm:pt>
    <dgm:pt modelId="{CC6C6E10-3846-4DF8-A806-FDE579D582AF}" type="pres">
      <dgm:prSet presAssocID="{ACB25957-2A0E-4E70-9D7B-D2A77A7ADB28}" presName="parentText" presStyleLbl="node1" presStyleIdx="0" presStyleCnt="1" custLinFactY="-45682" custLinFactNeighborX="-5859" custLinFactNeighborY="-100000">
        <dgm:presLayoutVars>
          <dgm:chMax val="0"/>
          <dgm:bulletEnabled val="1"/>
        </dgm:presLayoutVars>
      </dgm:prSet>
      <dgm:spPr/>
    </dgm:pt>
  </dgm:ptLst>
  <dgm:cxnLst>
    <dgm:cxn modelId="{1276D14A-F6A2-4BCA-95B7-BAA715AFF5E3}" type="presOf" srcId="{27ABD921-22CF-4305-88C8-17537E430F21}" destId="{A2A771B4-276F-463E-A9F6-2BA80B4B083B}" srcOrd="0" destOrd="0" presId="urn:microsoft.com/office/officeart/2005/8/layout/vList2"/>
    <dgm:cxn modelId="{3AB26657-BEDE-4F6A-87E8-6B5D0E4C50CE}" srcId="{27ABD921-22CF-4305-88C8-17537E430F21}" destId="{ACB25957-2A0E-4E70-9D7B-D2A77A7ADB28}" srcOrd="0" destOrd="0" parTransId="{A843C9F4-BFF9-47E9-99FE-74A5BDBB5383}" sibTransId="{1574316F-1720-4C9B-886D-191B60AB784A}"/>
    <dgm:cxn modelId="{163C11E0-E62F-4D63-9709-3E96151E0D9B}" type="presOf" srcId="{ACB25957-2A0E-4E70-9D7B-D2A77A7ADB28}" destId="{CC6C6E10-3846-4DF8-A806-FDE579D582AF}" srcOrd="0" destOrd="0" presId="urn:microsoft.com/office/officeart/2005/8/layout/vList2"/>
    <dgm:cxn modelId="{5D5A36FC-D1AD-45CF-AA9A-D2273C4F0AE1}" type="presParOf" srcId="{A2A771B4-276F-463E-A9F6-2BA80B4B083B}" destId="{CC6C6E10-3846-4DF8-A806-FDE579D582AF}"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381EE4A-286D-4417-99BB-72265436209C}" type="doc">
      <dgm:prSet loTypeId="urn:microsoft.com/office/officeart/2005/8/layout/process5" loCatId="process" qsTypeId="urn:microsoft.com/office/officeart/2005/8/quickstyle/simple1" qsCatId="simple" csTypeId="urn:microsoft.com/office/officeart/2005/8/colors/accent5_4" csCatId="accent5" phldr="1"/>
      <dgm:spPr/>
      <dgm:t>
        <a:bodyPr/>
        <a:lstStyle/>
        <a:p>
          <a:endParaRPr lang="en-US"/>
        </a:p>
      </dgm:t>
    </dgm:pt>
    <dgm:pt modelId="{F50BAA51-E1BA-4287-A79B-22E531301F2D}">
      <dgm:prSet phldrT="[Text]" custT="1"/>
      <dgm:spPr>
        <a:solidFill>
          <a:schemeClr val="tx2">
            <a:lumMod val="60000"/>
            <a:lumOff val="40000"/>
          </a:schemeClr>
        </a:solidFill>
        <a:ln>
          <a:solidFill>
            <a:schemeClr val="tx2">
              <a:lumMod val="50000"/>
            </a:schemeClr>
          </a:solidFill>
        </a:ln>
      </dgm:spPr>
      <dgm:t>
        <a:bodyPr anchor="t"/>
        <a:lstStyle/>
        <a:p>
          <a:pPr algn="l"/>
          <a:r>
            <a:rPr lang="en-US" sz="1200" b="1"/>
            <a:t>Portfolio Guarantee:</a:t>
          </a:r>
        </a:p>
        <a:p>
          <a:pPr algn="l"/>
          <a:endParaRPr lang="en-US" sz="1200"/>
        </a:p>
        <a:p>
          <a:pPr algn="ctr"/>
          <a:endParaRPr lang="en-US" sz="1200"/>
        </a:p>
      </dgm:t>
    </dgm:pt>
    <dgm:pt modelId="{F82DE037-9177-46F7-A0D5-553A5680F487}" type="parTrans" cxnId="{E36344B4-5F06-44A1-808D-79B87B612709}">
      <dgm:prSet/>
      <dgm:spPr/>
      <dgm:t>
        <a:bodyPr/>
        <a:lstStyle/>
        <a:p>
          <a:endParaRPr lang="en-US"/>
        </a:p>
      </dgm:t>
    </dgm:pt>
    <dgm:pt modelId="{DB7FEB1F-9369-4C94-A072-DAC2F7F60744}" type="sibTrans" cxnId="{E36344B4-5F06-44A1-808D-79B87B612709}">
      <dgm:prSet/>
      <dgm:spPr/>
      <dgm:t>
        <a:bodyPr/>
        <a:lstStyle/>
        <a:p>
          <a:endParaRPr lang="en-US"/>
        </a:p>
      </dgm:t>
    </dgm:pt>
    <dgm:pt modelId="{1564B464-A677-4B53-B80B-DC7126CF6C4F}">
      <dgm:prSet phldrT="[Text]" custT="1">
        <dgm:style>
          <a:lnRef idx="2">
            <a:schemeClr val="accent5"/>
          </a:lnRef>
          <a:fillRef idx="1">
            <a:schemeClr val="lt1"/>
          </a:fillRef>
          <a:effectRef idx="0">
            <a:schemeClr val="accent5"/>
          </a:effectRef>
          <a:fontRef idx="minor">
            <a:schemeClr val="dk1"/>
          </a:fontRef>
        </dgm:style>
      </dgm:prSet>
      <dgm:spPr/>
      <dgm:t>
        <a:bodyPr anchor="t"/>
        <a:lstStyle/>
        <a:p>
          <a:pPr algn="l"/>
          <a:r>
            <a:rPr lang="it-IT" sz="1200" b="1"/>
            <a:t>Pari </a:t>
          </a:r>
          <a:r>
            <a:rPr lang="it-IT" sz="1200" b="1" err="1"/>
            <a:t>Passu</a:t>
          </a:r>
          <a:r>
            <a:rPr lang="it-IT" sz="1200" b="1"/>
            <a:t> 60% of USD 333,333 </a:t>
          </a:r>
          <a:endParaRPr lang="en-US" sz="1200" b="1"/>
        </a:p>
      </dgm:t>
    </dgm:pt>
    <dgm:pt modelId="{48533208-9130-4F3D-A28E-A31308D2D954}" type="parTrans" cxnId="{209237EB-BFD9-4128-A29F-393406709810}">
      <dgm:prSet/>
      <dgm:spPr/>
      <dgm:t>
        <a:bodyPr/>
        <a:lstStyle/>
        <a:p>
          <a:endParaRPr lang="en-US"/>
        </a:p>
      </dgm:t>
    </dgm:pt>
    <dgm:pt modelId="{6C4EC8BC-0269-40A6-8102-1FC435501A50}" type="sibTrans" cxnId="{209237EB-BFD9-4128-A29F-393406709810}">
      <dgm:prSet/>
      <dgm:spPr/>
      <dgm:t>
        <a:bodyPr/>
        <a:lstStyle/>
        <a:p>
          <a:endParaRPr lang="en-US"/>
        </a:p>
      </dgm:t>
    </dgm:pt>
    <dgm:pt modelId="{28C384C0-95FB-44D3-B8F1-90C56ACFCBD2}">
      <dgm:prSet phldrT="[Text]" custT="1">
        <dgm:style>
          <a:lnRef idx="1">
            <a:schemeClr val="accent6"/>
          </a:lnRef>
          <a:fillRef idx="2">
            <a:schemeClr val="accent6"/>
          </a:fillRef>
          <a:effectRef idx="1">
            <a:schemeClr val="accent6"/>
          </a:effectRef>
          <a:fontRef idx="minor">
            <a:schemeClr val="dk1"/>
          </a:fontRef>
        </dgm:style>
      </dgm:prSet>
      <dgm:spPr/>
      <dgm:t>
        <a:bodyPr anchor="t"/>
        <a:lstStyle/>
        <a:p>
          <a:pPr algn="l"/>
          <a:r>
            <a:rPr lang="en-US" sz="1200" b="1">
              <a:solidFill>
                <a:schemeClr val="accent1">
                  <a:lumMod val="75000"/>
                </a:schemeClr>
              </a:solidFill>
            </a:rPr>
            <a:t>Investment Rational Rationale</a:t>
          </a:r>
        </a:p>
      </dgm:t>
    </dgm:pt>
    <dgm:pt modelId="{708507A7-297A-4C1F-AC17-98EA371315A6}" type="parTrans" cxnId="{BB9A4FE8-17C1-45E6-B8F8-25E27272C1DB}">
      <dgm:prSet/>
      <dgm:spPr/>
      <dgm:t>
        <a:bodyPr/>
        <a:lstStyle/>
        <a:p>
          <a:endParaRPr lang="en-US"/>
        </a:p>
      </dgm:t>
    </dgm:pt>
    <dgm:pt modelId="{78E5789B-E06F-4B19-BD4A-185AE89E67F9}" type="sibTrans" cxnId="{BB9A4FE8-17C1-45E6-B8F8-25E27272C1DB}">
      <dgm:prSet/>
      <dgm:spPr/>
      <dgm:t>
        <a:bodyPr/>
        <a:lstStyle/>
        <a:p>
          <a:endParaRPr lang="en-US"/>
        </a:p>
      </dgm:t>
    </dgm:pt>
    <dgm:pt modelId="{6761B0CB-B7CF-49CC-82E6-B4019816DEC7}">
      <dgm:prSet phldrT="[Text]" custT="1"/>
      <dgm:spPr>
        <a:ln>
          <a:solidFill>
            <a:schemeClr val="tx1"/>
          </a:solidFill>
        </a:ln>
      </dgm:spPr>
      <dgm:t>
        <a:bodyPr anchor="t"/>
        <a:lstStyle/>
        <a:p>
          <a:pPr algn="l"/>
          <a:r>
            <a:rPr lang="en-US" sz="1200" b="1"/>
            <a:t>Guarantee beneficiaries</a:t>
          </a:r>
        </a:p>
        <a:p>
          <a:pPr algn="l"/>
          <a:endParaRPr lang="en-US" sz="1200" b="1"/>
        </a:p>
        <a:p>
          <a:pPr algn="l"/>
          <a:endParaRPr lang="en-US" sz="1200" b="1"/>
        </a:p>
        <a:p>
          <a:pPr algn="l"/>
          <a:endParaRPr lang="en-US" sz="1200" b="1"/>
        </a:p>
        <a:p>
          <a:pPr algn="l"/>
          <a:r>
            <a:rPr lang="en-US" sz="1200" b="1"/>
            <a:t>Loans Size:</a:t>
          </a:r>
        </a:p>
      </dgm:t>
    </dgm:pt>
    <dgm:pt modelId="{02ECB286-74A0-4882-919D-9A1FA95F832D}" type="parTrans" cxnId="{B6174747-E305-441C-BC97-44C45FD6580B}">
      <dgm:prSet/>
      <dgm:spPr/>
      <dgm:t>
        <a:bodyPr/>
        <a:lstStyle/>
        <a:p>
          <a:endParaRPr lang="en-US"/>
        </a:p>
      </dgm:t>
    </dgm:pt>
    <dgm:pt modelId="{FF49EF3A-871D-464A-96F4-564663F912FF}" type="sibTrans" cxnId="{B6174747-E305-441C-BC97-44C45FD6580B}">
      <dgm:prSet/>
      <dgm:spPr/>
      <dgm:t>
        <a:bodyPr/>
        <a:lstStyle/>
        <a:p>
          <a:endParaRPr lang="en-US"/>
        </a:p>
      </dgm:t>
    </dgm:pt>
    <dgm:pt modelId="{FCD87C59-978F-4C6C-A13E-E7A93FA4D5F6}">
      <dgm:prSet phldrT="[Text]" custT="1">
        <dgm:style>
          <a:lnRef idx="2">
            <a:schemeClr val="accent6">
              <a:shade val="50000"/>
            </a:schemeClr>
          </a:lnRef>
          <a:fillRef idx="1">
            <a:schemeClr val="accent6"/>
          </a:fillRef>
          <a:effectRef idx="0">
            <a:schemeClr val="accent6"/>
          </a:effectRef>
          <a:fontRef idx="minor">
            <a:schemeClr val="lt1"/>
          </a:fontRef>
        </dgm:style>
      </dgm:prSet>
      <dgm:spPr/>
      <dgm:t>
        <a:bodyPr anchor="t"/>
        <a:lstStyle/>
        <a:p>
          <a:pPr algn="l"/>
          <a:r>
            <a:rPr lang="en-US" sz="1200" b="1"/>
            <a:t>Expected Outcomes</a:t>
          </a:r>
        </a:p>
        <a:p>
          <a:pPr algn="l"/>
          <a:endParaRPr lang="en-US" sz="1200" b="1"/>
        </a:p>
        <a:p>
          <a:pPr algn="l"/>
          <a:endParaRPr lang="en-US" sz="800" b="1"/>
        </a:p>
        <a:p>
          <a:pPr algn="l"/>
          <a:endParaRPr lang="en-US" sz="800" b="1"/>
        </a:p>
        <a:p>
          <a:pPr algn="l"/>
          <a:r>
            <a:rPr lang="en-US" sz="1200" b="1"/>
            <a:t>Sector Impact</a:t>
          </a:r>
        </a:p>
      </dgm:t>
    </dgm:pt>
    <dgm:pt modelId="{717FFCFC-B092-4FC2-8D12-5ED10EFF62BC}" type="parTrans" cxnId="{6B264607-A1E2-40FD-B83F-C4C57253C6FB}">
      <dgm:prSet/>
      <dgm:spPr/>
      <dgm:t>
        <a:bodyPr/>
        <a:lstStyle/>
        <a:p>
          <a:endParaRPr lang="en-US"/>
        </a:p>
      </dgm:t>
    </dgm:pt>
    <dgm:pt modelId="{EB0011B8-E2ED-48CA-A228-10423207570C}" type="sibTrans" cxnId="{6B264607-A1E2-40FD-B83F-C4C57253C6FB}">
      <dgm:prSet/>
      <dgm:spPr/>
      <dgm:t>
        <a:bodyPr/>
        <a:lstStyle/>
        <a:p>
          <a:endParaRPr lang="en-US"/>
        </a:p>
      </dgm:t>
    </dgm:pt>
    <dgm:pt modelId="{36C54034-BAEB-42D3-9468-104069B74EE3}">
      <dgm:prSet phldrT="[Text]">
        <dgm:style>
          <a:lnRef idx="2">
            <a:schemeClr val="accent1"/>
          </a:lnRef>
          <a:fillRef idx="1">
            <a:schemeClr val="lt1"/>
          </a:fillRef>
          <a:effectRef idx="0">
            <a:schemeClr val="accent1"/>
          </a:effectRef>
          <a:fontRef idx="minor">
            <a:schemeClr val="dk1"/>
          </a:fontRef>
        </dgm:style>
      </dgm:prSet>
      <dgm:spPr/>
      <dgm:t>
        <a:bodyPr/>
        <a:lstStyle/>
        <a:p>
          <a:endParaRPr lang="en-US"/>
        </a:p>
      </dgm:t>
    </dgm:pt>
    <dgm:pt modelId="{17D23DC3-098A-4A1C-8DC3-42A2E72D73E5}" type="parTrans" cxnId="{269947EC-3730-4AF5-8D15-5DAA02394478}">
      <dgm:prSet/>
      <dgm:spPr/>
      <dgm:t>
        <a:bodyPr/>
        <a:lstStyle/>
        <a:p>
          <a:endParaRPr lang="en-US"/>
        </a:p>
      </dgm:t>
    </dgm:pt>
    <dgm:pt modelId="{9A8CC008-ECD1-4929-87DC-D46C7BAB4496}" type="sibTrans" cxnId="{269947EC-3730-4AF5-8D15-5DAA02394478}">
      <dgm:prSet/>
      <dgm:spPr/>
      <dgm:t>
        <a:bodyPr/>
        <a:lstStyle/>
        <a:p>
          <a:endParaRPr lang="en-US"/>
        </a:p>
      </dgm:t>
    </dgm:pt>
    <dgm:pt modelId="{8027883D-2567-4BEB-8B34-B49F858C2429}" type="pres">
      <dgm:prSet presAssocID="{5381EE4A-286D-4417-99BB-72265436209C}" presName="diagram" presStyleCnt="0">
        <dgm:presLayoutVars>
          <dgm:dir/>
          <dgm:resizeHandles val="exact"/>
        </dgm:presLayoutVars>
      </dgm:prSet>
      <dgm:spPr/>
    </dgm:pt>
    <dgm:pt modelId="{F1F13103-FDB8-4B25-8B2C-75CE7DFAC567}" type="pres">
      <dgm:prSet presAssocID="{36C54034-BAEB-42D3-9468-104069B74EE3}" presName="node" presStyleLbl="node1" presStyleIdx="0" presStyleCnt="6" custScaleX="61925" custScaleY="92404" custLinFactNeighborX="-82654" custLinFactNeighborY="-2417">
        <dgm:presLayoutVars>
          <dgm:bulletEnabled val="1"/>
        </dgm:presLayoutVars>
      </dgm:prSet>
      <dgm:spPr/>
    </dgm:pt>
    <dgm:pt modelId="{84A48750-1E21-4DB7-BE9F-72194E6FC5BF}" type="pres">
      <dgm:prSet presAssocID="{9A8CC008-ECD1-4929-87DC-D46C7BAB4496}" presName="sibTrans" presStyleLbl="sibTrans2D1" presStyleIdx="0" presStyleCnt="5" custScaleX="168201" custLinFactNeighborX="-2596" custLinFactNeighborY="-8845"/>
      <dgm:spPr/>
    </dgm:pt>
    <dgm:pt modelId="{11100EC0-051D-473D-9A00-76EF12A80704}" type="pres">
      <dgm:prSet presAssocID="{9A8CC008-ECD1-4929-87DC-D46C7BAB4496}" presName="connectorText" presStyleLbl="sibTrans2D1" presStyleIdx="0" presStyleCnt="5"/>
      <dgm:spPr/>
    </dgm:pt>
    <dgm:pt modelId="{214FE2AC-799E-4ED5-A2DC-A11F12DECF3A}" type="pres">
      <dgm:prSet presAssocID="{F50BAA51-E1BA-4287-A79B-22E531301F2D}" presName="node" presStyleLbl="node1" presStyleIdx="1" presStyleCnt="6" custScaleX="75326" custLinFactX="-2733" custLinFactNeighborX="-100000" custLinFactNeighborY="-80">
        <dgm:presLayoutVars>
          <dgm:bulletEnabled val="1"/>
        </dgm:presLayoutVars>
      </dgm:prSet>
      <dgm:spPr/>
    </dgm:pt>
    <dgm:pt modelId="{5797A7C6-B630-4449-A902-9CE937E199E0}" type="pres">
      <dgm:prSet presAssocID="{DB7FEB1F-9369-4C94-A072-DAC2F7F60744}" presName="sibTrans" presStyleLbl="sibTrans2D1" presStyleIdx="1" presStyleCnt="5"/>
      <dgm:spPr/>
    </dgm:pt>
    <dgm:pt modelId="{A166303B-0F0E-4EEB-8828-54172D9FEE21}" type="pres">
      <dgm:prSet presAssocID="{DB7FEB1F-9369-4C94-A072-DAC2F7F60744}" presName="connectorText" presStyleLbl="sibTrans2D1" presStyleIdx="1" presStyleCnt="5"/>
      <dgm:spPr/>
    </dgm:pt>
    <dgm:pt modelId="{5A25EAD1-3F5D-46B2-9B90-954D635106C2}" type="pres">
      <dgm:prSet presAssocID="{1564B464-A677-4B53-B80B-DC7126CF6C4F}" presName="node" presStyleLbl="node1" presStyleIdx="2" presStyleCnt="6" custScaleX="84257" custLinFactX="-21526" custLinFactNeighborX="-100000" custLinFactNeighborY="1623">
        <dgm:presLayoutVars>
          <dgm:bulletEnabled val="1"/>
        </dgm:presLayoutVars>
      </dgm:prSet>
      <dgm:spPr/>
    </dgm:pt>
    <dgm:pt modelId="{BE974D1A-786A-4F72-BFE5-0AD5E09D28C9}" type="pres">
      <dgm:prSet presAssocID="{6C4EC8BC-0269-40A6-8102-1FC435501A50}" presName="sibTrans" presStyleLbl="sibTrans2D1" presStyleIdx="2" presStyleCnt="5"/>
      <dgm:spPr/>
    </dgm:pt>
    <dgm:pt modelId="{1B5DFE46-540A-4BAE-B440-4781170C24AF}" type="pres">
      <dgm:prSet presAssocID="{6C4EC8BC-0269-40A6-8102-1FC435501A50}" presName="connectorText" presStyleLbl="sibTrans2D1" presStyleIdx="2" presStyleCnt="5"/>
      <dgm:spPr/>
    </dgm:pt>
    <dgm:pt modelId="{FF2B38E1-3EAB-4448-8E6E-3DBBD1602EFF}" type="pres">
      <dgm:prSet presAssocID="{28C384C0-95FB-44D3-B8F1-90C56ACFCBD2}" presName="node" presStyleLbl="node1" presStyleIdx="3" presStyleCnt="6" custLinFactY="-65044" custLinFactNeighborX="-1393" custLinFactNeighborY="-100000">
        <dgm:presLayoutVars>
          <dgm:bulletEnabled val="1"/>
        </dgm:presLayoutVars>
      </dgm:prSet>
      <dgm:spPr/>
    </dgm:pt>
    <dgm:pt modelId="{8C33EB5B-3441-4CE1-A7F9-C9EB2BDB4925}" type="pres">
      <dgm:prSet presAssocID="{78E5789B-E06F-4B19-BD4A-185AE89E67F9}" presName="sibTrans" presStyleLbl="sibTrans2D1" presStyleIdx="3" presStyleCnt="5"/>
      <dgm:spPr/>
    </dgm:pt>
    <dgm:pt modelId="{757B7849-FE6E-431A-8A96-D127A57B1EF5}" type="pres">
      <dgm:prSet presAssocID="{78E5789B-E06F-4B19-BD4A-185AE89E67F9}" presName="connectorText" presStyleLbl="sibTrans2D1" presStyleIdx="3" presStyleCnt="5"/>
      <dgm:spPr/>
    </dgm:pt>
    <dgm:pt modelId="{FA1F0B33-03ED-4E6A-86EA-E98932415BB9}" type="pres">
      <dgm:prSet presAssocID="{6761B0CB-B7CF-49CC-82E6-B4019816DEC7}" presName="node" presStyleLbl="node1" presStyleIdx="4" presStyleCnt="6" custLinFactX="38607" custLinFactNeighborX="100000" custLinFactNeighborY="-6215">
        <dgm:presLayoutVars>
          <dgm:bulletEnabled val="1"/>
        </dgm:presLayoutVars>
      </dgm:prSet>
      <dgm:spPr/>
    </dgm:pt>
    <dgm:pt modelId="{95F8DD63-FE0B-40B9-B52C-0DA0FEB90409}" type="pres">
      <dgm:prSet presAssocID="{FF49EF3A-871D-464A-96F4-564663F912FF}" presName="sibTrans" presStyleLbl="sibTrans2D1" presStyleIdx="4" presStyleCnt="5"/>
      <dgm:spPr/>
    </dgm:pt>
    <dgm:pt modelId="{AE3DB534-4955-4085-8081-B61973284026}" type="pres">
      <dgm:prSet presAssocID="{FF49EF3A-871D-464A-96F4-564663F912FF}" presName="connectorText" presStyleLbl="sibTrans2D1" presStyleIdx="4" presStyleCnt="5"/>
      <dgm:spPr/>
    </dgm:pt>
    <dgm:pt modelId="{ACD03DFD-F56B-4784-AF5A-E6E770630CBE}" type="pres">
      <dgm:prSet presAssocID="{FCD87C59-978F-4C6C-A13E-E7A93FA4D5F6}" presName="node" presStyleLbl="node1" presStyleIdx="5" presStyleCnt="6" custLinFactX="60336" custLinFactNeighborX="100000" custLinFactNeighborY="-5179">
        <dgm:presLayoutVars>
          <dgm:bulletEnabled val="1"/>
        </dgm:presLayoutVars>
      </dgm:prSet>
      <dgm:spPr/>
    </dgm:pt>
  </dgm:ptLst>
  <dgm:cxnLst>
    <dgm:cxn modelId="{6B264607-A1E2-40FD-B83F-C4C57253C6FB}" srcId="{5381EE4A-286D-4417-99BB-72265436209C}" destId="{FCD87C59-978F-4C6C-A13E-E7A93FA4D5F6}" srcOrd="5" destOrd="0" parTransId="{717FFCFC-B092-4FC2-8D12-5ED10EFF62BC}" sibTransId="{EB0011B8-E2ED-48CA-A228-10423207570C}"/>
    <dgm:cxn modelId="{263EC60A-48FB-45D8-A723-A9941DB8BB65}" type="presOf" srcId="{78E5789B-E06F-4B19-BD4A-185AE89E67F9}" destId="{8C33EB5B-3441-4CE1-A7F9-C9EB2BDB4925}" srcOrd="0" destOrd="0" presId="urn:microsoft.com/office/officeart/2005/8/layout/process5"/>
    <dgm:cxn modelId="{4CBE6216-D51D-4332-9220-561D19B6A143}" type="presOf" srcId="{5381EE4A-286D-4417-99BB-72265436209C}" destId="{8027883D-2567-4BEB-8B34-B49F858C2429}" srcOrd="0" destOrd="0" presId="urn:microsoft.com/office/officeart/2005/8/layout/process5"/>
    <dgm:cxn modelId="{49E6011D-5A69-460B-BCBA-DD05897C21A8}" type="presOf" srcId="{6C4EC8BC-0269-40A6-8102-1FC435501A50}" destId="{1B5DFE46-540A-4BAE-B440-4781170C24AF}" srcOrd="1" destOrd="0" presId="urn:microsoft.com/office/officeart/2005/8/layout/process5"/>
    <dgm:cxn modelId="{73550E24-B012-40F7-A8A6-D4340D9C826A}" type="presOf" srcId="{78E5789B-E06F-4B19-BD4A-185AE89E67F9}" destId="{757B7849-FE6E-431A-8A96-D127A57B1EF5}" srcOrd="1" destOrd="0" presId="urn:microsoft.com/office/officeart/2005/8/layout/process5"/>
    <dgm:cxn modelId="{069C8336-D5CD-4DA6-8127-E47B767BAE8F}" type="presOf" srcId="{DB7FEB1F-9369-4C94-A072-DAC2F7F60744}" destId="{5797A7C6-B630-4449-A902-9CE937E199E0}" srcOrd="0" destOrd="0" presId="urn:microsoft.com/office/officeart/2005/8/layout/process5"/>
    <dgm:cxn modelId="{350CCC38-33C0-4D5F-9A2D-724B797A6F65}" type="presOf" srcId="{6C4EC8BC-0269-40A6-8102-1FC435501A50}" destId="{BE974D1A-786A-4F72-BFE5-0AD5E09D28C9}" srcOrd="0" destOrd="0" presId="urn:microsoft.com/office/officeart/2005/8/layout/process5"/>
    <dgm:cxn modelId="{385E1B3C-9109-4EEE-A051-48ECDBC6DF12}" type="presOf" srcId="{6761B0CB-B7CF-49CC-82E6-B4019816DEC7}" destId="{FA1F0B33-03ED-4E6A-86EA-E98932415BB9}" srcOrd="0" destOrd="0" presId="urn:microsoft.com/office/officeart/2005/8/layout/process5"/>
    <dgm:cxn modelId="{23939041-F052-4092-86CC-B4A5142922BB}" type="presOf" srcId="{1564B464-A677-4B53-B80B-DC7126CF6C4F}" destId="{5A25EAD1-3F5D-46B2-9B90-954D635106C2}" srcOrd="0" destOrd="0" presId="urn:microsoft.com/office/officeart/2005/8/layout/process5"/>
    <dgm:cxn modelId="{EB349962-531F-478E-94BD-2DE9416F801E}" type="presOf" srcId="{36C54034-BAEB-42D3-9468-104069B74EE3}" destId="{F1F13103-FDB8-4B25-8B2C-75CE7DFAC567}" srcOrd="0" destOrd="0" presId="urn:microsoft.com/office/officeart/2005/8/layout/process5"/>
    <dgm:cxn modelId="{B6174747-E305-441C-BC97-44C45FD6580B}" srcId="{5381EE4A-286D-4417-99BB-72265436209C}" destId="{6761B0CB-B7CF-49CC-82E6-B4019816DEC7}" srcOrd="4" destOrd="0" parTransId="{02ECB286-74A0-4882-919D-9A1FA95F832D}" sibTransId="{FF49EF3A-871D-464A-96F4-564663F912FF}"/>
    <dgm:cxn modelId="{61CFBB4B-2AF7-4913-8C02-A3E2541F1BF6}" type="presOf" srcId="{9A8CC008-ECD1-4929-87DC-D46C7BAB4496}" destId="{11100EC0-051D-473D-9A00-76EF12A80704}" srcOrd="1" destOrd="0" presId="urn:microsoft.com/office/officeart/2005/8/layout/process5"/>
    <dgm:cxn modelId="{38C1C14E-5E4A-4C32-99AE-50EA9D70DF51}" type="presOf" srcId="{FCD87C59-978F-4C6C-A13E-E7A93FA4D5F6}" destId="{ACD03DFD-F56B-4784-AF5A-E6E770630CBE}" srcOrd="0" destOrd="0" presId="urn:microsoft.com/office/officeart/2005/8/layout/process5"/>
    <dgm:cxn modelId="{E96DE17D-16A3-4266-BD40-2197D0E164DB}" type="presOf" srcId="{DB7FEB1F-9369-4C94-A072-DAC2F7F60744}" destId="{A166303B-0F0E-4EEB-8828-54172D9FEE21}" srcOrd="1" destOrd="0" presId="urn:microsoft.com/office/officeart/2005/8/layout/process5"/>
    <dgm:cxn modelId="{C67FCF84-C019-46F2-82DB-F3BD31B567DA}" type="presOf" srcId="{28C384C0-95FB-44D3-B8F1-90C56ACFCBD2}" destId="{FF2B38E1-3EAB-4448-8E6E-3DBBD1602EFF}" srcOrd="0" destOrd="0" presId="urn:microsoft.com/office/officeart/2005/8/layout/process5"/>
    <dgm:cxn modelId="{9979EFA7-A6E6-4FA9-80E1-CFF59440162F}" type="presOf" srcId="{FF49EF3A-871D-464A-96F4-564663F912FF}" destId="{95F8DD63-FE0B-40B9-B52C-0DA0FEB90409}" srcOrd="0" destOrd="0" presId="urn:microsoft.com/office/officeart/2005/8/layout/process5"/>
    <dgm:cxn modelId="{EDF024AF-B84B-4ADA-AEF1-22341B409F42}" type="presOf" srcId="{FF49EF3A-871D-464A-96F4-564663F912FF}" destId="{AE3DB534-4955-4085-8081-B61973284026}" srcOrd="1" destOrd="0" presId="urn:microsoft.com/office/officeart/2005/8/layout/process5"/>
    <dgm:cxn modelId="{E36344B4-5F06-44A1-808D-79B87B612709}" srcId="{5381EE4A-286D-4417-99BB-72265436209C}" destId="{F50BAA51-E1BA-4287-A79B-22E531301F2D}" srcOrd="1" destOrd="0" parTransId="{F82DE037-9177-46F7-A0D5-553A5680F487}" sibTransId="{DB7FEB1F-9369-4C94-A072-DAC2F7F60744}"/>
    <dgm:cxn modelId="{11F93CC9-A081-44EA-9D50-1EA9A1A009C9}" type="presOf" srcId="{F50BAA51-E1BA-4287-A79B-22E531301F2D}" destId="{214FE2AC-799E-4ED5-A2DC-A11F12DECF3A}" srcOrd="0" destOrd="0" presId="urn:microsoft.com/office/officeart/2005/8/layout/process5"/>
    <dgm:cxn modelId="{BB9A4FE8-17C1-45E6-B8F8-25E27272C1DB}" srcId="{5381EE4A-286D-4417-99BB-72265436209C}" destId="{28C384C0-95FB-44D3-B8F1-90C56ACFCBD2}" srcOrd="3" destOrd="0" parTransId="{708507A7-297A-4C1F-AC17-98EA371315A6}" sibTransId="{78E5789B-E06F-4B19-BD4A-185AE89E67F9}"/>
    <dgm:cxn modelId="{209237EB-BFD9-4128-A29F-393406709810}" srcId="{5381EE4A-286D-4417-99BB-72265436209C}" destId="{1564B464-A677-4B53-B80B-DC7126CF6C4F}" srcOrd="2" destOrd="0" parTransId="{48533208-9130-4F3D-A28E-A31308D2D954}" sibTransId="{6C4EC8BC-0269-40A6-8102-1FC435501A50}"/>
    <dgm:cxn modelId="{269947EC-3730-4AF5-8D15-5DAA02394478}" srcId="{5381EE4A-286D-4417-99BB-72265436209C}" destId="{36C54034-BAEB-42D3-9468-104069B74EE3}" srcOrd="0" destOrd="0" parTransId="{17D23DC3-098A-4A1C-8DC3-42A2E72D73E5}" sibTransId="{9A8CC008-ECD1-4929-87DC-D46C7BAB4496}"/>
    <dgm:cxn modelId="{B927EFEE-7D16-486C-BCC9-3FF24D1EDB4D}" type="presOf" srcId="{9A8CC008-ECD1-4929-87DC-D46C7BAB4496}" destId="{84A48750-1E21-4DB7-BE9F-72194E6FC5BF}" srcOrd="0" destOrd="0" presId="urn:microsoft.com/office/officeart/2005/8/layout/process5"/>
    <dgm:cxn modelId="{36C63895-847A-4B21-9DD8-6F4D093BD491}" type="presParOf" srcId="{8027883D-2567-4BEB-8B34-B49F858C2429}" destId="{F1F13103-FDB8-4B25-8B2C-75CE7DFAC567}" srcOrd="0" destOrd="0" presId="urn:microsoft.com/office/officeart/2005/8/layout/process5"/>
    <dgm:cxn modelId="{7B36DB30-91A7-4EB4-9B7C-1911A94A602F}" type="presParOf" srcId="{8027883D-2567-4BEB-8B34-B49F858C2429}" destId="{84A48750-1E21-4DB7-BE9F-72194E6FC5BF}" srcOrd="1" destOrd="0" presId="urn:microsoft.com/office/officeart/2005/8/layout/process5"/>
    <dgm:cxn modelId="{34397E3B-52DF-4FD9-87C6-1258CFEA4C45}" type="presParOf" srcId="{84A48750-1E21-4DB7-BE9F-72194E6FC5BF}" destId="{11100EC0-051D-473D-9A00-76EF12A80704}" srcOrd="0" destOrd="0" presId="urn:microsoft.com/office/officeart/2005/8/layout/process5"/>
    <dgm:cxn modelId="{1C921CCC-5772-4941-91B2-EDE786751B6A}" type="presParOf" srcId="{8027883D-2567-4BEB-8B34-B49F858C2429}" destId="{214FE2AC-799E-4ED5-A2DC-A11F12DECF3A}" srcOrd="2" destOrd="0" presId="urn:microsoft.com/office/officeart/2005/8/layout/process5"/>
    <dgm:cxn modelId="{0BA17CE6-A7AC-41F4-B952-ACEE7A6CFC4B}" type="presParOf" srcId="{8027883D-2567-4BEB-8B34-B49F858C2429}" destId="{5797A7C6-B630-4449-A902-9CE937E199E0}" srcOrd="3" destOrd="0" presId="urn:microsoft.com/office/officeart/2005/8/layout/process5"/>
    <dgm:cxn modelId="{365666FC-DFA4-4846-9CF9-ADE7F28D4375}" type="presParOf" srcId="{5797A7C6-B630-4449-A902-9CE937E199E0}" destId="{A166303B-0F0E-4EEB-8828-54172D9FEE21}" srcOrd="0" destOrd="0" presId="urn:microsoft.com/office/officeart/2005/8/layout/process5"/>
    <dgm:cxn modelId="{C9199B0C-A402-49FB-BF32-B0ED558ACA14}" type="presParOf" srcId="{8027883D-2567-4BEB-8B34-B49F858C2429}" destId="{5A25EAD1-3F5D-46B2-9B90-954D635106C2}" srcOrd="4" destOrd="0" presId="urn:microsoft.com/office/officeart/2005/8/layout/process5"/>
    <dgm:cxn modelId="{E1B4307F-A9F2-4B22-ABA0-BD3E5DFF40D9}" type="presParOf" srcId="{8027883D-2567-4BEB-8B34-B49F858C2429}" destId="{BE974D1A-786A-4F72-BFE5-0AD5E09D28C9}" srcOrd="5" destOrd="0" presId="urn:microsoft.com/office/officeart/2005/8/layout/process5"/>
    <dgm:cxn modelId="{5AE292C3-20BA-4212-BDF5-9E3342B129EA}" type="presParOf" srcId="{BE974D1A-786A-4F72-BFE5-0AD5E09D28C9}" destId="{1B5DFE46-540A-4BAE-B440-4781170C24AF}" srcOrd="0" destOrd="0" presId="urn:microsoft.com/office/officeart/2005/8/layout/process5"/>
    <dgm:cxn modelId="{393815F3-BB23-4DB9-993A-829AAD249D17}" type="presParOf" srcId="{8027883D-2567-4BEB-8B34-B49F858C2429}" destId="{FF2B38E1-3EAB-4448-8E6E-3DBBD1602EFF}" srcOrd="6" destOrd="0" presId="urn:microsoft.com/office/officeart/2005/8/layout/process5"/>
    <dgm:cxn modelId="{130D0EF9-8BBA-4625-9B69-71235F912B9C}" type="presParOf" srcId="{8027883D-2567-4BEB-8B34-B49F858C2429}" destId="{8C33EB5B-3441-4CE1-A7F9-C9EB2BDB4925}" srcOrd="7" destOrd="0" presId="urn:microsoft.com/office/officeart/2005/8/layout/process5"/>
    <dgm:cxn modelId="{19CB6A4A-A4C9-462D-B889-BCD144FAC41C}" type="presParOf" srcId="{8C33EB5B-3441-4CE1-A7F9-C9EB2BDB4925}" destId="{757B7849-FE6E-431A-8A96-D127A57B1EF5}" srcOrd="0" destOrd="0" presId="urn:microsoft.com/office/officeart/2005/8/layout/process5"/>
    <dgm:cxn modelId="{1252758B-3F3A-4F6F-87E8-94E3B92065D2}" type="presParOf" srcId="{8027883D-2567-4BEB-8B34-B49F858C2429}" destId="{FA1F0B33-03ED-4E6A-86EA-E98932415BB9}" srcOrd="8" destOrd="0" presId="urn:microsoft.com/office/officeart/2005/8/layout/process5"/>
    <dgm:cxn modelId="{AE480C56-9F40-4F41-B784-914FFB5002BB}" type="presParOf" srcId="{8027883D-2567-4BEB-8B34-B49F858C2429}" destId="{95F8DD63-FE0B-40B9-B52C-0DA0FEB90409}" srcOrd="9" destOrd="0" presId="urn:microsoft.com/office/officeart/2005/8/layout/process5"/>
    <dgm:cxn modelId="{1A52DBD9-B66E-487A-B7A7-38398FA4E570}" type="presParOf" srcId="{95F8DD63-FE0B-40B9-B52C-0DA0FEB90409}" destId="{AE3DB534-4955-4085-8081-B61973284026}" srcOrd="0" destOrd="0" presId="urn:microsoft.com/office/officeart/2005/8/layout/process5"/>
    <dgm:cxn modelId="{90783EDC-E6DB-407E-B05D-23BFB3F8E4F4}" type="presParOf" srcId="{8027883D-2567-4BEB-8B34-B49F858C2429}" destId="{ACD03DFD-F56B-4784-AF5A-E6E770630CBE}" srcOrd="10"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1D98DB-8CA0-40EC-AECB-C074BE703299}">
      <dsp:nvSpPr>
        <dsp:cNvPr id="0" name=""/>
        <dsp:cNvSpPr/>
      </dsp:nvSpPr>
      <dsp:spPr>
        <a:xfrm>
          <a:off x="418733" y="0"/>
          <a:ext cx="3164688" cy="1027316"/>
        </a:xfrm>
        <a:prstGeom prst="roundRect">
          <a:avLst>
            <a:gd name="adj" fmla="val 10000"/>
          </a:avLst>
        </a:prstGeom>
        <a:solidFill>
          <a:schemeClr val="accent1">
            <a:lumMod val="20000"/>
            <a:lumOff val="80000"/>
          </a:schemeClr>
        </a:solidFill>
        <a:ln w="19050" cap="flat" cmpd="sng" algn="ctr">
          <a:solidFill>
            <a:schemeClr val="tx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b="1" i="0" u="sng" kern="1200" spc="-5">
              <a:solidFill>
                <a:schemeClr val="tx1"/>
              </a:solidFill>
              <a:latin typeface="Arial" panose="020B0604020202020204" pitchFamily="34" charset="0"/>
              <a:ea typeface="+mj-ea"/>
              <a:cs typeface="Arial" panose="020B0604020202020204" pitchFamily="34" charset="0"/>
            </a:rPr>
            <a:t>Financial products and services</a:t>
          </a:r>
        </a:p>
      </dsp:txBody>
      <dsp:txXfrm>
        <a:off x="448822" y="30089"/>
        <a:ext cx="3104510" cy="967138"/>
      </dsp:txXfrm>
    </dsp:sp>
    <dsp:sp modelId="{DE14DACA-9976-4F04-B72C-66463E2DC365}">
      <dsp:nvSpPr>
        <dsp:cNvPr id="0" name=""/>
        <dsp:cNvSpPr/>
      </dsp:nvSpPr>
      <dsp:spPr>
        <a:xfrm>
          <a:off x="735201" y="1027316"/>
          <a:ext cx="290190" cy="879738"/>
        </a:xfrm>
        <a:custGeom>
          <a:avLst/>
          <a:gdLst/>
          <a:ahLst/>
          <a:cxnLst/>
          <a:rect l="0" t="0" r="0" b="0"/>
          <a:pathLst>
            <a:path>
              <a:moveTo>
                <a:pt x="0" y="0"/>
              </a:moveTo>
              <a:lnTo>
                <a:pt x="0" y="879738"/>
              </a:lnTo>
              <a:lnTo>
                <a:pt x="290190" y="879738"/>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D303A5E8-ABF6-450E-BDB2-BF60BDC15EDB}">
      <dsp:nvSpPr>
        <dsp:cNvPr id="0" name=""/>
        <dsp:cNvSpPr/>
      </dsp:nvSpPr>
      <dsp:spPr>
        <a:xfrm>
          <a:off x="1025392" y="1287747"/>
          <a:ext cx="2635994" cy="1238614"/>
        </a:xfrm>
        <a:prstGeom prst="roundRect">
          <a:avLst>
            <a:gd name="adj" fmla="val 10000"/>
          </a:avLst>
        </a:prstGeom>
        <a:solidFill>
          <a:schemeClr val="accent1">
            <a:lumMod val="20000"/>
            <a:lumOff val="80000"/>
            <a:alpha val="9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kern="1200">
              <a:latin typeface="Arial" panose="020B0604020202020204" pitchFamily="34" charset="0"/>
              <a:cs typeface="Arial" panose="020B0604020202020204" pitchFamily="34" charset="0"/>
            </a:rPr>
            <a:t>Concessional loans, designed to provide affordable finance to the target beneficiaries</a:t>
          </a:r>
        </a:p>
      </dsp:txBody>
      <dsp:txXfrm>
        <a:off x="1061670" y="1324025"/>
        <a:ext cx="2563438" cy="1166058"/>
      </dsp:txXfrm>
    </dsp:sp>
    <dsp:sp modelId="{E75269B8-7E24-48DF-AAE8-507661CCF741}">
      <dsp:nvSpPr>
        <dsp:cNvPr id="0" name=""/>
        <dsp:cNvSpPr/>
      </dsp:nvSpPr>
      <dsp:spPr>
        <a:xfrm>
          <a:off x="735201" y="1027316"/>
          <a:ext cx="290190" cy="2269532"/>
        </a:xfrm>
        <a:custGeom>
          <a:avLst/>
          <a:gdLst/>
          <a:ahLst/>
          <a:cxnLst/>
          <a:rect l="0" t="0" r="0" b="0"/>
          <a:pathLst>
            <a:path>
              <a:moveTo>
                <a:pt x="0" y="0"/>
              </a:moveTo>
              <a:lnTo>
                <a:pt x="0" y="2269532"/>
              </a:lnTo>
              <a:lnTo>
                <a:pt x="290190" y="2269532"/>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472A1975-F70B-4818-AE4C-0DF0640EB246}">
      <dsp:nvSpPr>
        <dsp:cNvPr id="0" name=""/>
        <dsp:cNvSpPr/>
      </dsp:nvSpPr>
      <dsp:spPr>
        <a:xfrm>
          <a:off x="1025392" y="2783190"/>
          <a:ext cx="2623666" cy="1027316"/>
        </a:xfrm>
        <a:prstGeom prst="roundRect">
          <a:avLst>
            <a:gd name="adj" fmla="val 10000"/>
          </a:avLst>
        </a:prstGeom>
        <a:solidFill>
          <a:schemeClr val="accent1">
            <a:lumMod val="20000"/>
            <a:lumOff val="80000"/>
            <a:alpha val="9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kern="1200">
              <a:latin typeface="Arial" panose="020B0604020202020204" pitchFamily="34" charset="0"/>
              <a:cs typeface="Arial" panose="020B0604020202020204" pitchFamily="34" charset="0"/>
            </a:rPr>
            <a:t>Loan Guarantee fund, aimed at reducing the risk of lending on the side of the FI by sharing the risk of lending . </a:t>
          </a:r>
        </a:p>
      </dsp:txBody>
      <dsp:txXfrm>
        <a:off x="1055481" y="2813279"/>
        <a:ext cx="2563488" cy="967138"/>
      </dsp:txXfrm>
    </dsp:sp>
    <dsp:sp modelId="{EE3A3307-5772-47A8-BA20-0FEFB29F7EAE}">
      <dsp:nvSpPr>
        <dsp:cNvPr id="0" name=""/>
        <dsp:cNvSpPr/>
      </dsp:nvSpPr>
      <dsp:spPr>
        <a:xfrm>
          <a:off x="735201" y="1027316"/>
          <a:ext cx="290190" cy="3553677"/>
        </a:xfrm>
        <a:custGeom>
          <a:avLst/>
          <a:gdLst/>
          <a:ahLst/>
          <a:cxnLst/>
          <a:rect l="0" t="0" r="0" b="0"/>
          <a:pathLst>
            <a:path>
              <a:moveTo>
                <a:pt x="0" y="0"/>
              </a:moveTo>
              <a:lnTo>
                <a:pt x="0" y="3553677"/>
              </a:lnTo>
              <a:lnTo>
                <a:pt x="290190" y="3553677"/>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796DFDD0-D1AC-4325-96C2-058EC7C77E97}">
      <dsp:nvSpPr>
        <dsp:cNvPr id="0" name=""/>
        <dsp:cNvSpPr/>
      </dsp:nvSpPr>
      <dsp:spPr>
        <a:xfrm>
          <a:off x="1025392" y="4067335"/>
          <a:ext cx="2593324" cy="1027316"/>
        </a:xfrm>
        <a:prstGeom prst="roundRect">
          <a:avLst>
            <a:gd name="adj" fmla="val 10000"/>
          </a:avLst>
        </a:prstGeom>
        <a:solidFill>
          <a:schemeClr val="accent1">
            <a:lumMod val="20000"/>
            <a:lumOff val="80000"/>
            <a:alpha val="9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n-US" sz="1500" kern="1200">
              <a:latin typeface="Arial" panose="020B0604020202020204" pitchFamily="34" charset="0"/>
              <a:cs typeface="Arial" panose="020B0604020202020204" pitchFamily="34" charset="0"/>
            </a:rPr>
            <a:t>Technical Assistance /BDS (pre and post investment)</a:t>
          </a:r>
        </a:p>
      </dsp:txBody>
      <dsp:txXfrm>
        <a:off x="1055481" y="4097424"/>
        <a:ext cx="2533146" cy="9671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6C6E10-3846-4DF8-A806-FDE579D582AF}">
      <dsp:nvSpPr>
        <dsp:cNvPr id="0" name=""/>
        <dsp:cNvSpPr/>
      </dsp:nvSpPr>
      <dsp:spPr>
        <a:xfrm>
          <a:off x="0" y="7888"/>
          <a:ext cx="6096000" cy="3597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Summary of Achievements-Pilot Phase</a:t>
          </a:r>
          <a:endParaRPr lang="en-UG" sz="1500" kern="1200"/>
        </a:p>
      </dsp:txBody>
      <dsp:txXfrm>
        <a:off x="17563" y="25451"/>
        <a:ext cx="6060874" cy="3246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6C6E10-3846-4DF8-A806-FDE579D582AF}">
      <dsp:nvSpPr>
        <dsp:cNvPr id="0" name=""/>
        <dsp:cNvSpPr/>
      </dsp:nvSpPr>
      <dsp:spPr>
        <a:xfrm>
          <a:off x="0" y="0"/>
          <a:ext cx="6096000" cy="3597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Summary of Achievements-Pilot Phase</a:t>
          </a:r>
          <a:endParaRPr lang="en-UG" sz="1500" kern="1200"/>
        </a:p>
      </dsp:txBody>
      <dsp:txXfrm>
        <a:off x="17563" y="17563"/>
        <a:ext cx="6060874" cy="3246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F13103-FDB8-4B25-8B2C-75CE7DFAC567}">
      <dsp:nvSpPr>
        <dsp:cNvPr id="0" name=""/>
        <dsp:cNvSpPr/>
      </dsp:nvSpPr>
      <dsp:spPr>
        <a:xfrm>
          <a:off x="0" y="54827"/>
          <a:ext cx="1892742" cy="1694601"/>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43840" tIns="243840" rIns="243840" bIns="243840" numCol="1" spcCol="1270" anchor="ctr" anchorCtr="0">
          <a:noAutofit/>
        </a:bodyPr>
        <a:lstStyle/>
        <a:p>
          <a:pPr marL="0" lvl="0" indent="0" algn="ctr" defTabSz="2844800">
            <a:lnSpc>
              <a:spcPct val="90000"/>
            </a:lnSpc>
            <a:spcBef>
              <a:spcPct val="0"/>
            </a:spcBef>
            <a:spcAft>
              <a:spcPct val="35000"/>
            </a:spcAft>
            <a:buNone/>
          </a:pPr>
          <a:endParaRPr lang="en-US" sz="6400" kern="1200"/>
        </a:p>
      </dsp:txBody>
      <dsp:txXfrm>
        <a:off x="49633" y="104460"/>
        <a:ext cx="1793476" cy="1595335"/>
      </dsp:txXfrm>
    </dsp:sp>
    <dsp:sp modelId="{84A48750-1E21-4DB7-BE9F-72194E6FC5BF}">
      <dsp:nvSpPr>
        <dsp:cNvPr id="0" name=""/>
        <dsp:cNvSpPr/>
      </dsp:nvSpPr>
      <dsp:spPr>
        <a:xfrm rot="56894">
          <a:off x="1905259" y="475686"/>
          <a:ext cx="438572" cy="758013"/>
        </a:xfrm>
        <a:prstGeom prst="rightArrow">
          <a:avLst>
            <a:gd name="adj1" fmla="val 60000"/>
            <a:gd name="adj2" fmla="val 50000"/>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1905268" y="626200"/>
        <a:ext cx="307000" cy="454807"/>
      </dsp:txXfrm>
    </dsp:sp>
    <dsp:sp modelId="{214FE2AC-799E-4ED5-A2DC-A11F12DECF3A}">
      <dsp:nvSpPr>
        <dsp:cNvPr id="0" name=""/>
        <dsp:cNvSpPr/>
      </dsp:nvSpPr>
      <dsp:spPr>
        <a:xfrm>
          <a:off x="2384643" y="28033"/>
          <a:ext cx="2302345" cy="1833904"/>
        </a:xfrm>
        <a:prstGeom prst="roundRect">
          <a:avLst>
            <a:gd name="adj" fmla="val 10000"/>
          </a:avLst>
        </a:prstGeom>
        <a:solidFill>
          <a:schemeClr val="tx2">
            <a:lumMod val="60000"/>
            <a:lumOff val="40000"/>
          </a:schemeClr>
        </a:solidFill>
        <a:ln w="25400" cap="flat" cmpd="sng" algn="ctr">
          <a:solidFill>
            <a:schemeClr val="tx2">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b="1" kern="1200"/>
            <a:t>Portfolio Guarantee:</a:t>
          </a:r>
        </a:p>
        <a:p>
          <a:pPr marL="0" lvl="0" indent="0" algn="l" defTabSz="533400">
            <a:lnSpc>
              <a:spcPct val="90000"/>
            </a:lnSpc>
            <a:spcBef>
              <a:spcPct val="0"/>
            </a:spcBef>
            <a:spcAft>
              <a:spcPct val="35000"/>
            </a:spcAft>
            <a:buNone/>
          </a:pPr>
          <a:endParaRPr lang="en-US" sz="1200" kern="1200"/>
        </a:p>
        <a:p>
          <a:pPr marL="0" lvl="0" indent="0" algn="ctr" defTabSz="533400">
            <a:lnSpc>
              <a:spcPct val="90000"/>
            </a:lnSpc>
            <a:spcBef>
              <a:spcPct val="0"/>
            </a:spcBef>
            <a:spcAft>
              <a:spcPct val="35000"/>
            </a:spcAft>
            <a:buNone/>
          </a:pPr>
          <a:endParaRPr lang="en-US" sz="1200" kern="1200"/>
        </a:p>
      </dsp:txBody>
      <dsp:txXfrm>
        <a:off x="2438356" y="81746"/>
        <a:ext cx="2194919" cy="1726478"/>
      </dsp:txXfrm>
    </dsp:sp>
    <dsp:sp modelId="{5797A7C6-B630-4449-A902-9CE937E199E0}">
      <dsp:nvSpPr>
        <dsp:cNvPr id="0" name=""/>
        <dsp:cNvSpPr/>
      </dsp:nvSpPr>
      <dsp:spPr>
        <a:xfrm rot="34778">
          <a:off x="4829582" y="580805"/>
          <a:ext cx="343560" cy="758013"/>
        </a:xfrm>
        <a:prstGeom prst="rightArrow">
          <a:avLst>
            <a:gd name="adj1" fmla="val 60000"/>
            <a:gd name="adj2" fmla="val 50000"/>
          </a:avLst>
        </a:prstGeom>
        <a:solidFill>
          <a:schemeClr val="accent5">
            <a:shade val="90000"/>
            <a:hueOff val="106331"/>
            <a:satOff val="-2657"/>
            <a:lumOff val="1271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4829585" y="731887"/>
        <a:ext cx="240492" cy="454807"/>
      </dsp:txXfrm>
    </dsp:sp>
    <dsp:sp modelId="{5A25EAD1-3F5D-46B2-9B90-954D635106C2}">
      <dsp:nvSpPr>
        <dsp:cNvPr id="0" name=""/>
        <dsp:cNvSpPr/>
      </dsp:nvSpPr>
      <dsp:spPr>
        <a:xfrm>
          <a:off x="5335182" y="59265"/>
          <a:ext cx="2575321" cy="1833904"/>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it-IT" sz="1200" b="1" kern="1200"/>
            <a:t>Pari </a:t>
          </a:r>
          <a:r>
            <a:rPr lang="it-IT" sz="1200" b="1" kern="1200" err="1"/>
            <a:t>Passu</a:t>
          </a:r>
          <a:r>
            <a:rPr lang="it-IT" sz="1200" b="1" kern="1200"/>
            <a:t> 60% of USD 333,333 </a:t>
          </a:r>
          <a:endParaRPr lang="en-US" sz="1200" b="1" kern="1200"/>
        </a:p>
      </dsp:txBody>
      <dsp:txXfrm>
        <a:off x="5388895" y="112978"/>
        <a:ext cx="2467895" cy="1726478"/>
      </dsp:txXfrm>
    </dsp:sp>
    <dsp:sp modelId="{BE974D1A-786A-4F72-BFE5-0AD5E09D28C9}">
      <dsp:nvSpPr>
        <dsp:cNvPr id="0" name=""/>
        <dsp:cNvSpPr/>
      </dsp:nvSpPr>
      <dsp:spPr>
        <a:xfrm rot="21599994">
          <a:off x="8045884" y="597207"/>
          <a:ext cx="326144" cy="758013"/>
        </a:xfrm>
        <a:prstGeom prst="rightArrow">
          <a:avLst>
            <a:gd name="adj1" fmla="val 60000"/>
            <a:gd name="adj2" fmla="val 50000"/>
          </a:avLst>
        </a:prstGeom>
        <a:solidFill>
          <a:schemeClr val="accent5">
            <a:shade val="90000"/>
            <a:hueOff val="212662"/>
            <a:satOff val="-5314"/>
            <a:lumOff val="2542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8045884" y="748810"/>
        <a:ext cx="228301" cy="454807"/>
      </dsp:txXfrm>
    </dsp:sp>
    <dsp:sp modelId="{FF2B38E1-3EAB-4448-8E6E-3DBBD1602EFF}">
      <dsp:nvSpPr>
        <dsp:cNvPr id="0" name=""/>
        <dsp:cNvSpPr/>
      </dsp:nvSpPr>
      <dsp:spPr>
        <a:xfrm>
          <a:off x="8525870" y="59258"/>
          <a:ext cx="3056507" cy="183390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b="1" kern="1200">
              <a:solidFill>
                <a:schemeClr val="accent1">
                  <a:lumMod val="75000"/>
                </a:schemeClr>
              </a:solidFill>
            </a:rPr>
            <a:t>Investment Rational Rationale</a:t>
          </a:r>
        </a:p>
      </dsp:txBody>
      <dsp:txXfrm>
        <a:off x="8579583" y="112971"/>
        <a:ext cx="2949081" cy="1726478"/>
      </dsp:txXfrm>
    </dsp:sp>
    <dsp:sp modelId="{8C33EB5B-3441-4CE1-A7F9-C9EB2BDB4925}">
      <dsp:nvSpPr>
        <dsp:cNvPr id="0" name=""/>
        <dsp:cNvSpPr/>
      </dsp:nvSpPr>
      <dsp:spPr>
        <a:xfrm rot="5400000">
          <a:off x="9768224" y="2037407"/>
          <a:ext cx="571799" cy="758013"/>
        </a:xfrm>
        <a:prstGeom prst="rightArrow">
          <a:avLst>
            <a:gd name="adj1" fmla="val 60000"/>
            <a:gd name="adj2" fmla="val 50000"/>
          </a:avLst>
        </a:prstGeom>
        <a:solidFill>
          <a:schemeClr val="accent5">
            <a:shade val="90000"/>
            <a:hueOff val="212662"/>
            <a:satOff val="-5314"/>
            <a:lumOff val="2542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rot="-5400000">
        <a:off x="9826720" y="2130514"/>
        <a:ext cx="454807" cy="400259"/>
      </dsp:txXfrm>
    </dsp:sp>
    <dsp:sp modelId="{FA1F0B33-03ED-4E6A-86EA-E98932415BB9}">
      <dsp:nvSpPr>
        <dsp:cNvPr id="0" name=""/>
        <dsp:cNvSpPr/>
      </dsp:nvSpPr>
      <dsp:spPr>
        <a:xfrm>
          <a:off x="8525870" y="2972031"/>
          <a:ext cx="3056507" cy="1833904"/>
        </a:xfrm>
        <a:prstGeom prst="roundRect">
          <a:avLst>
            <a:gd name="adj" fmla="val 10000"/>
          </a:avLst>
        </a:prstGeom>
        <a:solidFill>
          <a:schemeClr val="accent5">
            <a:shade val="50000"/>
            <a:hueOff val="168648"/>
            <a:satOff val="-3730"/>
            <a:lumOff val="27991"/>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b="1" kern="1200"/>
            <a:t>Guarantee beneficiaries</a:t>
          </a:r>
        </a:p>
        <a:p>
          <a:pPr marL="0" lvl="0" indent="0" algn="l" defTabSz="533400">
            <a:lnSpc>
              <a:spcPct val="90000"/>
            </a:lnSpc>
            <a:spcBef>
              <a:spcPct val="0"/>
            </a:spcBef>
            <a:spcAft>
              <a:spcPct val="35000"/>
            </a:spcAft>
            <a:buNone/>
          </a:pPr>
          <a:endParaRPr lang="en-US" sz="1200" b="1" kern="1200"/>
        </a:p>
        <a:p>
          <a:pPr marL="0" lvl="0" indent="0" algn="l" defTabSz="533400">
            <a:lnSpc>
              <a:spcPct val="90000"/>
            </a:lnSpc>
            <a:spcBef>
              <a:spcPct val="0"/>
            </a:spcBef>
            <a:spcAft>
              <a:spcPct val="35000"/>
            </a:spcAft>
            <a:buNone/>
          </a:pPr>
          <a:endParaRPr lang="en-US" sz="1200" b="1" kern="1200"/>
        </a:p>
        <a:p>
          <a:pPr marL="0" lvl="0" indent="0" algn="l" defTabSz="533400">
            <a:lnSpc>
              <a:spcPct val="90000"/>
            </a:lnSpc>
            <a:spcBef>
              <a:spcPct val="0"/>
            </a:spcBef>
            <a:spcAft>
              <a:spcPct val="35000"/>
            </a:spcAft>
            <a:buNone/>
          </a:pPr>
          <a:endParaRPr lang="en-US" sz="1200" b="1" kern="1200"/>
        </a:p>
        <a:p>
          <a:pPr marL="0" lvl="0" indent="0" algn="l" defTabSz="533400">
            <a:lnSpc>
              <a:spcPct val="90000"/>
            </a:lnSpc>
            <a:spcBef>
              <a:spcPct val="0"/>
            </a:spcBef>
            <a:spcAft>
              <a:spcPct val="35000"/>
            </a:spcAft>
            <a:buNone/>
          </a:pPr>
          <a:r>
            <a:rPr lang="en-US" sz="1200" b="1" kern="1200"/>
            <a:t>Loans Size:</a:t>
          </a:r>
        </a:p>
      </dsp:txBody>
      <dsp:txXfrm>
        <a:off x="8579583" y="3025744"/>
        <a:ext cx="2949081" cy="1726478"/>
      </dsp:txXfrm>
    </dsp:sp>
    <dsp:sp modelId="{95F8DD63-FE0B-40B9-B52C-0DA0FEB90409}">
      <dsp:nvSpPr>
        <dsp:cNvPr id="0" name=""/>
        <dsp:cNvSpPr/>
      </dsp:nvSpPr>
      <dsp:spPr>
        <a:xfrm rot="10781932">
          <a:off x="8107027" y="3519432"/>
          <a:ext cx="295984" cy="758013"/>
        </a:xfrm>
        <a:prstGeom prst="rightArrow">
          <a:avLst>
            <a:gd name="adj1" fmla="val 60000"/>
            <a:gd name="adj2" fmla="val 50000"/>
          </a:avLst>
        </a:prstGeom>
        <a:solidFill>
          <a:schemeClr val="accent5">
            <a:shade val="90000"/>
            <a:hueOff val="106331"/>
            <a:satOff val="-2657"/>
            <a:lumOff val="1271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rot="10800000">
        <a:off x="8195821" y="3670802"/>
        <a:ext cx="207189" cy="454807"/>
      </dsp:txXfrm>
    </dsp:sp>
    <dsp:sp modelId="{ACD03DFD-F56B-4784-AF5A-E6E770630CBE}">
      <dsp:nvSpPr>
        <dsp:cNvPr id="0" name=""/>
        <dsp:cNvSpPr/>
      </dsp:nvSpPr>
      <dsp:spPr>
        <a:xfrm>
          <a:off x="4910908" y="2991030"/>
          <a:ext cx="3056507" cy="1833904"/>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b="1" kern="1200"/>
            <a:t>Expected Outcomes</a:t>
          </a:r>
        </a:p>
        <a:p>
          <a:pPr marL="0" lvl="0" indent="0" algn="l" defTabSz="533400">
            <a:lnSpc>
              <a:spcPct val="90000"/>
            </a:lnSpc>
            <a:spcBef>
              <a:spcPct val="0"/>
            </a:spcBef>
            <a:spcAft>
              <a:spcPct val="35000"/>
            </a:spcAft>
            <a:buNone/>
          </a:pPr>
          <a:endParaRPr lang="en-US" sz="1200" b="1" kern="1200"/>
        </a:p>
        <a:p>
          <a:pPr marL="0" lvl="0" indent="0" algn="l" defTabSz="533400">
            <a:lnSpc>
              <a:spcPct val="90000"/>
            </a:lnSpc>
            <a:spcBef>
              <a:spcPct val="0"/>
            </a:spcBef>
            <a:spcAft>
              <a:spcPct val="35000"/>
            </a:spcAft>
            <a:buNone/>
          </a:pPr>
          <a:endParaRPr lang="en-US" sz="800" b="1" kern="1200"/>
        </a:p>
        <a:p>
          <a:pPr marL="0" lvl="0" indent="0" algn="l" defTabSz="533400">
            <a:lnSpc>
              <a:spcPct val="90000"/>
            </a:lnSpc>
            <a:spcBef>
              <a:spcPct val="0"/>
            </a:spcBef>
            <a:spcAft>
              <a:spcPct val="35000"/>
            </a:spcAft>
            <a:buNone/>
          </a:pPr>
          <a:endParaRPr lang="en-US" sz="800" b="1" kern="1200"/>
        </a:p>
        <a:p>
          <a:pPr marL="0" lvl="0" indent="0" algn="l" defTabSz="533400">
            <a:lnSpc>
              <a:spcPct val="90000"/>
            </a:lnSpc>
            <a:spcBef>
              <a:spcPct val="0"/>
            </a:spcBef>
            <a:spcAft>
              <a:spcPct val="35000"/>
            </a:spcAft>
            <a:buNone/>
          </a:pPr>
          <a:r>
            <a:rPr lang="en-US" sz="1200" b="1" kern="1200"/>
            <a:t>Sector Impact</a:t>
          </a:r>
        </a:p>
      </dsp:txBody>
      <dsp:txXfrm>
        <a:off x="4964621" y="3044743"/>
        <a:ext cx="2949081" cy="172647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1T16:25:59.087"/>
    </inkml:context>
    <inkml:brush xml:id="br0">
      <inkml:brushProperty name="width" value="0.05" units="cm"/>
      <inkml:brushProperty name="height" value="0.05" units="cm"/>
      <inkml:brushProperty name="color" value="#E71224"/>
    </inkml:brush>
  </inkml:definitions>
  <inkml:trace contextRef="#ctx0" brushRef="#br0">0 3287 24575,'31'-18'0,"1"0"0,1 2 0,35-12 0,-17 7 0,179-69-308,472-119 0,-562 177 308,523-100 0,-487 110 257,202 0 0,-344 20-226,0-1 0,0-2 0,50-14 0,26-4-53,179-15 22,-142 13 0,23-3 0,-22 13 0,112-7 0,-202 22 0,95-5 0,-136 3 0,0-1 0,0-1 0,-1 0 0,1-1 0,-1-1 0,29-14 0,-33 14 0,-3 0 0,1 1 0,0-1 0,-1 0 0,10-10 0,-2 3 0,-1 1 0,2 0 0,0 1 0,0 1 0,1 1 0,22-8 0,8-5 0,-24 12 0,0 2 0,0 0 0,45-7 0,-35 8 0,37-12 0,39-13 0,-69 21 0,75-28 0,-102 31 0,0 0 0,21-17 0,-22 15 0,0 0 0,21-10 0,12 2 0,1 1 0,65-14 0,-66 20 0,0-2 0,65-28 0,28-10 0,-103 39 0,0-1 0,61-30 0,-31 9 0,75-27 0,9-2 0,-121 50 0,1 1 0,1 1 0,-1 3 0,2 0 0,-1 2 0,1 1 0,46 0 0,-11 0 0,95-19 0,-132 17 0,37-14 0,-45 12 0,1 2 0,0 1 0,36-5 0,55-4 0,-60 7 0,71-1 0,906 10 0,-980-4 0,0-3 0,0-2 0,71-20 0,35-7 0,-73 19 0,-42 7 0,83-7 0,-44 17 0,-53 0 0,0-1 0,0-1 0,0-2 0,32-7 0,151-34 0,-187 36 0,0-1 0,32-17 0,-28 12 0,35-12 0,41-7 0,177-32 0,-110 32 0,-139 24 0,1-1 0,62-30 0,55-22 0,-39 18 0,-64 26 0,0 3 0,90-17 0,-126 29 0,543-138 0,-278 58 0,-182 54 0,48-12 0,-32 12 0,-61 15 0,1 1 0,0 3 0,67-5 0,14 1 0,11-1 0,-92 16 0,-37 1 0,0-2 0,0 1 0,0-2 0,0 0 0,0-1 0,0 0 0,19-6 0,-30 7 0,26-12 0,1 2 0,0 2 0,34-7 0,-37 12 0,0-1 0,0-2 0,0 0 0,-1-2 0,29-13 0,29-15 0,-58 28 0,-1-2 0,42-24 0,-58 30 0,0 0 0,0 1 0,1 0 0,12-3 0,-12 4 0,-1-1 0,1 1 0,14-9 0,-1-1 0,1 1 0,1 2 0,0 0 0,0 2 0,1 0 0,0 2 0,0 1 0,1 1 0,-1 1 0,35 1 0,-29 0 0,58-10 0,-57 6 0,49-3 0,-57 6 0,0 0 0,-1-2 0,1 0 0,31-13 0,31-7 0,-48 11-1365,-26 7-5461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6E78B7-C88B-4722-86A1-F97012CC60B0}" type="datetimeFigureOut">
              <a:rPr lang="en-US" smtClean="0"/>
              <a:t>8/12/2024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C74E71-76C8-4070-A91F-1518B1E850D2}" type="slidenum">
              <a:rPr lang="en-US" smtClean="0"/>
              <a:t>‹#›</a:t>
            </a:fld>
            <a:endParaRPr lang="en-US"/>
          </a:p>
        </p:txBody>
      </p:sp>
    </p:spTree>
    <p:extLst>
      <p:ext uri="{BB962C8B-B14F-4D97-AF65-F5344CB8AC3E}">
        <p14:creationId xmlns:p14="http://schemas.microsoft.com/office/powerpoint/2010/main" val="4201156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G"/>
          </a:p>
        </p:txBody>
      </p:sp>
      <p:sp>
        <p:nvSpPr>
          <p:cNvPr id="4" name="Slide Number Placeholder 3"/>
          <p:cNvSpPr>
            <a:spLocks noGrp="1"/>
          </p:cNvSpPr>
          <p:nvPr>
            <p:ph type="sldNum" sz="quarter" idx="5"/>
          </p:nvPr>
        </p:nvSpPr>
        <p:spPr/>
        <p:txBody>
          <a:bodyPr/>
          <a:lstStyle/>
          <a:p>
            <a:fld id="{18C74E71-76C8-4070-A91F-1518B1E850D2}" type="slidenum">
              <a:rPr lang="en-US" smtClean="0"/>
              <a:t>3</a:t>
            </a:fld>
            <a:endParaRPr lang="en-US"/>
          </a:p>
        </p:txBody>
      </p:sp>
    </p:spTree>
    <p:extLst>
      <p:ext uri="{BB962C8B-B14F-4D97-AF65-F5344CB8AC3E}">
        <p14:creationId xmlns:p14="http://schemas.microsoft.com/office/powerpoint/2010/main" val="2278151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0B5DD1-E5D5-A841-A3E3-BDA6F1722F5B}" type="slidenum">
              <a:rPr lang="en-GB" smtClean="0"/>
              <a:t>4</a:t>
            </a:fld>
            <a:endParaRPr lang="en-GB"/>
          </a:p>
        </p:txBody>
      </p:sp>
    </p:spTree>
    <p:extLst>
      <p:ext uri="{BB962C8B-B14F-4D97-AF65-F5344CB8AC3E}">
        <p14:creationId xmlns:p14="http://schemas.microsoft.com/office/powerpoint/2010/main" val="2988630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0B5DD1-E5D5-A841-A3E3-BDA6F1722F5B}" type="slidenum">
              <a:rPr lang="en-GB" smtClean="0"/>
              <a:t>12</a:t>
            </a:fld>
            <a:endParaRPr lang="en-GB"/>
          </a:p>
        </p:txBody>
      </p:sp>
    </p:spTree>
    <p:extLst>
      <p:ext uri="{BB962C8B-B14F-4D97-AF65-F5344CB8AC3E}">
        <p14:creationId xmlns:p14="http://schemas.microsoft.com/office/powerpoint/2010/main" val="1292906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C1D878-C9AC-46CC-8FA3-B888ADF30E5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55644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cid:image001.jpg@01D89029.6942E440" TargetMode="Externa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cid:image001.jpg@01D89029.6942E440"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36915"/>
            <a:ext cx="10363200" cy="1758057"/>
          </a:xfrm>
        </p:spPr>
        <p:txBody>
          <a:bodyPr>
            <a:normAutofit/>
          </a:bodyPr>
          <a:lstStyle>
            <a:lvl1pPr>
              <a:defRPr sz="3600" b="1" cap="small" baseline="0">
                <a:solidFill>
                  <a:schemeClr val="accent1">
                    <a:lumMod val="75000"/>
                  </a:schemeClr>
                </a:solidFill>
                <a:effectLst/>
                <a:latin typeface="Times New Roman" pitchFamily="18" charset="0"/>
                <a:cs typeface="Times New Roman" pitchFamily="18" charset="0"/>
              </a:defRPr>
            </a:lvl1pPr>
          </a:lstStyle>
          <a:p>
            <a:r>
              <a:rPr lang="en-US"/>
              <a:t>Click to edit Master title style</a:t>
            </a:r>
            <a:endParaRPr lang="en-ZA"/>
          </a:p>
        </p:txBody>
      </p:sp>
      <p:sp>
        <p:nvSpPr>
          <p:cNvPr id="3" name="Subtitle 2"/>
          <p:cNvSpPr>
            <a:spLocks noGrp="1"/>
          </p:cNvSpPr>
          <p:nvPr>
            <p:ph type="subTitle" idx="1"/>
          </p:nvPr>
        </p:nvSpPr>
        <p:spPr>
          <a:xfrm>
            <a:off x="1828800" y="4844752"/>
            <a:ext cx="8534400" cy="1104528"/>
          </a:xfrm>
        </p:spPr>
        <p:txBody>
          <a:bodyPr>
            <a:normAutofit/>
          </a:bodyPr>
          <a:lstStyle>
            <a:lvl1pPr marL="0" indent="0" algn="ctr">
              <a:buNone/>
              <a:defRPr sz="2400" cap="small" baseline="0">
                <a:solidFill>
                  <a:schemeClr val="accent1">
                    <a:lumMod val="75000"/>
                  </a:schemeClr>
                </a:solidFill>
                <a:latin typeface="Times New Roman" pitchFamily="18" charset="0"/>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6" name="Slide Number Placeholder 5"/>
          <p:cNvSpPr>
            <a:spLocks noGrp="1"/>
          </p:cNvSpPr>
          <p:nvPr>
            <p:ph type="sldNum" sz="quarter" idx="12"/>
          </p:nvPr>
        </p:nvSpPr>
        <p:spPr>
          <a:xfrm>
            <a:off x="8737600" y="6237315"/>
            <a:ext cx="2844800" cy="365125"/>
          </a:xfrm>
        </p:spPr>
        <p:txBody>
          <a:bodyPr/>
          <a:lstStyle>
            <a:lvl1pPr>
              <a:defRPr>
                <a:solidFill>
                  <a:srgbClr val="3B7150"/>
                </a:solidFill>
                <a:latin typeface="Times New Roman" pitchFamily="18" charset="0"/>
                <a:cs typeface="Times New Roman" pitchFamily="18" charset="0"/>
              </a:defRPr>
            </a:lvl1pPr>
          </a:lstStyle>
          <a:p>
            <a:fld id="{25CCA86C-E595-4FCB-B12A-2D663C05ECA6}" type="slidenum">
              <a:rPr lang="en-ZA" smtClean="0"/>
              <a:t>‹#›</a:t>
            </a:fld>
            <a:endParaRPr lang="en-ZA"/>
          </a:p>
        </p:txBody>
      </p:sp>
      <p:sp>
        <p:nvSpPr>
          <p:cNvPr id="11" name="Rounded Rectangle 10"/>
          <p:cNvSpPr/>
          <p:nvPr/>
        </p:nvSpPr>
        <p:spPr>
          <a:xfrm>
            <a:off x="239351" y="188640"/>
            <a:ext cx="11713301" cy="6480720"/>
          </a:xfrm>
          <a:prstGeom prst="roundRect">
            <a:avLst>
              <a:gd name="adj" fmla="val 5506"/>
            </a:avLst>
          </a:prstGeom>
          <a:noFill/>
          <a:ln>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a:p>
        </p:txBody>
      </p:sp>
      <p:cxnSp>
        <p:nvCxnSpPr>
          <p:cNvPr id="14" name="Straight Connector 13"/>
          <p:cNvCxnSpPr/>
          <p:nvPr/>
        </p:nvCxnSpPr>
        <p:spPr>
          <a:xfrm>
            <a:off x="431372" y="4581128"/>
            <a:ext cx="11329259" cy="0"/>
          </a:xfrm>
          <a:prstGeom prst="line">
            <a:avLst/>
          </a:prstGeom>
          <a:ln w="25400">
            <a:solidFill>
              <a:srgbClr val="3B715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5BC577C-F7E1-1448-DD74-6C06BBA7F255}"/>
              </a:ext>
            </a:extLst>
          </p:cNvPr>
          <p:cNvPicPr>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0907" y="475517"/>
            <a:ext cx="1601893" cy="1019883"/>
          </a:xfrm>
          <a:prstGeom prst="rect">
            <a:avLst/>
          </a:prstGeom>
          <a:noFill/>
          <a:ln>
            <a:noFill/>
          </a:ln>
        </p:spPr>
      </p:pic>
      <p:pic>
        <p:nvPicPr>
          <p:cNvPr id="9" name="Picture 8" descr="JPLG MIS - Login">
            <a:extLst>
              <a:ext uri="{FF2B5EF4-FFF2-40B4-BE49-F238E27FC236}">
                <a16:creationId xmlns:a16="http://schemas.microsoft.com/office/drawing/2014/main" id="{7836A0A8-8744-8911-0B54-8C1587353D51}"/>
              </a:ext>
            </a:extLst>
          </p:cNvPr>
          <p:cNvPicPr>
            <a:picLocks noChangeAspect="1"/>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7912101" y="343570"/>
            <a:ext cx="3365499" cy="1266155"/>
          </a:xfrm>
          <a:prstGeom prst="rect">
            <a:avLst/>
          </a:prstGeom>
          <a:noFill/>
          <a:ln>
            <a:noFill/>
          </a:ln>
        </p:spPr>
      </p:pic>
    </p:spTree>
    <p:extLst>
      <p:ext uri="{BB962C8B-B14F-4D97-AF65-F5344CB8AC3E}">
        <p14:creationId xmlns:p14="http://schemas.microsoft.com/office/powerpoint/2010/main" val="16952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Slide1_White">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DD5C69D-1491-7547-B029-D00F4F807131}"/>
              </a:ext>
            </a:extLst>
          </p:cNvPr>
          <p:cNvSpPr/>
          <p:nvPr userDrawn="1"/>
        </p:nvSpPr>
        <p:spPr>
          <a:xfrm>
            <a:off x="0" y="-4763"/>
            <a:ext cx="12192000" cy="6858000"/>
          </a:xfrm>
          <a:prstGeom prst="rect">
            <a:avLst/>
          </a:prstGeom>
          <a:solidFill>
            <a:srgbClr val="DEE7E8"/>
          </a:solidFill>
          <a:ln>
            <a:solidFill>
              <a:srgbClr val="DFE8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E8C990A1-9C7A-EB4A-8189-CA82CDC5185C}"/>
              </a:ext>
            </a:extLst>
          </p:cNvPr>
          <p:cNvSpPr>
            <a:spLocks noGrp="1"/>
          </p:cNvSpPr>
          <p:nvPr>
            <p:ph type="ctrTitle" hasCustomPrompt="1"/>
          </p:nvPr>
        </p:nvSpPr>
        <p:spPr>
          <a:xfrm>
            <a:off x="457200" y="2230437"/>
            <a:ext cx="11277600" cy="2387600"/>
          </a:xfrm>
        </p:spPr>
        <p:txBody>
          <a:bodyPr anchor="ctr">
            <a:normAutofit/>
          </a:bodyPr>
          <a:lstStyle>
            <a:lvl1pPr algn="l">
              <a:buFont typeface="Arial" panose="020B0604020202020204" pitchFamily="34" charset="0"/>
              <a:buChar char="•"/>
              <a:defRPr sz="1800">
                <a:solidFill>
                  <a:srgbClr val="011EAA"/>
                </a:solidFill>
                <a:effectLst/>
              </a:defRPr>
            </a:lvl1pPr>
          </a:lstStyle>
          <a:p>
            <a:r>
              <a:rPr lang="en-US"/>
              <a:t> CLICK TO EDIT AGENDA STYLE: 1, 2, 3</a:t>
            </a:r>
            <a:br>
              <a:rPr lang="en-US"/>
            </a:br>
            <a:r>
              <a:rPr lang="en-US"/>
              <a:t> </a:t>
            </a:r>
          </a:p>
        </p:txBody>
      </p:sp>
      <p:pic>
        <p:nvPicPr>
          <p:cNvPr id="8" name="Picture 7" descr="A close up of a logo&#10;&#10;Description automatically generated">
            <a:extLst>
              <a:ext uri="{FF2B5EF4-FFF2-40B4-BE49-F238E27FC236}">
                <a16:creationId xmlns:a16="http://schemas.microsoft.com/office/drawing/2014/main" id="{CB45EC5F-1DFB-7340-9F40-01306E8EE275}"/>
              </a:ext>
            </a:extLst>
          </p:cNvPr>
          <p:cNvPicPr>
            <a:picLocks noChangeAspect="1"/>
          </p:cNvPicPr>
          <p:nvPr userDrawn="1"/>
        </p:nvPicPr>
        <p:blipFill>
          <a:blip r:embed="rId2"/>
          <a:stretch>
            <a:fillRect/>
          </a:stretch>
        </p:blipFill>
        <p:spPr>
          <a:xfrm>
            <a:off x="10665070" y="305387"/>
            <a:ext cx="1214569" cy="1039875"/>
          </a:xfrm>
          <a:prstGeom prst="rect">
            <a:avLst/>
          </a:prstGeom>
        </p:spPr>
      </p:pic>
    </p:spTree>
    <p:extLst>
      <p:ext uri="{BB962C8B-B14F-4D97-AF65-F5344CB8AC3E}">
        <p14:creationId xmlns:p14="http://schemas.microsoft.com/office/powerpoint/2010/main" val="1994705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Slide2_Blu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7B3EEE6-8CE1-6C4E-9C87-FC24B4820EA8}"/>
              </a:ext>
            </a:extLst>
          </p:cNvPr>
          <p:cNvSpPr/>
          <p:nvPr userDrawn="1"/>
        </p:nvSpPr>
        <p:spPr>
          <a:xfrm>
            <a:off x="0" y="0"/>
            <a:ext cx="12192000" cy="6858000"/>
          </a:xfrm>
          <a:prstGeom prst="rect">
            <a:avLst/>
          </a:prstGeom>
          <a:solidFill>
            <a:srgbClr val="011D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a:extLst>
              <a:ext uri="{FF2B5EF4-FFF2-40B4-BE49-F238E27FC236}">
                <a16:creationId xmlns:a16="http://schemas.microsoft.com/office/drawing/2014/main" id="{297D9BEA-D6E0-CC4B-8F34-0F211C60A9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856197" y="457200"/>
            <a:ext cx="878603" cy="806118"/>
          </a:xfrm>
          <a:prstGeom prst="rect">
            <a:avLst/>
          </a:prstGeom>
        </p:spPr>
      </p:pic>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E8C990A1-9C7A-EB4A-8189-CA82CDC5185C}"/>
              </a:ext>
            </a:extLst>
          </p:cNvPr>
          <p:cNvSpPr>
            <a:spLocks noGrp="1"/>
          </p:cNvSpPr>
          <p:nvPr>
            <p:ph type="ctrTitle" hasCustomPrompt="1"/>
          </p:nvPr>
        </p:nvSpPr>
        <p:spPr>
          <a:xfrm>
            <a:off x="457200" y="2230437"/>
            <a:ext cx="11277600" cy="2387600"/>
          </a:xfrm>
          <a:ln>
            <a:noFill/>
          </a:ln>
        </p:spPr>
        <p:txBody>
          <a:bodyPr anchor="ctr">
            <a:normAutofit/>
          </a:bodyPr>
          <a:lstStyle>
            <a:lvl1pPr algn="l">
              <a:buFont typeface="Arial" panose="020B0604020202020204" pitchFamily="34" charset="0"/>
              <a:buChar char="•"/>
              <a:defRPr sz="1800">
                <a:solidFill>
                  <a:srgbClr val="DFE8E9"/>
                </a:solidFill>
                <a:effectLst/>
              </a:defRPr>
            </a:lvl1pPr>
          </a:lstStyle>
          <a:p>
            <a:r>
              <a:rPr lang="en-US"/>
              <a:t> CLICK TO EDIT AGENDA STYLE: 1, 2, 3</a:t>
            </a:r>
            <a:br>
              <a:rPr lang="en-US"/>
            </a:br>
            <a:r>
              <a:rPr lang="en-US"/>
              <a:t> </a:t>
            </a:r>
          </a:p>
        </p:txBody>
      </p:sp>
    </p:spTree>
    <p:extLst>
      <p:ext uri="{BB962C8B-B14F-4D97-AF65-F5344CB8AC3E}">
        <p14:creationId xmlns:p14="http://schemas.microsoft.com/office/powerpoint/2010/main" val="1154171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conSlide">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C588B7A-E5A9-AD44-9B9C-FE9DA607CEF0}"/>
              </a:ext>
            </a:extLst>
          </p:cNvPr>
          <p:cNvSpPr/>
          <p:nvPr userDrawn="1"/>
        </p:nvSpPr>
        <p:spPr>
          <a:xfrm>
            <a:off x="0" y="-1"/>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descr="A close up of a logo&#10;&#10;Description automatically generated">
            <a:extLst>
              <a:ext uri="{FF2B5EF4-FFF2-40B4-BE49-F238E27FC236}">
                <a16:creationId xmlns:a16="http://schemas.microsoft.com/office/drawing/2014/main" id="{46D82D27-5900-F240-89E4-931AA478F410}"/>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10" name="Subtitle 2">
            <a:extLst>
              <a:ext uri="{FF2B5EF4-FFF2-40B4-BE49-F238E27FC236}">
                <a16:creationId xmlns:a16="http://schemas.microsoft.com/office/drawing/2014/main" id="{A610D455-75A2-744B-AB48-F2CCED6E2B24}"/>
              </a:ext>
            </a:extLst>
          </p:cNvPr>
          <p:cNvSpPr>
            <a:spLocks noGrp="1"/>
          </p:cNvSpPr>
          <p:nvPr>
            <p:ph type="subTitle" idx="1"/>
          </p:nvPr>
        </p:nvSpPr>
        <p:spPr>
          <a:xfrm>
            <a:off x="457201" y="900055"/>
            <a:ext cx="7841039" cy="1039875"/>
          </a:xfrm>
        </p:spPr>
        <p:txBody>
          <a:bodyPr/>
          <a:lstStyle>
            <a:lvl1pPr marL="0" indent="0" algn="l">
              <a:buNone/>
              <a:defRPr sz="1800">
                <a:solidFill>
                  <a:srgbClr val="011EAA"/>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Picture Placeholder 3">
            <a:extLst>
              <a:ext uri="{FF2B5EF4-FFF2-40B4-BE49-F238E27FC236}">
                <a16:creationId xmlns:a16="http://schemas.microsoft.com/office/drawing/2014/main" id="{BEF14FB8-4923-D34D-AACB-25A11523B85C}"/>
              </a:ext>
            </a:extLst>
          </p:cNvPr>
          <p:cNvSpPr>
            <a:spLocks noGrp="1"/>
          </p:cNvSpPr>
          <p:nvPr>
            <p:ph type="pic" sz="quarter" idx="12" hasCustomPrompt="1"/>
          </p:nvPr>
        </p:nvSpPr>
        <p:spPr>
          <a:xfrm>
            <a:off x="878713" y="1980038"/>
            <a:ext cx="2286000" cy="2219325"/>
          </a:xfrm>
        </p:spPr>
        <p:txBody>
          <a:bodyPr/>
          <a:lstStyle/>
          <a:p>
            <a:r>
              <a:rPr lang="en-US"/>
              <a:t>Icon</a:t>
            </a:r>
          </a:p>
        </p:txBody>
      </p:sp>
      <p:sp>
        <p:nvSpPr>
          <p:cNvPr id="8" name="Picture Placeholder 3">
            <a:extLst>
              <a:ext uri="{FF2B5EF4-FFF2-40B4-BE49-F238E27FC236}">
                <a16:creationId xmlns:a16="http://schemas.microsoft.com/office/drawing/2014/main" id="{D586FF6F-214F-144C-89EF-44F6CE15C79C}"/>
              </a:ext>
            </a:extLst>
          </p:cNvPr>
          <p:cNvSpPr>
            <a:spLocks noGrp="1"/>
          </p:cNvSpPr>
          <p:nvPr>
            <p:ph type="pic" sz="quarter" idx="13" hasCustomPrompt="1"/>
          </p:nvPr>
        </p:nvSpPr>
        <p:spPr>
          <a:xfrm>
            <a:off x="3732271" y="1980037"/>
            <a:ext cx="2286000" cy="2219325"/>
          </a:xfrm>
        </p:spPr>
        <p:txBody>
          <a:bodyPr/>
          <a:lstStyle/>
          <a:p>
            <a:r>
              <a:rPr lang="en-US"/>
              <a:t>Icon</a:t>
            </a:r>
          </a:p>
        </p:txBody>
      </p:sp>
      <p:sp>
        <p:nvSpPr>
          <p:cNvPr id="9" name="Picture Placeholder 3">
            <a:extLst>
              <a:ext uri="{FF2B5EF4-FFF2-40B4-BE49-F238E27FC236}">
                <a16:creationId xmlns:a16="http://schemas.microsoft.com/office/drawing/2014/main" id="{15382E98-AC9C-7041-BAEA-0045791F375C}"/>
              </a:ext>
            </a:extLst>
          </p:cNvPr>
          <p:cNvSpPr>
            <a:spLocks noGrp="1"/>
          </p:cNvSpPr>
          <p:nvPr>
            <p:ph type="pic" sz="quarter" idx="14" hasCustomPrompt="1"/>
          </p:nvPr>
        </p:nvSpPr>
        <p:spPr>
          <a:xfrm>
            <a:off x="6585829" y="1980037"/>
            <a:ext cx="2286000" cy="2219325"/>
          </a:xfrm>
        </p:spPr>
        <p:txBody>
          <a:bodyPr/>
          <a:lstStyle/>
          <a:p>
            <a:r>
              <a:rPr lang="en-US"/>
              <a:t>Icon</a:t>
            </a:r>
          </a:p>
        </p:txBody>
      </p:sp>
      <p:sp>
        <p:nvSpPr>
          <p:cNvPr id="14" name="Text Placeholder 13">
            <a:extLst>
              <a:ext uri="{FF2B5EF4-FFF2-40B4-BE49-F238E27FC236}">
                <a16:creationId xmlns:a16="http://schemas.microsoft.com/office/drawing/2014/main" id="{63A4A5BD-6D84-FB42-BB17-D703494DF959}"/>
              </a:ext>
            </a:extLst>
          </p:cNvPr>
          <p:cNvSpPr>
            <a:spLocks noGrp="1"/>
          </p:cNvSpPr>
          <p:nvPr>
            <p:ph type="body" sz="quarter" idx="16" hasCustomPrompt="1"/>
          </p:nvPr>
        </p:nvSpPr>
        <p:spPr>
          <a:xfrm>
            <a:off x="878713" y="4401317"/>
            <a:ext cx="2286000" cy="596570"/>
          </a:xfrm>
        </p:spPr>
        <p:txBody>
          <a:bodyPr/>
          <a:lstStyle>
            <a:lvl1pPr>
              <a:defRPr sz="1050" b="1" i="0">
                <a:solidFill>
                  <a:schemeClr val="tx1">
                    <a:lumMod val="95000"/>
                    <a:lumOff val="5000"/>
                  </a:schemeClr>
                </a:solidFill>
                <a:latin typeface="Univers" panose="020B0503020202020204" pitchFamily="34" charset="0"/>
              </a:defRPr>
            </a:lvl1pPr>
          </a:lstStyle>
          <a:p>
            <a:pPr lvl="0"/>
            <a:r>
              <a:rPr lang="en-US"/>
              <a:t>Title</a:t>
            </a:r>
          </a:p>
          <a:p>
            <a:pPr lvl="0"/>
            <a:endParaRPr lang="en-US"/>
          </a:p>
        </p:txBody>
      </p:sp>
      <p:sp>
        <p:nvSpPr>
          <p:cNvPr id="16" name="Text Placeholder 13">
            <a:extLst>
              <a:ext uri="{FF2B5EF4-FFF2-40B4-BE49-F238E27FC236}">
                <a16:creationId xmlns:a16="http://schemas.microsoft.com/office/drawing/2014/main" id="{A3222BC7-6B6C-C041-A788-1F44374B94B1}"/>
              </a:ext>
            </a:extLst>
          </p:cNvPr>
          <p:cNvSpPr>
            <a:spLocks noGrp="1"/>
          </p:cNvSpPr>
          <p:nvPr>
            <p:ph type="body" sz="quarter" idx="17" hasCustomPrompt="1"/>
          </p:nvPr>
        </p:nvSpPr>
        <p:spPr>
          <a:xfrm>
            <a:off x="3709595" y="4401317"/>
            <a:ext cx="2286000" cy="596570"/>
          </a:xfrm>
        </p:spPr>
        <p:txBody>
          <a:bodyPr/>
          <a:lstStyle>
            <a:lvl1pPr>
              <a:defRPr sz="1050" b="1" i="0">
                <a:solidFill>
                  <a:schemeClr val="tx1">
                    <a:lumMod val="95000"/>
                    <a:lumOff val="5000"/>
                  </a:schemeClr>
                </a:solidFill>
                <a:latin typeface="Univers" panose="020B0503020202020204" pitchFamily="34" charset="0"/>
              </a:defRPr>
            </a:lvl1pPr>
          </a:lstStyle>
          <a:p>
            <a:pPr lvl="0"/>
            <a:r>
              <a:rPr lang="en-US"/>
              <a:t>Title</a:t>
            </a:r>
          </a:p>
          <a:p>
            <a:pPr lvl="0"/>
            <a:endParaRPr lang="en-US"/>
          </a:p>
        </p:txBody>
      </p:sp>
      <p:sp>
        <p:nvSpPr>
          <p:cNvPr id="17" name="Text Placeholder 13">
            <a:extLst>
              <a:ext uri="{FF2B5EF4-FFF2-40B4-BE49-F238E27FC236}">
                <a16:creationId xmlns:a16="http://schemas.microsoft.com/office/drawing/2014/main" id="{21BE7C83-259E-5B4E-B9D4-219362529A44}"/>
              </a:ext>
            </a:extLst>
          </p:cNvPr>
          <p:cNvSpPr>
            <a:spLocks noGrp="1"/>
          </p:cNvSpPr>
          <p:nvPr>
            <p:ph type="body" sz="quarter" idx="18" hasCustomPrompt="1"/>
          </p:nvPr>
        </p:nvSpPr>
        <p:spPr>
          <a:xfrm>
            <a:off x="6590581" y="4401317"/>
            <a:ext cx="2286000" cy="596570"/>
          </a:xfrm>
        </p:spPr>
        <p:txBody>
          <a:bodyPr/>
          <a:lstStyle>
            <a:lvl1pPr>
              <a:defRPr sz="1050" b="1" i="0">
                <a:solidFill>
                  <a:schemeClr val="tx1">
                    <a:lumMod val="95000"/>
                    <a:lumOff val="5000"/>
                  </a:schemeClr>
                </a:solidFill>
                <a:latin typeface="Univers" panose="020B0503020202020204" pitchFamily="34" charset="0"/>
              </a:defRPr>
            </a:lvl1pPr>
          </a:lstStyle>
          <a:p>
            <a:pPr lvl="0"/>
            <a:r>
              <a:rPr lang="en-US"/>
              <a:t>Title</a:t>
            </a:r>
          </a:p>
          <a:p>
            <a:pPr lvl="0"/>
            <a:endParaRPr lang="en-US"/>
          </a:p>
        </p:txBody>
      </p:sp>
      <p:sp>
        <p:nvSpPr>
          <p:cNvPr id="18" name="Text Placeholder 13">
            <a:extLst>
              <a:ext uri="{FF2B5EF4-FFF2-40B4-BE49-F238E27FC236}">
                <a16:creationId xmlns:a16="http://schemas.microsoft.com/office/drawing/2014/main" id="{28C2129C-1583-564C-8B4E-14C0BC8F9D6E}"/>
              </a:ext>
            </a:extLst>
          </p:cNvPr>
          <p:cNvSpPr>
            <a:spLocks noGrp="1"/>
          </p:cNvSpPr>
          <p:nvPr>
            <p:ph type="body" sz="quarter" idx="19" hasCustomPrompt="1"/>
          </p:nvPr>
        </p:nvSpPr>
        <p:spPr>
          <a:xfrm>
            <a:off x="878713" y="5190457"/>
            <a:ext cx="2286000" cy="596570"/>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Caption</a:t>
            </a:r>
          </a:p>
          <a:p>
            <a:pPr lvl="0"/>
            <a:endParaRPr lang="en-US"/>
          </a:p>
        </p:txBody>
      </p:sp>
      <p:sp>
        <p:nvSpPr>
          <p:cNvPr id="19" name="Text Placeholder 13">
            <a:extLst>
              <a:ext uri="{FF2B5EF4-FFF2-40B4-BE49-F238E27FC236}">
                <a16:creationId xmlns:a16="http://schemas.microsoft.com/office/drawing/2014/main" id="{01D64467-9854-8D49-B222-FF8E86E46A90}"/>
              </a:ext>
            </a:extLst>
          </p:cNvPr>
          <p:cNvSpPr>
            <a:spLocks noGrp="1"/>
          </p:cNvSpPr>
          <p:nvPr>
            <p:ph type="body" sz="quarter" idx="20" hasCustomPrompt="1"/>
          </p:nvPr>
        </p:nvSpPr>
        <p:spPr>
          <a:xfrm>
            <a:off x="3709596" y="5190457"/>
            <a:ext cx="2286000" cy="596570"/>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Caption</a:t>
            </a:r>
          </a:p>
          <a:p>
            <a:pPr lvl="0"/>
            <a:endParaRPr lang="en-US"/>
          </a:p>
        </p:txBody>
      </p:sp>
      <p:sp>
        <p:nvSpPr>
          <p:cNvPr id="20" name="Text Placeholder 13">
            <a:extLst>
              <a:ext uri="{FF2B5EF4-FFF2-40B4-BE49-F238E27FC236}">
                <a16:creationId xmlns:a16="http://schemas.microsoft.com/office/drawing/2014/main" id="{84A17171-BCD3-3B4F-95CE-8CF0EBD2EF48}"/>
              </a:ext>
            </a:extLst>
          </p:cNvPr>
          <p:cNvSpPr>
            <a:spLocks noGrp="1"/>
          </p:cNvSpPr>
          <p:nvPr>
            <p:ph type="body" sz="quarter" idx="21" hasCustomPrompt="1"/>
          </p:nvPr>
        </p:nvSpPr>
        <p:spPr>
          <a:xfrm>
            <a:off x="6590583" y="5190457"/>
            <a:ext cx="2286000" cy="596570"/>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Caption</a:t>
            </a:r>
          </a:p>
          <a:p>
            <a:pPr lvl="0"/>
            <a:endParaRPr lang="en-US"/>
          </a:p>
        </p:txBody>
      </p:sp>
    </p:spTree>
    <p:extLst>
      <p:ext uri="{BB962C8B-B14F-4D97-AF65-F5344CB8AC3E}">
        <p14:creationId xmlns:p14="http://schemas.microsoft.com/office/powerpoint/2010/main" val="292004320"/>
      </p:ext>
    </p:extLst>
  </p:cSld>
  <p:clrMapOvr>
    <a:masterClrMapping/>
  </p:clrMapOvr>
  <p:extLst>
    <p:ext uri="{DCECCB84-F9BA-43D5-87BE-67443E8EF086}">
      <p15:sldGuideLst xmlns:p15="http://schemas.microsoft.com/office/powerpoint/2012/main">
        <p15:guide id="1" pos="7392">
          <p15:clr>
            <a:srgbClr val="FBAE40"/>
          </p15:clr>
        </p15:guide>
        <p15:guide id="2" pos="288">
          <p15:clr>
            <a:srgbClr val="FBAE40"/>
          </p15:clr>
        </p15:guide>
        <p15:guide id="3" pos="576">
          <p15:clr>
            <a:srgbClr val="FBAE40"/>
          </p15:clr>
        </p15:guide>
        <p15:guide id="4" orient="horz" pos="26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umberSlide">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C588B7A-E5A9-AD44-9B9C-FE9DA607CEF0}"/>
              </a:ext>
            </a:extLst>
          </p:cNvPr>
          <p:cNvSpPr/>
          <p:nvPr userDrawn="1"/>
        </p:nvSpPr>
        <p:spPr>
          <a:xfrm>
            <a:off x="0" y="0"/>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011EAA"/>
              </a:solidFill>
            </a:endParaRPr>
          </a:p>
        </p:txBody>
      </p:sp>
      <p:pic>
        <p:nvPicPr>
          <p:cNvPr id="6" name="Picture 5" descr="A close up of a logo&#10;&#10;Description automatically generated">
            <a:extLst>
              <a:ext uri="{FF2B5EF4-FFF2-40B4-BE49-F238E27FC236}">
                <a16:creationId xmlns:a16="http://schemas.microsoft.com/office/drawing/2014/main" id="{46D82D27-5900-F240-89E4-931AA478F410}"/>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10" name="Subtitle 2">
            <a:extLst>
              <a:ext uri="{FF2B5EF4-FFF2-40B4-BE49-F238E27FC236}">
                <a16:creationId xmlns:a16="http://schemas.microsoft.com/office/drawing/2014/main" id="{A610D455-75A2-744B-AB48-F2CCED6E2B24}"/>
              </a:ext>
            </a:extLst>
          </p:cNvPr>
          <p:cNvSpPr>
            <a:spLocks noGrp="1"/>
          </p:cNvSpPr>
          <p:nvPr>
            <p:ph type="subTitle" idx="1"/>
          </p:nvPr>
        </p:nvSpPr>
        <p:spPr>
          <a:xfrm>
            <a:off x="457201" y="900055"/>
            <a:ext cx="7841039" cy="1039875"/>
          </a:xfrm>
        </p:spPr>
        <p:txBody>
          <a:bodyPr/>
          <a:lstStyle>
            <a:lvl1pPr marL="0" indent="0" algn="l">
              <a:buNone/>
              <a:defRPr sz="1800">
                <a:solidFill>
                  <a:srgbClr val="011EAA"/>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4" name="Text Placeholder 13">
            <a:extLst>
              <a:ext uri="{FF2B5EF4-FFF2-40B4-BE49-F238E27FC236}">
                <a16:creationId xmlns:a16="http://schemas.microsoft.com/office/drawing/2014/main" id="{63A4A5BD-6D84-FB42-BB17-D703494DF959}"/>
              </a:ext>
            </a:extLst>
          </p:cNvPr>
          <p:cNvSpPr>
            <a:spLocks noGrp="1"/>
          </p:cNvSpPr>
          <p:nvPr>
            <p:ph type="body" sz="quarter" idx="16" hasCustomPrompt="1"/>
          </p:nvPr>
        </p:nvSpPr>
        <p:spPr>
          <a:xfrm>
            <a:off x="878713" y="1980035"/>
            <a:ext cx="386416" cy="424962"/>
          </a:xfrm>
        </p:spPr>
        <p:txBody>
          <a:bodyPr/>
          <a:lstStyle>
            <a:lvl1pPr>
              <a:defRPr sz="1050" b="1" i="0">
                <a:solidFill>
                  <a:srgbClr val="011EAA"/>
                </a:solidFill>
                <a:latin typeface="Univers" panose="020B0503020202020204" pitchFamily="34" charset="0"/>
              </a:defRPr>
            </a:lvl1pPr>
          </a:lstStyle>
          <a:p>
            <a:pPr lvl="0"/>
            <a:r>
              <a:rPr lang="en-US"/>
              <a:t>1</a:t>
            </a:r>
          </a:p>
          <a:p>
            <a:pPr lvl="0"/>
            <a:endParaRPr lang="en-US"/>
          </a:p>
        </p:txBody>
      </p:sp>
      <p:sp>
        <p:nvSpPr>
          <p:cNvPr id="18" name="Text Placeholder 13">
            <a:extLst>
              <a:ext uri="{FF2B5EF4-FFF2-40B4-BE49-F238E27FC236}">
                <a16:creationId xmlns:a16="http://schemas.microsoft.com/office/drawing/2014/main" id="{28C2129C-1583-564C-8B4E-14C0BC8F9D6E}"/>
              </a:ext>
            </a:extLst>
          </p:cNvPr>
          <p:cNvSpPr>
            <a:spLocks noGrp="1"/>
          </p:cNvSpPr>
          <p:nvPr>
            <p:ph type="body" sz="quarter" idx="19" hasCustomPrompt="1"/>
          </p:nvPr>
        </p:nvSpPr>
        <p:spPr>
          <a:xfrm>
            <a:off x="1522183" y="3971014"/>
            <a:ext cx="2286000" cy="1390416"/>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
        <p:nvSpPr>
          <p:cNvPr id="21" name="Text Placeholder 13">
            <a:extLst>
              <a:ext uri="{FF2B5EF4-FFF2-40B4-BE49-F238E27FC236}">
                <a16:creationId xmlns:a16="http://schemas.microsoft.com/office/drawing/2014/main" id="{0BF30874-1B06-BE42-8327-3BF1EBB063D9}"/>
              </a:ext>
            </a:extLst>
          </p:cNvPr>
          <p:cNvSpPr>
            <a:spLocks noGrp="1"/>
          </p:cNvSpPr>
          <p:nvPr>
            <p:ph type="body" sz="quarter" idx="22" hasCustomPrompt="1"/>
          </p:nvPr>
        </p:nvSpPr>
        <p:spPr>
          <a:xfrm>
            <a:off x="4799360" y="1980035"/>
            <a:ext cx="386416" cy="424962"/>
          </a:xfrm>
        </p:spPr>
        <p:txBody>
          <a:bodyPr/>
          <a:lstStyle>
            <a:lvl1pPr>
              <a:defRPr sz="1050" b="1" i="0">
                <a:solidFill>
                  <a:srgbClr val="011EAA"/>
                </a:solidFill>
                <a:latin typeface="Univers" panose="020B0503020202020204" pitchFamily="34" charset="0"/>
              </a:defRPr>
            </a:lvl1pPr>
          </a:lstStyle>
          <a:p>
            <a:pPr lvl="0"/>
            <a:r>
              <a:rPr lang="en-US"/>
              <a:t>2</a:t>
            </a:r>
          </a:p>
          <a:p>
            <a:pPr lvl="0"/>
            <a:endParaRPr lang="en-US"/>
          </a:p>
        </p:txBody>
      </p:sp>
      <p:sp>
        <p:nvSpPr>
          <p:cNvPr id="23" name="Text Placeholder 13">
            <a:extLst>
              <a:ext uri="{FF2B5EF4-FFF2-40B4-BE49-F238E27FC236}">
                <a16:creationId xmlns:a16="http://schemas.microsoft.com/office/drawing/2014/main" id="{EC895935-24E1-7E4F-A52C-88C76A846082}"/>
              </a:ext>
            </a:extLst>
          </p:cNvPr>
          <p:cNvSpPr>
            <a:spLocks noGrp="1"/>
          </p:cNvSpPr>
          <p:nvPr>
            <p:ph type="body" sz="quarter" idx="24" hasCustomPrompt="1"/>
          </p:nvPr>
        </p:nvSpPr>
        <p:spPr>
          <a:xfrm>
            <a:off x="878713" y="3966463"/>
            <a:ext cx="386416" cy="424962"/>
          </a:xfrm>
        </p:spPr>
        <p:txBody>
          <a:bodyPr/>
          <a:lstStyle>
            <a:lvl1pPr>
              <a:defRPr sz="1050" b="1" i="0">
                <a:solidFill>
                  <a:srgbClr val="011EAA"/>
                </a:solidFill>
                <a:latin typeface="Univers" panose="020B0503020202020204" pitchFamily="34" charset="0"/>
              </a:defRPr>
            </a:lvl1pPr>
          </a:lstStyle>
          <a:p>
            <a:pPr lvl="0"/>
            <a:r>
              <a:rPr lang="en-US"/>
              <a:t>3</a:t>
            </a:r>
          </a:p>
          <a:p>
            <a:pPr lvl="0"/>
            <a:endParaRPr lang="en-US"/>
          </a:p>
        </p:txBody>
      </p:sp>
      <p:sp>
        <p:nvSpPr>
          <p:cNvPr id="24" name="Text Placeholder 13">
            <a:extLst>
              <a:ext uri="{FF2B5EF4-FFF2-40B4-BE49-F238E27FC236}">
                <a16:creationId xmlns:a16="http://schemas.microsoft.com/office/drawing/2014/main" id="{7654B34C-1FE6-7241-8E98-74E41C4C28E2}"/>
              </a:ext>
            </a:extLst>
          </p:cNvPr>
          <p:cNvSpPr>
            <a:spLocks noGrp="1"/>
          </p:cNvSpPr>
          <p:nvPr>
            <p:ph type="body" sz="quarter" idx="25" hasCustomPrompt="1"/>
          </p:nvPr>
        </p:nvSpPr>
        <p:spPr>
          <a:xfrm>
            <a:off x="4659387" y="3966463"/>
            <a:ext cx="386416" cy="424962"/>
          </a:xfrm>
        </p:spPr>
        <p:txBody>
          <a:bodyPr/>
          <a:lstStyle>
            <a:lvl1pPr>
              <a:defRPr sz="1050" b="1" i="0">
                <a:solidFill>
                  <a:srgbClr val="011EAA"/>
                </a:solidFill>
                <a:latin typeface="Univers" panose="020B0503020202020204" pitchFamily="34" charset="0"/>
              </a:defRPr>
            </a:lvl1pPr>
          </a:lstStyle>
          <a:p>
            <a:pPr lvl="0"/>
            <a:r>
              <a:rPr lang="en-US"/>
              <a:t>4</a:t>
            </a:r>
          </a:p>
          <a:p>
            <a:pPr lvl="0"/>
            <a:endParaRPr lang="en-US"/>
          </a:p>
        </p:txBody>
      </p:sp>
      <p:sp>
        <p:nvSpPr>
          <p:cNvPr id="26" name="Text Placeholder 13">
            <a:extLst>
              <a:ext uri="{FF2B5EF4-FFF2-40B4-BE49-F238E27FC236}">
                <a16:creationId xmlns:a16="http://schemas.microsoft.com/office/drawing/2014/main" id="{45D3A862-C120-AF4B-95A1-A682AD3E232E}"/>
              </a:ext>
            </a:extLst>
          </p:cNvPr>
          <p:cNvSpPr>
            <a:spLocks noGrp="1"/>
          </p:cNvSpPr>
          <p:nvPr>
            <p:ph type="body" sz="quarter" idx="26" hasCustomPrompt="1"/>
          </p:nvPr>
        </p:nvSpPr>
        <p:spPr>
          <a:xfrm>
            <a:off x="1522183" y="1975056"/>
            <a:ext cx="2286000" cy="1390416"/>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
        <p:nvSpPr>
          <p:cNvPr id="28" name="Text Placeholder 13">
            <a:extLst>
              <a:ext uri="{FF2B5EF4-FFF2-40B4-BE49-F238E27FC236}">
                <a16:creationId xmlns:a16="http://schemas.microsoft.com/office/drawing/2014/main" id="{83C031ED-A23C-DB40-84F1-5CE84BB28009}"/>
              </a:ext>
            </a:extLst>
          </p:cNvPr>
          <p:cNvSpPr>
            <a:spLocks noGrp="1"/>
          </p:cNvSpPr>
          <p:nvPr>
            <p:ph type="body" sz="quarter" idx="28" hasCustomPrompt="1"/>
          </p:nvPr>
        </p:nvSpPr>
        <p:spPr>
          <a:xfrm>
            <a:off x="5464789" y="3959139"/>
            <a:ext cx="2286000" cy="1390416"/>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
        <p:nvSpPr>
          <p:cNvPr id="30" name="Text Placeholder 13">
            <a:extLst>
              <a:ext uri="{FF2B5EF4-FFF2-40B4-BE49-F238E27FC236}">
                <a16:creationId xmlns:a16="http://schemas.microsoft.com/office/drawing/2014/main" id="{297A6042-8CFB-1D4B-A1B9-C78A94EA822B}"/>
              </a:ext>
            </a:extLst>
          </p:cNvPr>
          <p:cNvSpPr>
            <a:spLocks noGrp="1"/>
          </p:cNvSpPr>
          <p:nvPr>
            <p:ph type="body" sz="quarter" idx="30" hasCustomPrompt="1"/>
          </p:nvPr>
        </p:nvSpPr>
        <p:spPr>
          <a:xfrm>
            <a:off x="5464789" y="1968968"/>
            <a:ext cx="2286000" cy="1390416"/>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Tree>
    <p:extLst>
      <p:ext uri="{BB962C8B-B14F-4D97-AF65-F5344CB8AC3E}">
        <p14:creationId xmlns:p14="http://schemas.microsoft.com/office/powerpoint/2010/main" val="1245301089"/>
      </p:ext>
    </p:extLst>
  </p:cSld>
  <p:clrMapOvr>
    <a:masterClrMapping/>
  </p:clrMapOvr>
  <p:extLst>
    <p:ext uri="{DCECCB84-F9BA-43D5-87BE-67443E8EF086}">
      <p15:sldGuideLst xmlns:p15="http://schemas.microsoft.com/office/powerpoint/2012/main">
        <p15:guide id="1" pos="7392">
          <p15:clr>
            <a:srgbClr val="FBAE40"/>
          </p15:clr>
        </p15:guide>
        <p15:guide id="2" pos="288">
          <p15:clr>
            <a:srgbClr val="FBAE40"/>
          </p15:clr>
        </p15:guide>
        <p15:guide id="3" pos="576">
          <p15:clr>
            <a:srgbClr val="FBAE40"/>
          </p15:clr>
        </p15:guide>
        <p15:guide id="4" orient="horz" pos="26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lide">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C588B7A-E5A9-AD44-9B9C-FE9DA607CEF0}"/>
              </a:ext>
            </a:extLst>
          </p:cNvPr>
          <p:cNvSpPr/>
          <p:nvPr userDrawn="1"/>
        </p:nvSpPr>
        <p:spPr>
          <a:xfrm>
            <a:off x="0" y="0"/>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011EAA"/>
              </a:solidFill>
            </a:endParaRPr>
          </a:p>
        </p:txBody>
      </p:sp>
      <p:pic>
        <p:nvPicPr>
          <p:cNvPr id="6" name="Picture 5" descr="A close up of a logo&#10;&#10;Description automatically generated">
            <a:extLst>
              <a:ext uri="{FF2B5EF4-FFF2-40B4-BE49-F238E27FC236}">
                <a16:creationId xmlns:a16="http://schemas.microsoft.com/office/drawing/2014/main" id="{46D82D27-5900-F240-89E4-931AA478F410}"/>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10" name="Subtitle 2">
            <a:extLst>
              <a:ext uri="{FF2B5EF4-FFF2-40B4-BE49-F238E27FC236}">
                <a16:creationId xmlns:a16="http://schemas.microsoft.com/office/drawing/2014/main" id="{A610D455-75A2-744B-AB48-F2CCED6E2B24}"/>
              </a:ext>
            </a:extLst>
          </p:cNvPr>
          <p:cNvSpPr>
            <a:spLocks noGrp="1"/>
          </p:cNvSpPr>
          <p:nvPr>
            <p:ph type="subTitle" idx="1"/>
          </p:nvPr>
        </p:nvSpPr>
        <p:spPr>
          <a:xfrm>
            <a:off x="457201" y="900055"/>
            <a:ext cx="7841039" cy="1039875"/>
          </a:xfrm>
        </p:spPr>
        <p:txBody>
          <a:bodyPr/>
          <a:lstStyle>
            <a:lvl1pPr marL="0" indent="0" algn="l">
              <a:buNone/>
              <a:defRPr sz="1800">
                <a:solidFill>
                  <a:srgbClr val="011EAA"/>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8" name="Text Placeholder 13">
            <a:extLst>
              <a:ext uri="{FF2B5EF4-FFF2-40B4-BE49-F238E27FC236}">
                <a16:creationId xmlns:a16="http://schemas.microsoft.com/office/drawing/2014/main" id="{28C2129C-1583-564C-8B4E-14C0BC8F9D6E}"/>
              </a:ext>
            </a:extLst>
          </p:cNvPr>
          <p:cNvSpPr>
            <a:spLocks noGrp="1"/>
          </p:cNvSpPr>
          <p:nvPr>
            <p:ph type="body" sz="quarter" idx="19" hasCustomPrompt="1"/>
          </p:nvPr>
        </p:nvSpPr>
        <p:spPr>
          <a:xfrm>
            <a:off x="1522183" y="3971014"/>
            <a:ext cx="2286000" cy="1390416"/>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
        <p:nvSpPr>
          <p:cNvPr id="26" name="Text Placeholder 13">
            <a:extLst>
              <a:ext uri="{FF2B5EF4-FFF2-40B4-BE49-F238E27FC236}">
                <a16:creationId xmlns:a16="http://schemas.microsoft.com/office/drawing/2014/main" id="{45D3A862-C120-AF4B-95A1-A682AD3E232E}"/>
              </a:ext>
            </a:extLst>
          </p:cNvPr>
          <p:cNvSpPr>
            <a:spLocks noGrp="1"/>
          </p:cNvSpPr>
          <p:nvPr>
            <p:ph type="body" sz="quarter" idx="26" hasCustomPrompt="1"/>
          </p:nvPr>
        </p:nvSpPr>
        <p:spPr>
          <a:xfrm>
            <a:off x="1522183" y="1975056"/>
            <a:ext cx="2286000" cy="1390416"/>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
        <p:nvSpPr>
          <p:cNvPr id="28" name="Text Placeholder 13">
            <a:extLst>
              <a:ext uri="{FF2B5EF4-FFF2-40B4-BE49-F238E27FC236}">
                <a16:creationId xmlns:a16="http://schemas.microsoft.com/office/drawing/2014/main" id="{83C031ED-A23C-DB40-84F1-5CE84BB28009}"/>
              </a:ext>
            </a:extLst>
          </p:cNvPr>
          <p:cNvSpPr>
            <a:spLocks noGrp="1"/>
          </p:cNvSpPr>
          <p:nvPr>
            <p:ph type="body" sz="quarter" idx="28" hasCustomPrompt="1"/>
          </p:nvPr>
        </p:nvSpPr>
        <p:spPr>
          <a:xfrm>
            <a:off x="5464789" y="3959139"/>
            <a:ext cx="2286000" cy="1390416"/>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
        <p:nvSpPr>
          <p:cNvPr id="30" name="Text Placeholder 13">
            <a:extLst>
              <a:ext uri="{FF2B5EF4-FFF2-40B4-BE49-F238E27FC236}">
                <a16:creationId xmlns:a16="http://schemas.microsoft.com/office/drawing/2014/main" id="{297A6042-8CFB-1D4B-A1B9-C78A94EA822B}"/>
              </a:ext>
            </a:extLst>
          </p:cNvPr>
          <p:cNvSpPr>
            <a:spLocks noGrp="1"/>
          </p:cNvSpPr>
          <p:nvPr>
            <p:ph type="body" sz="quarter" idx="30" hasCustomPrompt="1"/>
          </p:nvPr>
        </p:nvSpPr>
        <p:spPr>
          <a:xfrm>
            <a:off x="5464789" y="1968968"/>
            <a:ext cx="2286000" cy="1390416"/>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
        <p:nvSpPr>
          <p:cNvPr id="4" name="Oval 3">
            <a:extLst>
              <a:ext uri="{FF2B5EF4-FFF2-40B4-BE49-F238E27FC236}">
                <a16:creationId xmlns:a16="http://schemas.microsoft.com/office/drawing/2014/main" id="{3B6DA766-7747-C046-B662-F89B49E7ECEB}"/>
              </a:ext>
            </a:extLst>
          </p:cNvPr>
          <p:cNvSpPr/>
          <p:nvPr userDrawn="1"/>
        </p:nvSpPr>
        <p:spPr>
          <a:xfrm>
            <a:off x="969973" y="2020471"/>
            <a:ext cx="172047" cy="172047"/>
          </a:xfrm>
          <a:prstGeom prst="ellipse">
            <a:avLst/>
          </a:prstGeom>
          <a:solidFill>
            <a:srgbClr val="011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solidFill>
                  <a:srgbClr val="011EAA"/>
                </a:solidFill>
              </a:ln>
            </a:endParaRPr>
          </a:p>
        </p:txBody>
      </p:sp>
      <p:sp>
        <p:nvSpPr>
          <p:cNvPr id="16" name="Oval 15">
            <a:extLst>
              <a:ext uri="{FF2B5EF4-FFF2-40B4-BE49-F238E27FC236}">
                <a16:creationId xmlns:a16="http://schemas.microsoft.com/office/drawing/2014/main" id="{335A0145-AE2F-1E4C-B020-91E02C890D4D}"/>
              </a:ext>
            </a:extLst>
          </p:cNvPr>
          <p:cNvSpPr/>
          <p:nvPr userDrawn="1"/>
        </p:nvSpPr>
        <p:spPr>
          <a:xfrm>
            <a:off x="964918" y="4006899"/>
            <a:ext cx="172047" cy="172047"/>
          </a:xfrm>
          <a:prstGeom prst="ellipse">
            <a:avLst/>
          </a:prstGeom>
          <a:solidFill>
            <a:srgbClr val="011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solidFill>
                  <a:srgbClr val="011EAA"/>
                </a:solidFill>
              </a:ln>
            </a:endParaRPr>
          </a:p>
        </p:txBody>
      </p:sp>
      <p:sp>
        <p:nvSpPr>
          <p:cNvPr id="17" name="Oval 16">
            <a:extLst>
              <a:ext uri="{FF2B5EF4-FFF2-40B4-BE49-F238E27FC236}">
                <a16:creationId xmlns:a16="http://schemas.microsoft.com/office/drawing/2014/main" id="{F6E963A6-2FEA-A947-BCAC-6255631860F8}"/>
              </a:ext>
            </a:extLst>
          </p:cNvPr>
          <p:cNvSpPr/>
          <p:nvPr userDrawn="1"/>
        </p:nvSpPr>
        <p:spPr>
          <a:xfrm>
            <a:off x="4860473" y="2007591"/>
            <a:ext cx="172047" cy="172047"/>
          </a:xfrm>
          <a:prstGeom prst="ellipse">
            <a:avLst/>
          </a:prstGeom>
          <a:solidFill>
            <a:srgbClr val="011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solidFill>
                  <a:srgbClr val="011EAA"/>
                </a:solidFill>
              </a:ln>
            </a:endParaRPr>
          </a:p>
        </p:txBody>
      </p:sp>
      <p:sp>
        <p:nvSpPr>
          <p:cNvPr id="19" name="Oval 18">
            <a:extLst>
              <a:ext uri="{FF2B5EF4-FFF2-40B4-BE49-F238E27FC236}">
                <a16:creationId xmlns:a16="http://schemas.microsoft.com/office/drawing/2014/main" id="{EBA8B623-6DA7-D54F-B71C-36C7127CA16D}"/>
              </a:ext>
            </a:extLst>
          </p:cNvPr>
          <p:cNvSpPr/>
          <p:nvPr userDrawn="1"/>
        </p:nvSpPr>
        <p:spPr>
          <a:xfrm>
            <a:off x="4860473" y="3978407"/>
            <a:ext cx="172047" cy="172047"/>
          </a:xfrm>
          <a:prstGeom prst="ellipse">
            <a:avLst/>
          </a:prstGeom>
          <a:solidFill>
            <a:srgbClr val="011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solidFill>
                  <a:srgbClr val="011EAA"/>
                </a:solidFill>
              </a:ln>
            </a:endParaRPr>
          </a:p>
        </p:txBody>
      </p:sp>
    </p:spTree>
    <p:extLst>
      <p:ext uri="{BB962C8B-B14F-4D97-AF65-F5344CB8AC3E}">
        <p14:creationId xmlns:p14="http://schemas.microsoft.com/office/powerpoint/2010/main" val="1310638171"/>
      </p:ext>
    </p:extLst>
  </p:cSld>
  <p:clrMapOvr>
    <a:masterClrMapping/>
  </p:clrMapOvr>
  <p:extLst>
    <p:ext uri="{DCECCB84-F9BA-43D5-87BE-67443E8EF086}">
      <p15:sldGuideLst xmlns:p15="http://schemas.microsoft.com/office/powerpoint/2012/main">
        <p15:guide id="1" pos="7392">
          <p15:clr>
            <a:srgbClr val="FBAE40"/>
          </p15:clr>
        </p15:guide>
        <p15:guide id="2" pos="288">
          <p15:clr>
            <a:srgbClr val="FBAE40"/>
          </p15:clr>
        </p15:guide>
        <p15:guide id="3" pos="576">
          <p15:clr>
            <a:srgbClr val="FBAE40"/>
          </p15:clr>
        </p15:guide>
        <p15:guide id="4" orient="horz" pos="26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ermometerSlide">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C588B7A-E5A9-AD44-9B9C-FE9DA607CEF0}"/>
              </a:ext>
            </a:extLst>
          </p:cNvPr>
          <p:cNvSpPr/>
          <p:nvPr userDrawn="1"/>
        </p:nvSpPr>
        <p:spPr>
          <a:xfrm>
            <a:off x="0" y="0"/>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011EAA"/>
              </a:solidFill>
            </a:endParaRPr>
          </a:p>
        </p:txBody>
      </p:sp>
      <p:pic>
        <p:nvPicPr>
          <p:cNvPr id="6" name="Picture 5" descr="A close up of a logo&#10;&#10;Description automatically generated">
            <a:extLst>
              <a:ext uri="{FF2B5EF4-FFF2-40B4-BE49-F238E27FC236}">
                <a16:creationId xmlns:a16="http://schemas.microsoft.com/office/drawing/2014/main" id="{46D82D27-5900-F240-89E4-931AA478F410}"/>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10" name="Subtitle 2">
            <a:extLst>
              <a:ext uri="{FF2B5EF4-FFF2-40B4-BE49-F238E27FC236}">
                <a16:creationId xmlns:a16="http://schemas.microsoft.com/office/drawing/2014/main" id="{A610D455-75A2-744B-AB48-F2CCED6E2B24}"/>
              </a:ext>
            </a:extLst>
          </p:cNvPr>
          <p:cNvSpPr>
            <a:spLocks noGrp="1"/>
          </p:cNvSpPr>
          <p:nvPr>
            <p:ph type="subTitle" idx="1"/>
          </p:nvPr>
        </p:nvSpPr>
        <p:spPr>
          <a:xfrm>
            <a:off x="457201" y="900055"/>
            <a:ext cx="7841039" cy="1039875"/>
          </a:xfrm>
        </p:spPr>
        <p:txBody>
          <a:bodyPr/>
          <a:lstStyle>
            <a:lvl1pPr marL="0" indent="0" algn="l">
              <a:buNone/>
              <a:defRPr sz="1800">
                <a:solidFill>
                  <a:srgbClr val="011EAA"/>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21" name="Group 20">
            <a:extLst>
              <a:ext uri="{FF2B5EF4-FFF2-40B4-BE49-F238E27FC236}">
                <a16:creationId xmlns:a16="http://schemas.microsoft.com/office/drawing/2014/main" id="{57A70015-8B53-E64A-B7B9-E58FCA426869}"/>
              </a:ext>
            </a:extLst>
          </p:cNvPr>
          <p:cNvGrpSpPr/>
          <p:nvPr userDrawn="1"/>
        </p:nvGrpSpPr>
        <p:grpSpPr>
          <a:xfrm>
            <a:off x="3511331" y="1939928"/>
            <a:ext cx="1284959" cy="4369628"/>
            <a:chOff x="498144" y="1964030"/>
            <a:chExt cx="1319324" cy="4486491"/>
          </a:xfrm>
        </p:grpSpPr>
        <p:sp>
          <p:nvSpPr>
            <p:cNvPr id="22" name="Oval 21">
              <a:extLst>
                <a:ext uri="{FF2B5EF4-FFF2-40B4-BE49-F238E27FC236}">
                  <a16:creationId xmlns:a16="http://schemas.microsoft.com/office/drawing/2014/main" id="{1E35E2DA-C536-E742-8499-D4146A640F34}"/>
                </a:ext>
              </a:extLst>
            </p:cNvPr>
            <p:cNvSpPr/>
            <p:nvPr/>
          </p:nvSpPr>
          <p:spPr>
            <a:xfrm>
              <a:off x="498144" y="5957132"/>
              <a:ext cx="1319324" cy="493389"/>
            </a:xfrm>
            <a:prstGeom prst="ellipse">
              <a:avLst/>
            </a:prstGeom>
            <a:gradFill flip="none" rotWithShape="1">
              <a:gsLst>
                <a:gs pos="0">
                  <a:sysClr val="windowText" lastClr="000000">
                    <a:lumMod val="50000"/>
                    <a:lumOff val="50000"/>
                    <a:alpha val="70000"/>
                  </a:sys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 name="Rounded Rectangle 5">
              <a:extLst>
                <a:ext uri="{FF2B5EF4-FFF2-40B4-BE49-F238E27FC236}">
                  <a16:creationId xmlns:a16="http://schemas.microsoft.com/office/drawing/2014/main" id="{D4974CB7-7C06-B648-82BA-1F7D6D8104BF}"/>
                </a:ext>
              </a:extLst>
            </p:cNvPr>
            <p:cNvSpPr/>
            <p:nvPr/>
          </p:nvSpPr>
          <p:spPr>
            <a:xfrm>
              <a:off x="705406" y="1964030"/>
              <a:ext cx="937619" cy="4286260"/>
            </a:xfrm>
            <a:custGeom>
              <a:avLst/>
              <a:gdLst/>
              <a:ahLst/>
              <a:cxnLst/>
              <a:rect l="l" t="t" r="r" b="b"/>
              <a:pathLst>
                <a:path w="1066800" h="4876800">
                  <a:moveTo>
                    <a:pt x="533400" y="0"/>
                  </a:moveTo>
                  <a:cubicBezTo>
                    <a:pt x="680694" y="0"/>
                    <a:pt x="800100" y="119406"/>
                    <a:pt x="800100" y="266700"/>
                  </a:cubicBezTo>
                  <a:lnTo>
                    <a:pt x="800100" y="3883983"/>
                  </a:lnTo>
                  <a:cubicBezTo>
                    <a:pt x="960046" y="3974410"/>
                    <a:pt x="1066800" y="4146438"/>
                    <a:pt x="1066800" y="4343400"/>
                  </a:cubicBezTo>
                  <a:cubicBezTo>
                    <a:pt x="1066800" y="4637989"/>
                    <a:pt x="827989" y="4876800"/>
                    <a:pt x="533400" y="4876800"/>
                  </a:cubicBezTo>
                  <a:cubicBezTo>
                    <a:pt x="238811" y="4876800"/>
                    <a:pt x="0" y="4637989"/>
                    <a:pt x="0" y="4343400"/>
                  </a:cubicBezTo>
                  <a:cubicBezTo>
                    <a:pt x="0" y="4146438"/>
                    <a:pt x="106754" y="3974410"/>
                    <a:pt x="266700" y="3883983"/>
                  </a:cubicBezTo>
                  <a:lnTo>
                    <a:pt x="266700" y="266700"/>
                  </a:lnTo>
                  <a:cubicBezTo>
                    <a:pt x="266700" y="119406"/>
                    <a:pt x="386106" y="0"/>
                    <a:pt x="533400" y="0"/>
                  </a:cubicBezTo>
                  <a:close/>
                </a:path>
              </a:pathLst>
            </a:custGeom>
            <a:gradFill flip="none" rotWithShape="1">
              <a:gsLst>
                <a:gs pos="31000">
                  <a:schemeClr val="bg1"/>
                </a:gs>
                <a:gs pos="52000">
                  <a:schemeClr val="bg1">
                    <a:lumMod val="95000"/>
                  </a:schemeClr>
                </a:gs>
                <a:gs pos="73000">
                  <a:schemeClr val="bg1">
                    <a:lumMod val="75000"/>
                  </a:schemeClr>
                </a:gs>
              </a:gsLst>
              <a:lin ang="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Rounded Rectangle 23">
              <a:extLst>
                <a:ext uri="{FF2B5EF4-FFF2-40B4-BE49-F238E27FC236}">
                  <a16:creationId xmlns:a16="http://schemas.microsoft.com/office/drawing/2014/main" id="{EA67281B-57E5-7845-9376-B3267661D6D0}"/>
                </a:ext>
              </a:extLst>
            </p:cNvPr>
            <p:cNvSpPr/>
            <p:nvPr/>
          </p:nvSpPr>
          <p:spPr>
            <a:xfrm>
              <a:off x="1065719" y="4016392"/>
              <a:ext cx="216992" cy="1869645"/>
            </a:xfrm>
            <a:prstGeom prst="roundRect">
              <a:avLst>
                <a:gd name="adj" fmla="val 50000"/>
              </a:avLst>
            </a:prstGeom>
            <a:solidFill>
              <a:srgbClr val="011EAA"/>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a:extLst>
                <a:ext uri="{FF2B5EF4-FFF2-40B4-BE49-F238E27FC236}">
                  <a16:creationId xmlns:a16="http://schemas.microsoft.com/office/drawing/2014/main" id="{A490766F-4709-1744-A2FA-3AECA4E9CFED}"/>
                </a:ext>
              </a:extLst>
            </p:cNvPr>
            <p:cNvSpPr/>
            <p:nvPr/>
          </p:nvSpPr>
          <p:spPr>
            <a:xfrm>
              <a:off x="812560" y="5419830"/>
              <a:ext cx="723306" cy="723306"/>
            </a:xfrm>
            <a:prstGeom prst="ellipse">
              <a:avLst/>
            </a:prstGeom>
            <a:solidFill>
              <a:srgbClr val="011EAA"/>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31" name="Text Placeholder 13">
            <a:extLst>
              <a:ext uri="{FF2B5EF4-FFF2-40B4-BE49-F238E27FC236}">
                <a16:creationId xmlns:a16="http://schemas.microsoft.com/office/drawing/2014/main" id="{D4B3046D-7365-7446-8035-8CE14B9E8530}"/>
              </a:ext>
            </a:extLst>
          </p:cNvPr>
          <p:cNvSpPr>
            <a:spLocks noGrp="1"/>
          </p:cNvSpPr>
          <p:nvPr>
            <p:ph type="body" sz="quarter" idx="28" hasCustomPrompt="1"/>
          </p:nvPr>
        </p:nvSpPr>
        <p:spPr>
          <a:xfrm>
            <a:off x="5016217" y="2494059"/>
            <a:ext cx="2286000" cy="718579"/>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
        <p:nvSpPr>
          <p:cNvPr id="33" name="Text Placeholder 13">
            <a:extLst>
              <a:ext uri="{FF2B5EF4-FFF2-40B4-BE49-F238E27FC236}">
                <a16:creationId xmlns:a16="http://schemas.microsoft.com/office/drawing/2014/main" id="{F51DE4C0-1394-374D-B49B-E77AFE9E5A45}"/>
              </a:ext>
            </a:extLst>
          </p:cNvPr>
          <p:cNvSpPr>
            <a:spLocks noGrp="1"/>
          </p:cNvSpPr>
          <p:nvPr>
            <p:ph type="body" sz="quarter" idx="29" hasCustomPrompt="1"/>
          </p:nvPr>
        </p:nvSpPr>
        <p:spPr>
          <a:xfrm>
            <a:off x="5016217" y="3494723"/>
            <a:ext cx="2286000" cy="718579"/>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
        <p:nvSpPr>
          <p:cNvPr id="34" name="Text Placeholder 13">
            <a:extLst>
              <a:ext uri="{FF2B5EF4-FFF2-40B4-BE49-F238E27FC236}">
                <a16:creationId xmlns:a16="http://schemas.microsoft.com/office/drawing/2014/main" id="{25A99262-CB57-034D-AC5A-4E12DB5012C6}"/>
              </a:ext>
            </a:extLst>
          </p:cNvPr>
          <p:cNvSpPr>
            <a:spLocks noGrp="1"/>
          </p:cNvSpPr>
          <p:nvPr>
            <p:ph type="body" sz="quarter" idx="30" hasCustomPrompt="1"/>
          </p:nvPr>
        </p:nvSpPr>
        <p:spPr>
          <a:xfrm>
            <a:off x="5016217" y="4495395"/>
            <a:ext cx="2286000" cy="718579"/>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Text</a:t>
            </a:r>
          </a:p>
          <a:p>
            <a:pPr lvl="0"/>
            <a:endParaRPr lang="en-US"/>
          </a:p>
        </p:txBody>
      </p:sp>
    </p:spTree>
    <p:extLst>
      <p:ext uri="{BB962C8B-B14F-4D97-AF65-F5344CB8AC3E}">
        <p14:creationId xmlns:p14="http://schemas.microsoft.com/office/powerpoint/2010/main" val="2043653183"/>
      </p:ext>
    </p:extLst>
  </p:cSld>
  <p:clrMapOvr>
    <a:masterClrMapping/>
  </p:clrMapOvr>
  <p:extLst>
    <p:ext uri="{DCECCB84-F9BA-43D5-87BE-67443E8EF086}">
      <p15:sldGuideLst xmlns:p15="http://schemas.microsoft.com/office/powerpoint/2012/main">
        <p15:guide id="1" pos="7392">
          <p15:clr>
            <a:srgbClr val="FBAE40"/>
          </p15:clr>
        </p15:guide>
        <p15:guide id="2" pos="288">
          <p15:clr>
            <a:srgbClr val="FBAE40"/>
          </p15:clr>
        </p15:guide>
        <p15:guide id="3" pos="576">
          <p15:clr>
            <a:srgbClr val="FBAE40"/>
          </p15:clr>
        </p15:guide>
        <p15:guide id="4" orient="horz" pos="26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taComparsionSlide">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C588B7A-E5A9-AD44-9B9C-FE9DA607CEF0}"/>
              </a:ext>
            </a:extLst>
          </p:cNvPr>
          <p:cNvSpPr/>
          <p:nvPr userDrawn="1"/>
        </p:nvSpPr>
        <p:spPr>
          <a:xfrm>
            <a:off x="7435" y="-1"/>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descr="A close up of a logo&#10;&#10;Description automatically generated">
            <a:extLst>
              <a:ext uri="{FF2B5EF4-FFF2-40B4-BE49-F238E27FC236}">
                <a16:creationId xmlns:a16="http://schemas.microsoft.com/office/drawing/2014/main" id="{46D82D27-5900-F240-89E4-931AA478F410}"/>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10" name="Subtitle 2">
            <a:extLst>
              <a:ext uri="{FF2B5EF4-FFF2-40B4-BE49-F238E27FC236}">
                <a16:creationId xmlns:a16="http://schemas.microsoft.com/office/drawing/2014/main" id="{A610D455-75A2-744B-AB48-F2CCED6E2B24}"/>
              </a:ext>
            </a:extLst>
          </p:cNvPr>
          <p:cNvSpPr>
            <a:spLocks noGrp="1"/>
          </p:cNvSpPr>
          <p:nvPr>
            <p:ph type="subTitle" idx="1"/>
          </p:nvPr>
        </p:nvSpPr>
        <p:spPr>
          <a:xfrm>
            <a:off x="457201" y="900055"/>
            <a:ext cx="7841039" cy="1039875"/>
          </a:xfrm>
        </p:spPr>
        <p:txBody>
          <a:bodyPr/>
          <a:lstStyle>
            <a:lvl1pPr marL="0" indent="0" algn="l">
              <a:buNone/>
              <a:defRPr sz="1800">
                <a:solidFill>
                  <a:srgbClr val="011EAA"/>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4" name="Text Placeholder 13">
            <a:extLst>
              <a:ext uri="{FF2B5EF4-FFF2-40B4-BE49-F238E27FC236}">
                <a16:creationId xmlns:a16="http://schemas.microsoft.com/office/drawing/2014/main" id="{63A4A5BD-6D84-FB42-BB17-D703494DF959}"/>
              </a:ext>
            </a:extLst>
          </p:cNvPr>
          <p:cNvSpPr>
            <a:spLocks noGrp="1"/>
          </p:cNvSpPr>
          <p:nvPr>
            <p:ph type="body" sz="quarter" idx="16" hasCustomPrompt="1"/>
          </p:nvPr>
        </p:nvSpPr>
        <p:spPr>
          <a:xfrm>
            <a:off x="878713" y="4401317"/>
            <a:ext cx="2286000" cy="596570"/>
          </a:xfrm>
        </p:spPr>
        <p:txBody>
          <a:bodyPr/>
          <a:lstStyle>
            <a:lvl1pPr>
              <a:defRPr sz="1050" b="1" i="0">
                <a:solidFill>
                  <a:schemeClr val="tx1">
                    <a:lumMod val="95000"/>
                    <a:lumOff val="5000"/>
                  </a:schemeClr>
                </a:solidFill>
                <a:latin typeface="Univers" panose="020B0503020202020204" pitchFamily="34" charset="0"/>
              </a:defRPr>
            </a:lvl1pPr>
          </a:lstStyle>
          <a:p>
            <a:pPr lvl="0"/>
            <a:r>
              <a:rPr lang="en-US"/>
              <a:t>Title</a:t>
            </a:r>
          </a:p>
          <a:p>
            <a:pPr lvl="0"/>
            <a:endParaRPr lang="en-US"/>
          </a:p>
        </p:txBody>
      </p:sp>
      <p:sp>
        <p:nvSpPr>
          <p:cNvPr id="16" name="Text Placeholder 13">
            <a:extLst>
              <a:ext uri="{FF2B5EF4-FFF2-40B4-BE49-F238E27FC236}">
                <a16:creationId xmlns:a16="http://schemas.microsoft.com/office/drawing/2014/main" id="{A3222BC7-6B6C-C041-A788-1F44374B94B1}"/>
              </a:ext>
            </a:extLst>
          </p:cNvPr>
          <p:cNvSpPr>
            <a:spLocks noGrp="1"/>
          </p:cNvSpPr>
          <p:nvPr>
            <p:ph type="body" sz="quarter" idx="17" hasCustomPrompt="1"/>
          </p:nvPr>
        </p:nvSpPr>
        <p:spPr>
          <a:xfrm>
            <a:off x="3709595" y="4401317"/>
            <a:ext cx="2286000" cy="596570"/>
          </a:xfrm>
        </p:spPr>
        <p:txBody>
          <a:bodyPr/>
          <a:lstStyle>
            <a:lvl1pPr>
              <a:defRPr sz="1050" b="1" i="0">
                <a:solidFill>
                  <a:schemeClr val="tx1">
                    <a:lumMod val="95000"/>
                    <a:lumOff val="5000"/>
                  </a:schemeClr>
                </a:solidFill>
                <a:latin typeface="Univers" panose="020B0503020202020204" pitchFamily="34" charset="0"/>
              </a:defRPr>
            </a:lvl1pPr>
          </a:lstStyle>
          <a:p>
            <a:pPr lvl="0"/>
            <a:r>
              <a:rPr lang="en-US"/>
              <a:t>Title</a:t>
            </a:r>
          </a:p>
          <a:p>
            <a:pPr lvl="0"/>
            <a:endParaRPr lang="en-US"/>
          </a:p>
        </p:txBody>
      </p:sp>
      <p:sp>
        <p:nvSpPr>
          <p:cNvPr id="17" name="Text Placeholder 13">
            <a:extLst>
              <a:ext uri="{FF2B5EF4-FFF2-40B4-BE49-F238E27FC236}">
                <a16:creationId xmlns:a16="http://schemas.microsoft.com/office/drawing/2014/main" id="{21BE7C83-259E-5B4E-B9D4-219362529A44}"/>
              </a:ext>
            </a:extLst>
          </p:cNvPr>
          <p:cNvSpPr>
            <a:spLocks noGrp="1"/>
          </p:cNvSpPr>
          <p:nvPr>
            <p:ph type="body" sz="quarter" idx="18" hasCustomPrompt="1"/>
          </p:nvPr>
        </p:nvSpPr>
        <p:spPr>
          <a:xfrm>
            <a:off x="6590581" y="4401317"/>
            <a:ext cx="2286000" cy="596570"/>
          </a:xfrm>
        </p:spPr>
        <p:txBody>
          <a:bodyPr/>
          <a:lstStyle>
            <a:lvl1pPr>
              <a:defRPr sz="1050" b="1" i="0">
                <a:solidFill>
                  <a:schemeClr val="tx1">
                    <a:lumMod val="95000"/>
                    <a:lumOff val="5000"/>
                  </a:schemeClr>
                </a:solidFill>
                <a:latin typeface="Univers" panose="020B0503020202020204" pitchFamily="34" charset="0"/>
              </a:defRPr>
            </a:lvl1pPr>
          </a:lstStyle>
          <a:p>
            <a:pPr lvl="0"/>
            <a:r>
              <a:rPr lang="en-US"/>
              <a:t>Title</a:t>
            </a:r>
          </a:p>
          <a:p>
            <a:pPr lvl="0"/>
            <a:endParaRPr lang="en-US"/>
          </a:p>
        </p:txBody>
      </p:sp>
      <p:sp>
        <p:nvSpPr>
          <p:cNvPr id="18" name="Text Placeholder 13">
            <a:extLst>
              <a:ext uri="{FF2B5EF4-FFF2-40B4-BE49-F238E27FC236}">
                <a16:creationId xmlns:a16="http://schemas.microsoft.com/office/drawing/2014/main" id="{28C2129C-1583-564C-8B4E-14C0BC8F9D6E}"/>
              </a:ext>
            </a:extLst>
          </p:cNvPr>
          <p:cNvSpPr>
            <a:spLocks noGrp="1"/>
          </p:cNvSpPr>
          <p:nvPr>
            <p:ph type="body" sz="quarter" idx="19" hasCustomPrompt="1"/>
          </p:nvPr>
        </p:nvSpPr>
        <p:spPr>
          <a:xfrm>
            <a:off x="878713" y="5190457"/>
            <a:ext cx="2286000" cy="596570"/>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Caption</a:t>
            </a:r>
          </a:p>
          <a:p>
            <a:pPr lvl="0"/>
            <a:endParaRPr lang="en-US"/>
          </a:p>
        </p:txBody>
      </p:sp>
      <p:sp>
        <p:nvSpPr>
          <p:cNvPr id="19" name="Text Placeholder 13">
            <a:extLst>
              <a:ext uri="{FF2B5EF4-FFF2-40B4-BE49-F238E27FC236}">
                <a16:creationId xmlns:a16="http://schemas.microsoft.com/office/drawing/2014/main" id="{01D64467-9854-8D49-B222-FF8E86E46A90}"/>
              </a:ext>
            </a:extLst>
          </p:cNvPr>
          <p:cNvSpPr>
            <a:spLocks noGrp="1"/>
          </p:cNvSpPr>
          <p:nvPr>
            <p:ph type="body" sz="quarter" idx="20" hasCustomPrompt="1"/>
          </p:nvPr>
        </p:nvSpPr>
        <p:spPr>
          <a:xfrm>
            <a:off x="3709596" y="5190457"/>
            <a:ext cx="2286000" cy="596570"/>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Caption</a:t>
            </a:r>
          </a:p>
          <a:p>
            <a:pPr lvl="0"/>
            <a:endParaRPr lang="en-US"/>
          </a:p>
        </p:txBody>
      </p:sp>
      <p:sp>
        <p:nvSpPr>
          <p:cNvPr id="7" name="Chart Placeholder 6">
            <a:extLst>
              <a:ext uri="{FF2B5EF4-FFF2-40B4-BE49-F238E27FC236}">
                <a16:creationId xmlns:a16="http://schemas.microsoft.com/office/drawing/2014/main" id="{2FD6F373-1781-A24B-BF2F-A7AC9B8E63DF}"/>
              </a:ext>
            </a:extLst>
          </p:cNvPr>
          <p:cNvSpPr>
            <a:spLocks noGrp="1"/>
          </p:cNvSpPr>
          <p:nvPr>
            <p:ph type="chart" sz="quarter" idx="22"/>
          </p:nvPr>
        </p:nvSpPr>
        <p:spPr>
          <a:xfrm>
            <a:off x="878713" y="1980037"/>
            <a:ext cx="2286000" cy="2219325"/>
          </a:xfrm>
        </p:spPr>
        <p:txBody>
          <a:bodyPr anchor="ctr"/>
          <a:lstStyle>
            <a:lvl1pPr algn="ctr">
              <a:defRPr/>
            </a:lvl1pPr>
          </a:lstStyle>
          <a:p>
            <a:endParaRPr lang="en-US"/>
          </a:p>
        </p:txBody>
      </p:sp>
      <p:sp>
        <p:nvSpPr>
          <p:cNvPr id="20" name="Text Placeholder 13">
            <a:extLst>
              <a:ext uri="{FF2B5EF4-FFF2-40B4-BE49-F238E27FC236}">
                <a16:creationId xmlns:a16="http://schemas.microsoft.com/office/drawing/2014/main" id="{84A17171-BCD3-3B4F-95CE-8CF0EBD2EF48}"/>
              </a:ext>
            </a:extLst>
          </p:cNvPr>
          <p:cNvSpPr>
            <a:spLocks noGrp="1"/>
          </p:cNvSpPr>
          <p:nvPr>
            <p:ph type="body" sz="quarter" idx="21" hasCustomPrompt="1"/>
          </p:nvPr>
        </p:nvSpPr>
        <p:spPr>
          <a:xfrm>
            <a:off x="6590583" y="5190457"/>
            <a:ext cx="2286000" cy="596570"/>
          </a:xfrm>
        </p:spPr>
        <p:txBody>
          <a:bodyPr/>
          <a:lstStyle>
            <a:lvl1pPr>
              <a:defRPr sz="1050" b="0" i="0">
                <a:solidFill>
                  <a:schemeClr val="tx1">
                    <a:lumMod val="95000"/>
                    <a:lumOff val="5000"/>
                  </a:schemeClr>
                </a:solidFill>
                <a:latin typeface="Univers" panose="020B0503020202020204" pitchFamily="34" charset="0"/>
              </a:defRPr>
            </a:lvl1pPr>
          </a:lstStyle>
          <a:p>
            <a:pPr lvl="0"/>
            <a:r>
              <a:rPr lang="en-US"/>
              <a:t>Caption</a:t>
            </a:r>
          </a:p>
          <a:p>
            <a:pPr lvl="0"/>
            <a:endParaRPr lang="en-US"/>
          </a:p>
        </p:txBody>
      </p:sp>
      <p:sp>
        <p:nvSpPr>
          <p:cNvPr id="21" name="Chart Placeholder 6">
            <a:extLst>
              <a:ext uri="{FF2B5EF4-FFF2-40B4-BE49-F238E27FC236}">
                <a16:creationId xmlns:a16="http://schemas.microsoft.com/office/drawing/2014/main" id="{D5788D38-0323-2841-AF6C-AC63B87911FF}"/>
              </a:ext>
            </a:extLst>
          </p:cNvPr>
          <p:cNvSpPr>
            <a:spLocks noGrp="1"/>
          </p:cNvSpPr>
          <p:nvPr>
            <p:ph type="chart" sz="quarter" idx="23"/>
          </p:nvPr>
        </p:nvSpPr>
        <p:spPr>
          <a:xfrm>
            <a:off x="3711123" y="1980037"/>
            <a:ext cx="2286000" cy="2219325"/>
          </a:xfrm>
        </p:spPr>
        <p:txBody>
          <a:bodyPr anchor="ctr"/>
          <a:lstStyle>
            <a:lvl1pPr algn="ctr">
              <a:defRPr/>
            </a:lvl1pPr>
          </a:lstStyle>
          <a:p>
            <a:endParaRPr lang="en-US"/>
          </a:p>
        </p:txBody>
      </p:sp>
      <p:sp>
        <p:nvSpPr>
          <p:cNvPr id="22" name="Chart Placeholder 6">
            <a:extLst>
              <a:ext uri="{FF2B5EF4-FFF2-40B4-BE49-F238E27FC236}">
                <a16:creationId xmlns:a16="http://schemas.microsoft.com/office/drawing/2014/main" id="{FB006A3E-B412-B540-8D4A-29C108FFB8DD}"/>
              </a:ext>
            </a:extLst>
          </p:cNvPr>
          <p:cNvSpPr>
            <a:spLocks noGrp="1"/>
          </p:cNvSpPr>
          <p:nvPr>
            <p:ph type="chart" sz="quarter" idx="24"/>
          </p:nvPr>
        </p:nvSpPr>
        <p:spPr>
          <a:xfrm>
            <a:off x="6573269" y="1980037"/>
            <a:ext cx="2286000" cy="2219325"/>
          </a:xfrm>
        </p:spPr>
        <p:txBody>
          <a:bodyPr anchor="ctr"/>
          <a:lstStyle>
            <a:lvl1pPr algn="ctr">
              <a:defRPr/>
            </a:lvl1pPr>
          </a:lstStyle>
          <a:p>
            <a:endParaRPr lang="en-US"/>
          </a:p>
        </p:txBody>
      </p:sp>
    </p:spTree>
    <p:extLst>
      <p:ext uri="{BB962C8B-B14F-4D97-AF65-F5344CB8AC3E}">
        <p14:creationId xmlns:p14="http://schemas.microsoft.com/office/powerpoint/2010/main" val="135021473"/>
      </p:ext>
    </p:extLst>
  </p:cSld>
  <p:clrMapOvr>
    <a:masterClrMapping/>
  </p:clrMapOvr>
  <p:extLst>
    <p:ext uri="{DCECCB84-F9BA-43D5-87BE-67443E8EF086}">
      <p15:sldGuideLst xmlns:p15="http://schemas.microsoft.com/office/powerpoint/2012/main">
        <p15:guide id="1" pos="7392">
          <p15:clr>
            <a:srgbClr val="FBAE40"/>
          </p15:clr>
        </p15:guide>
        <p15:guide id="2" pos="288">
          <p15:clr>
            <a:srgbClr val="FBAE40"/>
          </p15:clr>
        </p15:guide>
        <p15:guide id="3" pos="576">
          <p15:clr>
            <a:srgbClr val="FBAE40"/>
          </p15:clr>
        </p15:guide>
        <p15:guide id="4" orient="horz" pos="26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ation1_White">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DD5C69D-1491-7547-B029-D00F4F807131}"/>
              </a:ext>
            </a:extLst>
          </p:cNvPr>
          <p:cNvSpPr/>
          <p:nvPr userDrawn="1"/>
        </p:nvSpPr>
        <p:spPr>
          <a:xfrm>
            <a:off x="0" y="-4763"/>
            <a:ext cx="12192000" cy="6858000"/>
          </a:xfrm>
          <a:prstGeom prst="rect">
            <a:avLst/>
          </a:prstGeom>
          <a:solidFill>
            <a:srgbClr val="DEE7E8"/>
          </a:solidFill>
          <a:ln>
            <a:solidFill>
              <a:srgbClr val="DFE8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E8C990A1-9C7A-EB4A-8189-CA82CDC5185C}"/>
              </a:ext>
            </a:extLst>
          </p:cNvPr>
          <p:cNvSpPr>
            <a:spLocks noGrp="1"/>
          </p:cNvSpPr>
          <p:nvPr>
            <p:ph type="ctrTitle" hasCustomPrompt="1"/>
          </p:nvPr>
        </p:nvSpPr>
        <p:spPr>
          <a:xfrm>
            <a:off x="457200" y="2230437"/>
            <a:ext cx="11277600" cy="2387600"/>
          </a:xfrm>
        </p:spPr>
        <p:txBody>
          <a:bodyPr anchor="ctr">
            <a:normAutofit/>
          </a:bodyPr>
          <a:lstStyle>
            <a:lvl1pPr algn="ctr">
              <a:buFont typeface="Arial" panose="020B0604020202020204" pitchFamily="34" charset="0"/>
              <a:buNone/>
              <a:defRPr sz="1800">
                <a:solidFill>
                  <a:srgbClr val="011EAA"/>
                </a:solidFill>
                <a:effectLst/>
              </a:defRPr>
            </a:lvl1pPr>
          </a:lstStyle>
          <a:p>
            <a:r>
              <a:rPr lang="en-US"/>
              <a:t> “Quotation”</a:t>
            </a:r>
            <a:br>
              <a:rPr lang="en-US"/>
            </a:br>
            <a:r>
              <a:rPr lang="en-US"/>
              <a:t> </a:t>
            </a:r>
          </a:p>
        </p:txBody>
      </p:sp>
      <p:pic>
        <p:nvPicPr>
          <p:cNvPr id="8" name="Picture 7" descr="A close up of a logo&#10;&#10;Description automatically generated">
            <a:extLst>
              <a:ext uri="{FF2B5EF4-FFF2-40B4-BE49-F238E27FC236}">
                <a16:creationId xmlns:a16="http://schemas.microsoft.com/office/drawing/2014/main" id="{CB45EC5F-1DFB-7340-9F40-01306E8EE275}"/>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6" name="Title 1">
            <a:extLst>
              <a:ext uri="{FF2B5EF4-FFF2-40B4-BE49-F238E27FC236}">
                <a16:creationId xmlns:a16="http://schemas.microsoft.com/office/drawing/2014/main" id="{FB4289E8-5D12-0E41-8192-39F51DD3047B}"/>
              </a:ext>
            </a:extLst>
          </p:cNvPr>
          <p:cNvSpPr txBox="1">
            <a:spLocks/>
          </p:cNvSpPr>
          <p:nvPr userDrawn="1"/>
        </p:nvSpPr>
        <p:spPr>
          <a:xfrm>
            <a:off x="457200" y="4647960"/>
            <a:ext cx="11277600" cy="855254"/>
          </a:xfrm>
          <a:prstGeom prst="rect">
            <a:avLst/>
          </a:prstGeom>
        </p:spPr>
        <p:txBody>
          <a:bodyPr vert="horz" lIns="68580" tIns="34290" rIns="68580" bIns="34290" rtlCol="0" anchor="ctr">
            <a:norm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kumimoji="0" lang="en-US" sz="2400" b="1" i="0" u="none" strike="noStrike" kern="1200" cap="none" spc="0" normalizeH="0" baseline="0" noProof="0">
                <a:ln>
                  <a:noFill/>
                </a:ln>
                <a:solidFill>
                  <a:srgbClr val="011EAA"/>
                </a:solidFill>
                <a:effectLst/>
                <a:uLnTx/>
                <a:uFillTx/>
                <a:latin typeface="Museo Sans 700" panose="02000000000000000000" pitchFamily="2" charset="77"/>
                <a:ea typeface="+mj-ea"/>
                <a:cs typeface="+mj-cs"/>
              </a:defRPr>
            </a:lvl1pPr>
          </a:lstStyle>
          <a:p>
            <a:pPr algn="ctr"/>
            <a:r>
              <a:rPr lang="en-US" sz="1050" b="0"/>
              <a:t>By xxx</a:t>
            </a:r>
          </a:p>
        </p:txBody>
      </p:sp>
    </p:spTree>
    <p:extLst>
      <p:ext uri="{BB962C8B-B14F-4D97-AF65-F5344CB8AC3E}">
        <p14:creationId xmlns:p14="http://schemas.microsoft.com/office/powerpoint/2010/main" val="4181993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ation2_Blu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7B3EEE6-8CE1-6C4E-9C87-FC24B4820EA8}"/>
              </a:ext>
            </a:extLst>
          </p:cNvPr>
          <p:cNvSpPr/>
          <p:nvPr userDrawn="1"/>
        </p:nvSpPr>
        <p:spPr>
          <a:xfrm>
            <a:off x="0" y="0"/>
            <a:ext cx="12192000" cy="6858000"/>
          </a:xfrm>
          <a:prstGeom prst="rect">
            <a:avLst/>
          </a:prstGeom>
          <a:solidFill>
            <a:srgbClr val="011D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a:extLst>
              <a:ext uri="{FF2B5EF4-FFF2-40B4-BE49-F238E27FC236}">
                <a16:creationId xmlns:a16="http://schemas.microsoft.com/office/drawing/2014/main" id="{297D9BEA-D6E0-CC4B-8F34-0F211C60A9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856197" y="457200"/>
            <a:ext cx="878603" cy="806118"/>
          </a:xfrm>
          <a:prstGeom prst="rect">
            <a:avLst/>
          </a:prstGeom>
        </p:spPr>
      </p:pic>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E8C990A1-9C7A-EB4A-8189-CA82CDC5185C}"/>
              </a:ext>
            </a:extLst>
          </p:cNvPr>
          <p:cNvSpPr>
            <a:spLocks noGrp="1"/>
          </p:cNvSpPr>
          <p:nvPr>
            <p:ph type="ctrTitle" hasCustomPrompt="1"/>
          </p:nvPr>
        </p:nvSpPr>
        <p:spPr>
          <a:xfrm>
            <a:off x="457200" y="2230437"/>
            <a:ext cx="11277600" cy="2387600"/>
          </a:xfrm>
          <a:ln>
            <a:noFill/>
          </a:ln>
        </p:spPr>
        <p:txBody>
          <a:bodyPr anchor="ctr">
            <a:normAutofit/>
          </a:bodyPr>
          <a:lstStyle>
            <a:lvl1pPr algn="ctr">
              <a:buFont typeface="Arial" panose="020B0604020202020204" pitchFamily="34" charset="0"/>
              <a:buNone/>
              <a:defRPr sz="1800">
                <a:solidFill>
                  <a:srgbClr val="DFE8E9"/>
                </a:solidFill>
                <a:effectLst/>
              </a:defRPr>
            </a:lvl1pPr>
          </a:lstStyle>
          <a:p>
            <a:r>
              <a:rPr lang="en-US"/>
              <a:t>“Quotation”</a:t>
            </a:r>
            <a:br>
              <a:rPr lang="en-US"/>
            </a:br>
            <a:r>
              <a:rPr lang="en-US"/>
              <a:t> </a:t>
            </a:r>
          </a:p>
        </p:txBody>
      </p:sp>
      <p:sp>
        <p:nvSpPr>
          <p:cNvPr id="8" name="Title 1">
            <a:extLst>
              <a:ext uri="{FF2B5EF4-FFF2-40B4-BE49-F238E27FC236}">
                <a16:creationId xmlns:a16="http://schemas.microsoft.com/office/drawing/2014/main" id="{03C41182-F368-9643-967E-BE2584CF1592}"/>
              </a:ext>
            </a:extLst>
          </p:cNvPr>
          <p:cNvSpPr txBox="1">
            <a:spLocks/>
          </p:cNvSpPr>
          <p:nvPr userDrawn="1"/>
        </p:nvSpPr>
        <p:spPr>
          <a:xfrm>
            <a:off x="469727" y="4660487"/>
            <a:ext cx="11277600" cy="1301903"/>
          </a:xfrm>
          <a:prstGeom prst="rect">
            <a:avLst/>
          </a:prstGeom>
          <a:ln>
            <a:noFill/>
          </a:ln>
        </p:spPr>
        <p:txBody>
          <a:bodyPr vert="horz" lIns="68580" tIns="34290" rIns="68580" bIns="34290" rtlCol="0" anchor="ctr">
            <a:norm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kumimoji="0" lang="en-US" sz="2400" b="1" i="0" u="none" strike="noStrike" kern="1200" cap="none" spc="0" normalizeH="0" baseline="0" noProof="0">
                <a:ln>
                  <a:noFill/>
                </a:ln>
                <a:solidFill>
                  <a:srgbClr val="DFE8E9"/>
                </a:solidFill>
                <a:effectLst/>
                <a:uLnTx/>
                <a:uFillTx/>
                <a:latin typeface="Museo Sans 700" panose="02000000000000000000" pitchFamily="2" charset="77"/>
                <a:ea typeface="+mj-ea"/>
                <a:cs typeface="+mj-cs"/>
              </a:defRPr>
            </a:lvl1pPr>
          </a:lstStyle>
          <a:p>
            <a:r>
              <a:rPr lang="en-US" sz="1050" b="0"/>
              <a:t>By xxx</a:t>
            </a:r>
          </a:p>
        </p:txBody>
      </p:sp>
    </p:spTree>
    <p:extLst>
      <p:ext uri="{BB962C8B-B14F-4D97-AF65-F5344CB8AC3E}">
        <p14:creationId xmlns:p14="http://schemas.microsoft.com/office/powerpoint/2010/main" val="20015216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hotoGrid1">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DD5C69D-1491-7547-B029-D00F4F807131}"/>
              </a:ext>
            </a:extLst>
          </p:cNvPr>
          <p:cNvSpPr/>
          <p:nvPr userDrawn="1"/>
        </p:nvSpPr>
        <p:spPr>
          <a:xfrm>
            <a:off x="0" y="-4763"/>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Picture Placeholder 2">
            <a:extLst>
              <a:ext uri="{FF2B5EF4-FFF2-40B4-BE49-F238E27FC236}">
                <a16:creationId xmlns:a16="http://schemas.microsoft.com/office/drawing/2014/main" id="{76521318-2282-D740-AB77-C3C94AEBA17D}"/>
              </a:ext>
            </a:extLst>
          </p:cNvPr>
          <p:cNvSpPr>
            <a:spLocks noGrp="1"/>
          </p:cNvSpPr>
          <p:nvPr>
            <p:ph type="pic" sz="quarter" idx="10"/>
          </p:nvPr>
        </p:nvSpPr>
        <p:spPr>
          <a:xfrm>
            <a:off x="1" y="-4763"/>
            <a:ext cx="7214993" cy="3249004"/>
          </a:xfrm>
        </p:spPr>
        <p:txBody>
          <a:bodyPr anchor="ctr"/>
          <a:lstStyle>
            <a:lvl1pPr algn="ctr">
              <a:defRPr/>
            </a:lvl1pPr>
          </a:lstStyle>
          <a:p>
            <a:endParaRPr lang="en-US"/>
          </a:p>
        </p:txBody>
      </p:sp>
      <p:sp>
        <p:nvSpPr>
          <p:cNvPr id="9" name="Picture Placeholder 2">
            <a:extLst>
              <a:ext uri="{FF2B5EF4-FFF2-40B4-BE49-F238E27FC236}">
                <a16:creationId xmlns:a16="http://schemas.microsoft.com/office/drawing/2014/main" id="{2A17891E-16CE-2842-91F6-933AD2B80052}"/>
              </a:ext>
            </a:extLst>
          </p:cNvPr>
          <p:cNvSpPr>
            <a:spLocks noGrp="1"/>
          </p:cNvSpPr>
          <p:nvPr>
            <p:ph type="pic" sz="quarter" idx="11"/>
          </p:nvPr>
        </p:nvSpPr>
        <p:spPr>
          <a:xfrm>
            <a:off x="37578" y="3264053"/>
            <a:ext cx="3569919" cy="3575158"/>
          </a:xfrm>
        </p:spPr>
        <p:txBody>
          <a:bodyPr anchor="ctr"/>
          <a:lstStyle>
            <a:lvl1pPr algn="ctr">
              <a:defRPr/>
            </a:lvl1pPr>
          </a:lstStyle>
          <a:p>
            <a:endParaRPr lang="en-US"/>
          </a:p>
        </p:txBody>
      </p:sp>
      <p:sp>
        <p:nvSpPr>
          <p:cNvPr id="10" name="Picture Placeholder 2">
            <a:extLst>
              <a:ext uri="{FF2B5EF4-FFF2-40B4-BE49-F238E27FC236}">
                <a16:creationId xmlns:a16="http://schemas.microsoft.com/office/drawing/2014/main" id="{343926F2-CCBC-654A-8134-C4D253A073B8}"/>
              </a:ext>
            </a:extLst>
          </p:cNvPr>
          <p:cNvSpPr>
            <a:spLocks noGrp="1"/>
          </p:cNvSpPr>
          <p:nvPr>
            <p:ph type="pic" sz="quarter" idx="12"/>
          </p:nvPr>
        </p:nvSpPr>
        <p:spPr>
          <a:xfrm>
            <a:off x="3607497" y="3277603"/>
            <a:ext cx="3569919" cy="3575158"/>
          </a:xfrm>
        </p:spPr>
        <p:txBody>
          <a:bodyPr anchor="ctr"/>
          <a:lstStyle>
            <a:lvl1pPr algn="ctr">
              <a:defRPr/>
            </a:lvl1pPr>
          </a:lstStyle>
          <a:p>
            <a:endParaRPr lang="en-US"/>
          </a:p>
        </p:txBody>
      </p:sp>
      <p:sp>
        <p:nvSpPr>
          <p:cNvPr id="11" name="Picture Placeholder 2">
            <a:extLst>
              <a:ext uri="{FF2B5EF4-FFF2-40B4-BE49-F238E27FC236}">
                <a16:creationId xmlns:a16="http://schemas.microsoft.com/office/drawing/2014/main" id="{873E45F0-CD2B-7549-95F2-424141EF3886}"/>
              </a:ext>
            </a:extLst>
          </p:cNvPr>
          <p:cNvSpPr>
            <a:spLocks noGrp="1"/>
          </p:cNvSpPr>
          <p:nvPr>
            <p:ph type="pic" sz="quarter" idx="13"/>
          </p:nvPr>
        </p:nvSpPr>
        <p:spPr>
          <a:xfrm>
            <a:off x="7214992" y="3264053"/>
            <a:ext cx="4977008" cy="3598708"/>
          </a:xfrm>
        </p:spPr>
        <p:txBody>
          <a:bodyPr anchor="ctr"/>
          <a:lstStyle>
            <a:lvl1pPr algn="ctr">
              <a:defRPr/>
            </a:lvl1pPr>
          </a:lstStyle>
          <a:p>
            <a:endParaRPr lang="en-US"/>
          </a:p>
        </p:txBody>
      </p:sp>
      <p:sp>
        <p:nvSpPr>
          <p:cNvPr id="12" name="Picture Placeholder 2">
            <a:extLst>
              <a:ext uri="{FF2B5EF4-FFF2-40B4-BE49-F238E27FC236}">
                <a16:creationId xmlns:a16="http://schemas.microsoft.com/office/drawing/2014/main" id="{89E1C424-3B70-6E48-8BD5-60BFE62595E8}"/>
              </a:ext>
            </a:extLst>
          </p:cNvPr>
          <p:cNvSpPr>
            <a:spLocks noGrp="1"/>
          </p:cNvSpPr>
          <p:nvPr>
            <p:ph type="pic" sz="quarter" idx="14"/>
          </p:nvPr>
        </p:nvSpPr>
        <p:spPr>
          <a:xfrm>
            <a:off x="7221919" y="6726"/>
            <a:ext cx="4977008" cy="3250504"/>
          </a:xfrm>
        </p:spPr>
        <p:txBody>
          <a:bodyPr anchor="ctr"/>
          <a:lstStyle>
            <a:lvl1pPr algn="ctr">
              <a:defRPr/>
            </a:lvl1pPr>
          </a:lstStyle>
          <a:p>
            <a:endParaRPr lang="en-US"/>
          </a:p>
        </p:txBody>
      </p:sp>
      <p:pic>
        <p:nvPicPr>
          <p:cNvPr id="7" name="Picture 6" descr="A close up of a logo&#10;&#10;Description automatically generated">
            <a:extLst>
              <a:ext uri="{FF2B5EF4-FFF2-40B4-BE49-F238E27FC236}">
                <a16:creationId xmlns:a16="http://schemas.microsoft.com/office/drawing/2014/main" id="{4D2A2479-67F0-C14E-A7EE-10C14208EDBE}"/>
              </a:ext>
            </a:extLst>
          </p:cNvPr>
          <p:cNvPicPr>
            <a:picLocks noChangeAspect="1"/>
          </p:cNvPicPr>
          <p:nvPr userDrawn="1"/>
        </p:nvPicPr>
        <p:blipFill>
          <a:blip r:embed="rId2"/>
          <a:stretch>
            <a:fillRect/>
          </a:stretch>
        </p:blipFill>
        <p:spPr>
          <a:xfrm>
            <a:off x="10665070" y="305387"/>
            <a:ext cx="1214569" cy="1039875"/>
          </a:xfrm>
          <a:prstGeom prst="rect">
            <a:avLst/>
          </a:prstGeom>
        </p:spPr>
      </p:pic>
    </p:spTree>
    <p:extLst>
      <p:ext uri="{BB962C8B-B14F-4D97-AF65-F5344CB8AC3E}">
        <p14:creationId xmlns:p14="http://schemas.microsoft.com/office/powerpoint/2010/main" val="1957128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r">
              <a:defRPr sz="3200" b="1" cap="small" baseline="0">
                <a:solidFill>
                  <a:srgbClr val="0070C0"/>
                </a:solidFill>
                <a:effectLst/>
              </a:defRPr>
            </a:lvl1pPr>
          </a:lstStyle>
          <a:p>
            <a:r>
              <a:rPr lang="en-US"/>
              <a:t>style</a:t>
            </a:r>
            <a:endParaRPr lang="en-ZA"/>
          </a:p>
        </p:txBody>
      </p:sp>
      <p:sp>
        <p:nvSpPr>
          <p:cNvPr id="3" name="Content Placeholder 2"/>
          <p:cNvSpPr>
            <a:spLocks noGrp="1"/>
          </p:cNvSpPr>
          <p:nvPr>
            <p:ph idx="1"/>
          </p:nvPr>
        </p:nvSpPr>
        <p:spPr>
          <a:ln>
            <a:noFill/>
          </a:ln>
        </p:spPr>
        <p:txBody>
          <a:bodyPr>
            <a:normAutofit/>
          </a:bodyPr>
          <a:lstStyle>
            <a:lvl1pPr>
              <a:defRPr sz="2800">
                <a:solidFill>
                  <a:srgbClr val="0070C0"/>
                </a:solidFill>
              </a:defRPr>
            </a:lvl1pPr>
            <a:lvl2pPr>
              <a:defRPr sz="2400">
                <a:solidFill>
                  <a:srgbClr val="0070C0"/>
                </a:solidFill>
              </a:defRPr>
            </a:lvl2pPr>
            <a:lvl3pPr>
              <a:defRPr sz="2000">
                <a:solidFill>
                  <a:srgbClr val="0070C0"/>
                </a:solidFill>
              </a:defRPr>
            </a:lvl3pPr>
            <a:lvl4pPr>
              <a:defRPr sz="1800">
                <a:solidFill>
                  <a:srgbClr val="0070C0"/>
                </a:solidFill>
              </a:defRPr>
            </a:lvl4pPr>
            <a:lvl5pPr>
              <a:defRPr sz="1800">
                <a:solidFill>
                  <a:srgbClr val="0070C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Slide Number Placeholder 5"/>
          <p:cNvSpPr>
            <a:spLocks noGrp="1"/>
          </p:cNvSpPr>
          <p:nvPr>
            <p:ph type="sldNum" sz="quarter" idx="12"/>
          </p:nvPr>
        </p:nvSpPr>
        <p:spPr>
          <a:xfrm>
            <a:off x="8737600" y="6237315"/>
            <a:ext cx="2844800" cy="365125"/>
          </a:xfrm>
        </p:spPr>
        <p:txBody>
          <a:bodyPr/>
          <a:lstStyle>
            <a:lvl1pPr>
              <a:defRPr>
                <a:solidFill>
                  <a:srgbClr val="3B7150"/>
                </a:solidFill>
              </a:defRPr>
            </a:lvl1pPr>
          </a:lstStyle>
          <a:p>
            <a:fld id="{25CCA86C-E595-4FCB-B12A-2D663C05ECA6}" type="slidenum">
              <a:rPr lang="en-ZA" smtClean="0"/>
              <a:t>‹#›</a:t>
            </a:fld>
            <a:endParaRPr lang="en-ZA"/>
          </a:p>
        </p:txBody>
      </p:sp>
      <p:sp>
        <p:nvSpPr>
          <p:cNvPr id="7" name="Rounded Rectangle 6"/>
          <p:cNvSpPr/>
          <p:nvPr/>
        </p:nvSpPr>
        <p:spPr>
          <a:xfrm>
            <a:off x="239351" y="188640"/>
            <a:ext cx="11713301" cy="6480720"/>
          </a:xfrm>
          <a:prstGeom prst="roundRect">
            <a:avLst>
              <a:gd name="adj" fmla="val 5506"/>
            </a:avLst>
          </a:prstGeom>
          <a:no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a:p>
        </p:txBody>
      </p:sp>
      <p:cxnSp>
        <p:nvCxnSpPr>
          <p:cNvPr id="8" name="Straight Connector 7"/>
          <p:cNvCxnSpPr/>
          <p:nvPr/>
        </p:nvCxnSpPr>
        <p:spPr>
          <a:xfrm>
            <a:off x="431372" y="1484784"/>
            <a:ext cx="11329259" cy="0"/>
          </a:xfrm>
          <a:prstGeom prst="line">
            <a:avLst/>
          </a:prstGeom>
          <a:ln w="254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900598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Grid2">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DD5C69D-1491-7547-B029-D00F4F807131}"/>
              </a:ext>
            </a:extLst>
          </p:cNvPr>
          <p:cNvSpPr/>
          <p:nvPr userDrawn="1"/>
        </p:nvSpPr>
        <p:spPr>
          <a:xfrm>
            <a:off x="0" y="-4763"/>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Picture Placeholder 2">
            <a:extLst>
              <a:ext uri="{FF2B5EF4-FFF2-40B4-BE49-F238E27FC236}">
                <a16:creationId xmlns:a16="http://schemas.microsoft.com/office/drawing/2014/main" id="{2A17891E-16CE-2842-91F6-933AD2B80052}"/>
              </a:ext>
            </a:extLst>
          </p:cNvPr>
          <p:cNvSpPr>
            <a:spLocks noGrp="1"/>
          </p:cNvSpPr>
          <p:nvPr>
            <p:ph type="pic" sz="quarter" idx="11"/>
          </p:nvPr>
        </p:nvSpPr>
        <p:spPr>
          <a:xfrm>
            <a:off x="1883003" y="1641421"/>
            <a:ext cx="3569919" cy="3575158"/>
          </a:xfrm>
        </p:spPr>
        <p:txBody>
          <a:bodyPr anchor="ctr"/>
          <a:lstStyle>
            <a:lvl1pPr algn="ctr">
              <a:defRPr/>
            </a:lvl1pPr>
          </a:lstStyle>
          <a:p>
            <a:endParaRPr lang="en-US"/>
          </a:p>
        </p:txBody>
      </p:sp>
      <p:sp>
        <p:nvSpPr>
          <p:cNvPr id="10" name="Picture Placeholder 2">
            <a:extLst>
              <a:ext uri="{FF2B5EF4-FFF2-40B4-BE49-F238E27FC236}">
                <a16:creationId xmlns:a16="http://schemas.microsoft.com/office/drawing/2014/main" id="{343926F2-CCBC-654A-8134-C4D253A073B8}"/>
              </a:ext>
            </a:extLst>
          </p:cNvPr>
          <p:cNvSpPr>
            <a:spLocks noGrp="1"/>
          </p:cNvSpPr>
          <p:nvPr>
            <p:ph type="pic" sz="quarter" idx="12"/>
          </p:nvPr>
        </p:nvSpPr>
        <p:spPr>
          <a:xfrm>
            <a:off x="6367322" y="1641421"/>
            <a:ext cx="3569919" cy="3575158"/>
          </a:xfrm>
        </p:spPr>
        <p:txBody>
          <a:bodyPr anchor="ctr"/>
          <a:lstStyle>
            <a:lvl1pPr algn="ctr">
              <a:defRPr/>
            </a:lvl1pPr>
          </a:lstStyle>
          <a:p>
            <a:endParaRPr lang="en-US"/>
          </a:p>
        </p:txBody>
      </p:sp>
      <p:pic>
        <p:nvPicPr>
          <p:cNvPr id="7" name="Picture 6" descr="A close up of a logo&#10;&#10;Description automatically generated">
            <a:extLst>
              <a:ext uri="{FF2B5EF4-FFF2-40B4-BE49-F238E27FC236}">
                <a16:creationId xmlns:a16="http://schemas.microsoft.com/office/drawing/2014/main" id="{4D2A2479-67F0-C14E-A7EE-10C14208EDBE}"/>
              </a:ext>
            </a:extLst>
          </p:cNvPr>
          <p:cNvPicPr>
            <a:picLocks noChangeAspect="1"/>
          </p:cNvPicPr>
          <p:nvPr userDrawn="1"/>
        </p:nvPicPr>
        <p:blipFill>
          <a:blip r:embed="rId2"/>
          <a:stretch>
            <a:fillRect/>
          </a:stretch>
        </p:blipFill>
        <p:spPr>
          <a:xfrm>
            <a:off x="10665070" y="305387"/>
            <a:ext cx="1214569" cy="1039875"/>
          </a:xfrm>
          <a:prstGeom prst="rect">
            <a:avLst/>
          </a:prstGeom>
        </p:spPr>
      </p:pic>
    </p:spTree>
    <p:extLst>
      <p:ext uri="{BB962C8B-B14F-4D97-AF65-F5344CB8AC3E}">
        <p14:creationId xmlns:p14="http://schemas.microsoft.com/office/powerpoint/2010/main" val="2166805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Video">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DD5C69D-1491-7547-B029-D00F4F807131}"/>
              </a:ext>
            </a:extLst>
          </p:cNvPr>
          <p:cNvSpPr/>
          <p:nvPr userDrawn="1"/>
        </p:nvSpPr>
        <p:spPr>
          <a:xfrm>
            <a:off x="0" y="-4763"/>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Picture 6" descr="A close up of a logo&#10;&#10;Description automatically generated">
            <a:extLst>
              <a:ext uri="{FF2B5EF4-FFF2-40B4-BE49-F238E27FC236}">
                <a16:creationId xmlns:a16="http://schemas.microsoft.com/office/drawing/2014/main" id="{4D2A2479-67F0-C14E-A7EE-10C14208EDBE}"/>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3" name="Media Placeholder 2">
            <a:extLst>
              <a:ext uri="{FF2B5EF4-FFF2-40B4-BE49-F238E27FC236}">
                <a16:creationId xmlns:a16="http://schemas.microsoft.com/office/drawing/2014/main" id="{B4D77BAD-2A59-3648-9D80-361512342EE6}"/>
              </a:ext>
            </a:extLst>
          </p:cNvPr>
          <p:cNvSpPr>
            <a:spLocks noGrp="1"/>
          </p:cNvSpPr>
          <p:nvPr>
            <p:ph type="media" sz="quarter" idx="10" hasCustomPrompt="1"/>
          </p:nvPr>
        </p:nvSpPr>
        <p:spPr>
          <a:xfrm>
            <a:off x="0" y="-4764"/>
            <a:ext cx="12192000" cy="6862763"/>
          </a:xfrm>
        </p:spPr>
        <p:txBody>
          <a:bodyPr anchor="ctr"/>
          <a:lstStyle>
            <a:lvl1pPr algn="ctr">
              <a:defRPr/>
            </a:lvl1pPr>
          </a:lstStyle>
          <a:p>
            <a:r>
              <a:rPr lang="en-US"/>
              <a:t>Full Video</a:t>
            </a:r>
          </a:p>
        </p:txBody>
      </p:sp>
    </p:spTree>
    <p:extLst>
      <p:ext uri="{BB962C8B-B14F-4D97-AF65-F5344CB8AC3E}">
        <p14:creationId xmlns:p14="http://schemas.microsoft.com/office/powerpoint/2010/main" val="343452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ImageSlide">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DD5C69D-1491-7547-B029-D00F4F807131}"/>
              </a:ext>
            </a:extLst>
          </p:cNvPr>
          <p:cNvSpPr/>
          <p:nvPr userDrawn="1"/>
        </p:nvSpPr>
        <p:spPr>
          <a:xfrm>
            <a:off x="0" y="-4763"/>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Picture 6" descr="A close up of a logo&#10;&#10;Description automatically generated">
            <a:extLst>
              <a:ext uri="{FF2B5EF4-FFF2-40B4-BE49-F238E27FC236}">
                <a16:creationId xmlns:a16="http://schemas.microsoft.com/office/drawing/2014/main" id="{4D2A2479-67F0-C14E-A7EE-10C14208EDBE}"/>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4" name="Picture Placeholder 3">
            <a:extLst>
              <a:ext uri="{FF2B5EF4-FFF2-40B4-BE49-F238E27FC236}">
                <a16:creationId xmlns:a16="http://schemas.microsoft.com/office/drawing/2014/main" id="{E511B8F6-F147-6B4A-A36C-29657AE8F321}"/>
              </a:ext>
            </a:extLst>
          </p:cNvPr>
          <p:cNvSpPr>
            <a:spLocks noGrp="1"/>
          </p:cNvSpPr>
          <p:nvPr>
            <p:ph type="pic" sz="quarter" idx="10" hasCustomPrompt="1"/>
          </p:nvPr>
        </p:nvSpPr>
        <p:spPr>
          <a:xfrm>
            <a:off x="0" y="-4763"/>
            <a:ext cx="12192000" cy="6862763"/>
          </a:xfrm>
        </p:spPr>
        <p:txBody>
          <a:bodyPr anchor="ctr"/>
          <a:lstStyle>
            <a:lvl1pPr algn="ctr">
              <a:defRPr/>
            </a:lvl1pPr>
          </a:lstStyle>
          <a:p>
            <a:r>
              <a:rPr lang="en-US"/>
              <a:t>Image</a:t>
            </a:r>
          </a:p>
        </p:txBody>
      </p:sp>
    </p:spTree>
    <p:extLst>
      <p:ext uri="{BB962C8B-B14F-4D97-AF65-F5344CB8AC3E}">
        <p14:creationId xmlns:p14="http://schemas.microsoft.com/office/powerpoint/2010/main" val="2897437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DD5C69D-1491-7547-B029-D00F4F807131}"/>
              </a:ext>
            </a:extLst>
          </p:cNvPr>
          <p:cNvSpPr/>
          <p:nvPr userDrawn="1"/>
        </p:nvSpPr>
        <p:spPr>
          <a:xfrm>
            <a:off x="0" y="-4763"/>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Picture Placeholder 35">
            <a:extLst>
              <a:ext uri="{FF2B5EF4-FFF2-40B4-BE49-F238E27FC236}">
                <a16:creationId xmlns:a16="http://schemas.microsoft.com/office/drawing/2014/main" id="{923F90FF-4EE8-7745-8EF6-C67BEC41AE4A}"/>
              </a:ext>
            </a:extLst>
          </p:cNvPr>
          <p:cNvSpPr>
            <a:spLocks noGrp="1"/>
          </p:cNvSpPr>
          <p:nvPr>
            <p:ph type="pic" sz="quarter" idx="10"/>
          </p:nvPr>
        </p:nvSpPr>
        <p:spPr>
          <a:xfrm>
            <a:off x="0" y="-9526"/>
            <a:ext cx="12192000" cy="6862763"/>
          </a:xfrm>
          <a:custGeom>
            <a:avLst/>
            <a:gdLst>
              <a:gd name="connsiteX0" fmla="*/ 10665069 w 12192000"/>
              <a:gd name="connsiteY0" fmla="*/ 314911 h 6862763"/>
              <a:gd name="connsiteX1" fmla="*/ 10665069 w 12192000"/>
              <a:gd name="connsiteY1" fmla="*/ 1354786 h 6862763"/>
              <a:gd name="connsiteX2" fmla="*/ 11879638 w 12192000"/>
              <a:gd name="connsiteY2" fmla="*/ 1354786 h 6862763"/>
              <a:gd name="connsiteX3" fmla="*/ 11879638 w 12192000"/>
              <a:gd name="connsiteY3" fmla="*/ 314911 h 6862763"/>
              <a:gd name="connsiteX4" fmla="*/ 0 w 12192000"/>
              <a:gd name="connsiteY4" fmla="*/ 0 h 6862763"/>
              <a:gd name="connsiteX5" fmla="*/ 12192000 w 12192000"/>
              <a:gd name="connsiteY5" fmla="*/ 0 h 6862763"/>
              <a:gd name="connsiteX6" fmla="*/ 12192000 w 12192000"/>
              <a:gd name="connsiteY6" fmla="*/ 6862763 h 6862763"/>
              <a:gd name="connsiteX7" fmla="*/ 0 w 12192000"/>
              <a:gd name="connsiteY7"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62763">
                <a:moveTo>
                  <a:pt x="10665069" y="314911"/>
                </a:moveTo>
                <a:lnTo>
                  <a:pt x="10665069" y="1354786"/>
                </a:lnTo>
                <a:lnTo>
                  <a:pt x="11879638" y="1354786"/>
                </a:lnTo>
                <a:lnTo>
                  <a:pt x="11879638" y="314911"/>
                </a:lnTo>
                <a:close/>
                <a:moveTo>
                  <a:pt x="0" y="0"/>
                </a:moveTo>
                <a:lnTo>
                  <a:pt x="12192000" y="0"/>
                </a:lnTo>
                <a:lnTo>
                  <a:pt x="12192000" y="6862763"/>
                </a:lnTo>
                <a:lnTo>
                  <a:pt x="0" y="6862763"/>
                </a:lnTo>
                <a:close/>
              </a:path>
            </a:pathLst>
          </a:custGeom>
        </p:spPr>
        <p:txBody>
          <a:bodyPr wrap="square">
            <a:noAutofit/>
          </a:bodyPr>
          <a:lstStyle/>
          <a:p>
            <a:endParaRPr lang="en-US"/>
          </a:p>
        </p:txBody>
      </p:sp>
      <p:pic>
        <p:nvPicPr>
          <p:cNvPr id="6" name="Picture 5">
            <a:extLst>
              <a:ext uri="{FF2B5EF4-FFF2-40B4-BE49-F238E27FC236}">
                <a16:creationId xmlns:a16="http://schemas.microsoft.com/office/drawing/2014/main" id="{7400613F-7397-AB43-BDC5-41F4F47ED69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856197" y="457200"/>
            <a:ext cx="878603" cy="806118"/>
          </a:xfrm>
          <a:prstGeom prst="rect">
            <a:avLst/>
          </a:prstGeom>
        </p:spPr>
      </p:pic>
    </p:spTree>
    <p:extLst>
      <p:ext uri="{BB962C8B-B14F-4D97-AF65-F5344CB8AC3E}">
        <p14:creationId xmlns:p14="http://schemas.microsoft.com/office/powerpoint/2010/main" val="31551201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C588B7A-E5A9-AD44-9B9C-FE9DA607CEF0}"/>
              </a:ext>
            </a:extLst>
          </p:cNvPr>
          <p:cNvSpPr/>
          <p:nvPr userDrawn="1"/>
        </p:nvSpPr>
        <p:spPr>
          <a:xfrm>
            <a:off x="0" y="-1"/>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descr="A close up of a logo&#10;&#10;Description automatically generated">
            <a:extLst>
              <a:ext uri="{FF2B5EF4-FFF2-40B4-BE49-F238E27FC236}">
                <a16:creationId xmlns:a16="http://schemas.microsoft.com/office/drawing/2014/main" id="{46D82D27-5900-F240-89E4-931AA478F410}"/>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10" name="Subtitle 2">
            <a:extLst>
              <a:ext uri="{FF2B5EF4-FFF2-40B4-BE49-F238E27FC236}">
                <a16:creationId xmlns:a16="http://schemas.microsoft.com/office/drawing/2014/main" id="{A610D455-75A2-744B-AB48-F2CCED6E2B24}"/>
              </a:ext>
            </a:extLst>
          </p:cNvPr>
          <p:cNvSpPr>
            <a:spLocks noGrp="1"/>
          </p:cNvSpPr>
          <p:nvPr>
            <p:ph type="subTitle" idx="1"/>
          </p:nvPr>
        </p:nvSpPr>
        <p:spPr>
          <a:xfrm>
            <a:off x="457201" y="900055"/>
            <a:ext cx="7841039" cy="1039875"/>
          </a:xfrm>
        </p:spPr>
        <p:txBody>
          <a:bodyPr/>
          <a:lstStyle>
            <a:lvl1pPr marL="0" indent="0" algn="l">
              <a:buNone/>
              <a:defRPr sz="1800">
                <a:solidFill>
                  <a:srgbClr val="011EAA"/>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4" name="Content Placeholder 2">
            <a:extLst>
              <a:ext uri="{FF2B5EF4-FFF2-40B4-BE49-F238E27FC236}">
                <a16:creationId xmlns:a16="http://schemas.microsoft.com/office/drawing/2014/main" id="{7C1F1E41-6451-394E-8ACF-BDF5E0F0E250}"/>
              </a:ext>
            </a:extLst>
          </p:cNvPr>
          <p:cNvSpPr>
            <a:spLocks noGrp="1"/>
          </p:cNvSpPr>
          <p:nvPr>
            <p:ph idx="10" hasCustomPrompt="1"/>
          </p:nvPr>
        </p:nvSpPr>
        <p:spPr>
          <a:xfrm>
            <a:off x="914400" y="1972585"/>
            <a:ext cx="10515600" cy="4351338"/>
          </a:xfrm>
        </p:spPr>
        <p:txBody>
          <a:bodyPr/>
          <a:lstStyle>
            <a:lvl1pPr>
              <a:lnSpc>
                <a:spcPct val="100000"/>
              </a:lnSpc>
              <a:defRPr sz="1050" b="1" i="0">
                <a:solidFill>
                  <a:schemeClr val="tx1">
                    <a:lumMod val="95000"/>
                    <a:lumOff val="5000"/>
                  </a:schemeClr>
                </a:solidFill>
                <a:latin typeface="Univers" panose="020B0503020202020204" pitchFamily="34" charset="0"/>
              </a:defRPr>
            </a:lvl1pPr>
            <a:lvl2pPr>
              <a:lnSpc>
                <a:spcPct val="100000"/>
              </a:lnSpc>
              <a:defRPr sz="1050"/>
            </a:lvl2pPr>
            <a:lvl3pPr>
              <a:lnSpc>
                <a:spcPct val="100000"/>
              </a:lnSpc>
              <a:defRPr/>
            </a:lvl3pPr>
            <a:lvl4pPr>
              <a:lnSpc>
                <a:spcPct val="100000"/>
              </a:lnSpc>
              <a:defRPr/>
            </a:lvl4pPr>
            <a:lvl5pPr>
              <a:lnSpc>
                <a:spcPct val="100000"/>
              </a:lnSpc>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3123722"/>
      </p:ext>
    </p:extLst>
  </p:cSld>
  <p:clrMapOvr>
    <a:masterClrMapping/>
  </p:clrMapOvr>
  <p:extLst>
    <p:ext uri="{DCECCB84-F9BA-43D5-87BE-67443E8EF086}">
      <p15:sldGuideLst xmlns:p15="http://schemas.microsoft.com/office/powerpoint/2012/main">
        <p15:guide id="1" pos="7392">
          <p15:clr>
            <a:srgbClr val="FBAE40"/>
          </p15:clr>
        </p15:guide>
        <p15:guide id="2" pos="288">
          <p15:clr>
            <a:srgbClr val="FBAE40"/>
          </p15:clr>
        </p15:guide>
        <p15:guide id="3" pos="576">
          <p15:clr>
            <a:srgbClr val="FBAE40"/>
          </p15:clr>
        </p15:guide>
        <p15:guide id="4" orient="horz" pos="26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C588B7A-E5A9-AD44-9B9C-FE9DA607CEF0}"/>
              </a:ext>
            </a:extLst>
          </p:cNvPr>
          <p:cNvSpPr/>
          <p:nvPr userDrawn="1"/>
        </p:nvSpPr>
        <p:spPr>
          <a:xfrm>
            <a:off x="0" y="-1"/>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descr="A close up of a logo&#10;&#10;Description automatically generated">
            <a:extLst>
              <a:ext uri="{FF2B5EF4-FFF2-40B4-BE49-F238E27FC236}">
                <a16:creationId xmlns:a16="http://schemas.microsoft.com/office/drawing/2014/main" id="{46D82D27-5900-F240-89E4-931AA478F410}"/>
              </a:ext>
            </a:extLst>
          </p:cNvPr>
          <p:cNvPicPr>
            <a:picLocks noChangeAspect="1"/>
          </p:cNvPicPr>
          <p:nvPr userDrawn="1"/>
        </p:nvPicPr>
        <p:blipFill>
          <a:blip r:embed="rId2"/>
          <a:stretch>
            <a:fillRect/>
          </a:stretch>
        </p:blipFill>
        <p:spPr>
          <a:xfrm>
            <a:off x="10665070" y="305387"/>
            <a:ext cx="1214569" cy="1039875"/>
          </a:xfrm>
          <a:prstGeom prst="rect">
            <a:avLst/>
          </a:prstGeom>
        </p:spPr>
      </p:pic>
      <p:sp>
        <p:nvSpPr>
          <p:cNvPr id="10" name="Subtitle 2">
            <a:extLst>
              <a:ext uri="{FF2B5EF4-FFF2-40B4-BE49-F238E27FC236}">
                <a16:creationId xmlns:a16="http://schemas.microsoft.com/office/drawing/2014/main" id="{A610D455-75A2-744B-AB48-F2CCED6E2B24}"/>
              </a:ext>
            </a:extLst>
          </p:cNvPr>
          <p:cNvSpPr>
            <a:spLocks noGrp="1"/>
          </p:cNvSpPr>
          <p:nvPr>
            <p:ph type="subTitle" idx="1"/>
          </p:nvPr>
        </p:nvSpPr>
        <p:spPr>
          <a:xfrm>
            <a:off x="457201" y="900055"/>
            <a:ext cx="7841039" cy="1039875"/>
          </a:xfrm>
        </p:spPr>
        <p:txBody>
          <a:bodyPr/>
          <a:lstStyle>
            <a:lvl1pPr marL="0" indent="0" algn="l">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4" name="Content Placeholder 2">
            <a:extLst>
              <a:ext uri="{FF2B5EF4-FFF2-40B4-BE49-F238E27FC236}">
                <a16:creationId xmlns:a16="http://schemas.microsoft.com/office/drawing/2014/main" id="{7C1F1E41-6451-394E-8ACF-BDF5E0F0E250}"/>
              </a:ext>
            </a:extLst>
          </p:cNvPr>
          <p:cNvSpPr>
            <a:spLocks noGrp="1"/>
          </p:cNvSpPr>
          <p:nvPr>
            <p:ph idx="10" hasCustomPrompt="1"/>
          </p:nvPr>
        </p:nvSpPr>
        <p:spPr>
          <a:xfrm>
            <a:off x="914400" y="1972585"/>
            <a:ext cx="10515600" cy="4351338"/>
          </a:xfrm>
        </p:spPr>
        <p:txBody>
          <a:bodyPr/>
          <a:lstStyle>
            <a:lvl1pPr>
              <a:lnSpc>
                <a:spcPct val="100000"/>
              </a:lnSpc>
              <a:defRPr sz="1350" b="0" i="0">
                <a:solidFill>
                  <a:schemeClr val="tx1">
                    <a:lumMod val="95000"/>
                    <a:lumOff val="5000"/>
                  </a:schemeClr>
                </a:solidFill>
                <a:latin typeface="Univers" panose="020B0503020202020204" pitchFamily="34" charset="0"/>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p:txBody>
      </p:sp>
      <p:sp>
        <p:nvSpPr>
          <p:cNvPr id="5" name="Text Placeholder 4">
            <a:extLst>
              <a:ext uri="{FF2B5EF4-FFF2-40B4-BE49-F238E27FC236}">
                <a16:creationId xmlns:a16="http://schemas.microsoft.com/office/drawing/2014/main" id="{47AAE60E-531F-8F49-95F4-EBF98288A27A}"/>
              </a:ext>
            </a:extLst>
          </p:cNvPr>
          <p:cNvSpPr>
            <a:spLocks noGrp="1"/>
          </p:cNvSpPr>
          <p:nvPr>
            <p:ph type="body" sz="quarter" idx="11" hasCustomPrompt="1"/>
          </p:nvPr>
        </p:nvSpPr>
        <p:spPr>
          <a:xfrm>
            <a:off x="-2171699" y="2678113"/>
            <a:ext cx="8267700" cy="3509962"/>
          </a:xfrm>
        </p:spPr>
        <p:txBody>
          <a:bodyPr numCol="3"/>
          <a:lstStyle/>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9569420"/>
      </p:ext>
    </p:extLst>
  </p:cSld>
  <p:clrMapOvr>
    <a:masterClrMapping/>
  </p:clrMapOvr>
  <p:extLst>
    <p:ext uri="{DCECCB84-F9BA-43D5-87BE-67443E8EF086}">
      <p15:sldGuideLst xmlns:p15="http://schemas.microsoft.com/office/powerpoint/2012/main">
        <p15:guide id="1" pos="7392">
          <p15:clr>
            <a:srgbClr val="FBAE40"/>
          </p15:clr>
        </p15:guide>
        <p15:guide id="2" pos="288">
          <p15:clr>
            <a:srgbClr val="FBAE40"/>
          </p15:clr>
        </p15:guide>
        <p15:guide id="3" pos="576">
          <p15:clr>
            <a:srgbClr val="FBAE40"/>
          </p15:clr>
        </p15:guide>
        <p15:guide id="4" orient="horz" pos="26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DD5C69D-1491-7547-B029-D00F4F807131}"/>
              </a:ext>
            </a:extLst>
          </p:cNvPr>
          <p:cNvSpPr/>
          <p:nvPr userDrawn="1"/>
        </p:nvSpPr>
        <p:spPr>
          <a:xfrm>
            <a:off x="0" y="-4763"/>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a:extLst>
              <a:ext uri="{FF2B5EF4-FFF2-40B4-BE49-F238E27FC236}">
                <a16:creationId xmlns:a16="http://schemas.microsoft.com/office/drawing/2014/main" id="{40D49561-6C04-4143-9C4A-E2E71C55239F}"/>
              </a:ext>
            </a:extLst>
          </p:cNvPr>
          <p:cNvSpPr/>
          <p:nvPr userDrawn="1"/>
        </p:nvSpPr>
        <p:spPr>
          <a:xfrm>
            <a:off x="0" y="-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Picture Placeholder 35">
            <a:extLst>
              <a:ext uri="{FF2B5EF4-FFF2-40B4-BE49-F238E27FC236}">
                <a16:creationId xmlns:a16="http://schemas.microsoft.com/office/drawing/2014/main" id="{923F90FF-4EE8-7745-8EF6-C67BEC41AE4A}"/>
              </a:ext>
            </a:extLst>
          </p:cNvPr>
          <p:cNvSpPr>
            <a:spLocks noGrp="1"/>
          </p:cNvSpPr>
          <p:nvPr>
            <p:ph type="pic" sz="quarter" idx="10"/>
          </p:nvPr>
        </p:nvSpPr>
        <p:spPr>
          <a:xfrm>
            <a:off x="0" y="-9526"/>
            <a:ext cx="12192000" cy="6862763"/>
          </a:xfrm>
          <a:custGeom>
            <a:avLst/>
            <a:gdLst>
              <a:gd name="connsiteX0" fmla="*/ 10665069 w 12192000"/>
              <a:gd name="connsiteY0" fmla="*/ 314911 h 6862763"/>
              <a:gd name="connsiteX1" fmla="*/ 10665069 w 12192000"/>
              <a:gd name="connsiteY1" fmla="*/ 1354786 h 6862763"/>
              <a:gd name="connsiteX2" fmla="*/ 11879638 w 12192000"/>
              <a:gd name="connsiteY2" fmla="*/ 1354786 h 6862763"/>
              <a:gd name="connsiteX3" fmla="*/ 11879638 w 12192000"/>
              <a:gd name="connsiteY3" fmla="*/ 314911 h 6862763"/>
              <a:gd name="connsiteX4" fmla="*/ 0 w 12192000"/>
              <a:gd name="connsiteY4" fmla="*/ 0 h 6862763"/>
              <a:gd name="connsiteX5" fmla="*/ 12192000 w 12192000"/>
              <a:gd name="connsiteY5" fmla="*/ 0 h 6862763"/>
              <a:gd name="connsiteX6" fmla="*/ 12192000 w 12192000"/>
              <a:gd name="connsiteY6" fmla="*/ 6862763 h 6862763"/>
              <a:gd name="connsiteX7" fmla="*/ 0 w 12192000"/>
              <a:gd name="connsiteY7"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62763">
                <a:moveTo>
                  <a:pt x="10665069" y="314911"/>
                </a:moveTo>
                <a:lnTo>
                  <a:pt x="10665069" y="1354786"/>
                </a:lnTo>
                <a:lnTo>
                  <a:pt x="11879638" y="1354786"/>
                </a:lnTo>
                <a:lnTo>
                  <a:pt x="11879638" y="314911"/>
                </a:lnTo>
                <a:close/>
                <a:moveTo>
                  <a:pt x="0" y="0"/>
                </a:moveTo>
                <a:lnTo>
                  <a:pt x="12192000" y="0"/>
                </a:lnTo>
                <a:lnTo>
                  <a:pt x="12192000" y="6862763"/>
                </a:lnTo>
                <a:lnTo>
                  <a:pt x="0" y="6862763"/>
                </a:lnTo>
                <a:close/>
              </a:path>
            </a:pathLst>
          </a:custGeom>
        </p:spPr>
        <p:txBody>
          <a:bodyPr wrap="square">
            <a:noAutofit/>
          </a:bodyPr>
          <a:lstStyle/>
          <a:p>
            <a:endParaRPr lang="en-US"/>
          </a:p>
        </p:txBody>
      </p:sp>
      <p:pic>
        <p:nvPicPr>
          <p:cNvPr id="37" name="Picture 36" descr="A close up of a logo&#10;&#10;Description automatically generated">
            <a:extLst>
              <a:ext uri="{FF2B5EF4-FFF2-40B4-BE49-F238E27FC236}">
                <a16:creationId xmlns:a16="http://schemas.microsoft.com/office/drawing/2014/main" id="{71C77FD4-4F22-724F-84CD-B774D85F060E}"/>
              </a:ext>
            </a:extLst>
          </p:cNvPr>
          <p:cNvPicPr>
            <a:picLocks noChangeAspect="1"/>
          </p:cNvPicPr>
          <p:nvPr userDrawn="1"/>
        </p:nvPicPr>
        <p:blipFill>
          <a:blip r:embed="rId2"/>
          <a:stretch>
            <a:fillRect/>
          </a:stretch>
        </p:blipFill>
        <p:spPr>
          <a:xfrm>
            <a:off x="10665070" y="305387"/>
            <a:ext cx="1214569" cy="1039875"/>
          </a:xfrm>
          <a:prstGeom prst="rect">
            <a:avLst/>
          </a:prstGeom>
        </p:spPr>
      </p:pic>
    </p:spTree>
    <p:extLst>
      <p:ext uri="{BB962C8B-B14F-4D97-AF65-F5344CB8AC3E}">
        <p14:creationId xmlns:p14="http://schemas.microsoft.com/office/powerpoint/2010/main" val="18129369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5D07B-E2E6-3340-8BC7-F6FC8E63C86A}"/>
              </a:ext>
            </a:extLst>
          </p:cNvPr>
          <p:cNvSpPr>
            <a:spLocks noGrp="1"/>
          </p:cNvSpPr>
          <p:nvPr>
            <p:ph type="ctrTitle" hasCustomPrompt="1"/>
          </p:nvPr>
        </p:nvSpPr>
        <p:spPr>
          <a:xfrm>
            <a:off x="1524000" y="1122363"/>
            <a:ext cx="9144000" cy="2387600"/>
          </a:xfrm>
        </p:spPr>
        <p:txBody>
          <a:bodyPr anchor="b">
            <a:normAutofit/>
          </a:bodyPr>
          <a:lstStyle>
            <a:lvl1pPr algn="ctr">
              <a:defRPr sz="3300"/>
            </a:lvl1pPr>
          </a:lstStyle>
          <a:p>
            <a:r>
              <a:rPr lang="en-US"/>
              <a:t>CLICK TO EDIT MASTER TITLE STYLE</a:t>
            </a:r>
          </a:p>
        </p:txBody>
      </p:sp>
      <p:sp>
        <p:nvSpPr>
          <p:cNvPr id="3" name="Subtitle 2">
            <a:extLst>
              <a:ext uri="{FF2B5EF4-FFF2-40B4-BE49-F238E27FC236}">
                <a16:creationId xmlns:a16="http://schemas.microsoft.com/office/drawing/2014/main" id="{C010EFCD-1B23-BE40-8CB8-91DA212C2248}"/>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52585E56-AE24-AA45-96BA-168B752FD42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676B094-BA39-7844-B380-AA9E44A8DC1A}"/>
              </a:ext>
            </a:extLst>
          </p:cNvPr>
          <p:cNvSpPr>
            <a:spLocks noGrp="1"/>
          </p:cNvSpPr>
          <p:nvPr>
            <p:ph type="ftr" sz="quarter" idx="11"/>
          </p:nvPr>
        </p:nvSpPr>
        <p:spPr/>
        <p:txBody>
          <a:bodyPr/>
          <a:lstStyle/>
          <a:p>
            <a:r>
              <a:rPr lang="en-US"/>
              <a:t>Source:</a:t>
            </a:r>
          </a:p>
        </p:txBody>
      </p:sp>
      <p:sp>
        <p:nvSpPr>
          <p:cNvPr id="6" name="Slide Number Placeholder 5">
            <a:extLst>
              <a:ext uri="{FF2B5EF4-FFF2-40B4-BE49-F238E27FC236}">
                <a16:creationId xmlns:a16="http://schemas.microsoft.com/office/drawing/2014/main" id="{F6680B3B-AABD-8748-B4AF-070E49E888DF}"/>
              </a:ext>
            </a:extLst>
          </p:cNvPr>
          <p:cNvSpPr>
            <a:spLocks noGrp="1"/>
          </p:cNvSpPr>
          <p:nvPr>
            <p:ph type="sldNum" sz="quarter" idx="12"/>
          </p:nvPr>
        </p:nvSpPr>
        <p:spPr/>
        <p:txBody>
          <a:bodyPr/>
          <a:lstStyle/>
          <a:p>
            <a:fld id="{FC02A3AC-90FF-4641-ABCA-85EA8A67695E}" type="slidenum">
              <a:rPr lang="en-US" smtClean="0"/>
              <a:t>‹#›</a:t>
            </a:fld>
            <a:endParaRPr lang="en-US"/>
          </a:p>
        </p:txBody>
      </p:sp>
      <p:pic>
        <p:nvPicPr>
          <p:cNvPr id="7" name="Picture 6">
            <a:extLst>
              <a:ext uri="{FF2B5EF4-FFF2-40B4-BE49-F238E27FC236}">
                <a16:creationId xmlns:a16="http://schemas.microsoft.com/office/drawing/2014/main" id="{0317BB01-8C68-CEA0-696B-666F813F056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616142" y="23812"/>
            <a:ext cx="1475317" cy="1113998"/>
          </a:xfrm>
          <a:prstGeom prst="rect">
            <a:avLst/>
          </a:prstGeom>
          <a:noFill/>
          <a:ln>
            <a:noFill/>
          </a:ln>
        </p:spPr>
      </p:pic>
    </p:spTree>
    <p:extLst>
      <p:ext uri="{BB962C8B-B14F-4D97-AF65-F5344CB8AC3E}">
        <p14:creationId xmlns:p14="http://schemas.microsoft.com/office/powerpoint/2010/main" val="25078327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D61E5-C06F-8D4B-A266-BC7F5274B1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5CCEB2-A22B-3247-9C47-1702170A950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94ED31-BB21-DF48-ABB4-2012BA0A4B7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AEF5388-78F6-E844-B9F0-D94EEE7D080C}"/>
              </a:ext>
            </a:extLst>
          </p:cNvPr>
          <p:cNvSpPr>
            <a:spLocks noGrp="1"/>
          </p:cNvSpPr>
          <p:nvPr>
            <p:ph type="ftr" sz="quarter" idx="11"/>
          </p:nvPr>
        </p:nvSpPr>
        <p:spPr/>
        <p:txBody>
          <a:bodyPr/>
          <a:lstStyle/>
          <a:p>
            <a:r>
              <a:rPr lang="en-US"/>
              <a:t>Source:</a:t>
            </a:r>
          </a:p>
        </p:txBody>
      </p:sp>
      <p:sp>
        <p:nvSpPr>
          <p:cNvPr id="6" name="Slide Number Placeholder 5">
            <a:extLst>
              <a:ext uri="{FF2B5EF4-FFF2-40B4-BE49-F238E27FC236}">
                <a16:creationId xmlns:a16="http://schemas.microsoft.com/office/drawing/2014/main" id="{72159A61-7E02-3B4F-8B30-F5BBAF405552}"/>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35592543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21563-88B4-7B40-A001-F8852ADD0F7B}"/>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091739F0-7561-754E-978A-EAA69B6B3220}"/>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AAB08C-21FC-074E-990C-DAB9B11E669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D11DCC8-22E4-CD42-96C0-E9069F6E3DEC}"/>
              </a:ext>
            </a:extLst>
          </p:cNvPr>
          <p:cNvSpPr>
            <a:spLocks noGrp="1"/>
          </p:cNvSpPr>
          <p:nvPr>
            <p:ph type="ftr" sz="quarter" idx="11"/>
          </p:nvPr>
        </p:nvSpPr>
        <p:spPr/>
        <p:txBody>
          <a:bodyPr/>
          <a:lstStyle/>
          <a:p>
            <a:r>
              <a:rPr lang="en-US"/>
              <a:t>Source:</a:t>
            </a:r>
          </a:p>
        </p:txBody>
      </p:sp>
      <p:sp>
        <p:nvSpPr>
          <p:cNvPr id="6" name="Slide Number Placeholder 5">
            <a:extLst>
              <a:ext uri="{FF2B5EF4-FFF2-40B4-BE49-F238E27FC236}">
                <a16:creationId xmlns:a16="http://schemas.microsoft.com/office/drawing/2014/main" id="{5DDBB359-3DB8-C74C-8081-442596C89A4E}"/>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2509911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sp>
        <p:nvSpPr>
          <p:cNvPr id="100" name="Shape 100"/>
          <p:cNvSpPr/>
          <p:nvPr/>
        </p:nvSpPr>
        <p:spPr>
          <a:xfrm>
            <a:off x="239183" y="188913"/>
            <a:ext cx="11713635" cy="6480177"/>
          </a:xfrm>
          <a:prstGeom prst="roundRect">
            <a:avLst>
              <a:gd name="adj" fmla="val 5506"/>
            </a:avLst>
          </a:prstGeom>
          <a:ln w="25400">
            <a:solidFill>
              <a:srgbClr val="3B7150"/>
            </a:solidFill>
          </a:ln>
          <a:effectLst>
            <a:outerShdw blurRad="50800" dist="38100" dir="2700000" rotWithShape="0">
              <a:srgbClr val="000000">
                <a:alpha val="40000"/>
              </a:srgbClr>
            </a:outerShdw>
          </a:effectLst>
        </p:spPr>
        <p:txBody>
          <a:bodyPr lIns="0" tIns="0" rIns="0" bIns="0" anchor="ctr"/>
          <a:lstStyle/>
          <a:p>
            <a:pPr lvl="0" algn="ctr">
              <a:defRPr>
                <a:solidFill>
                  <a:srgbClr val="FFFFFF"/>
                </a:solidFill>
                <a:latin typeface="Calibri"/>
                <a:ea typeface="Calibri"/>
                <a:cs typeface="Calibri"/>
                <a:sym typeface="Calibri"/>
              </a:defRPr>
            </a:pPr>
            <a:endParaRPr sz="1800"/>
          </a:p>
        </p:txBody>
      </p:sp>
      <p:sp>
        <p:nvSpPr>
          <p:cNvPr id="102" name="Shape 102"/>
          <p:cNvSpPr>
            <a:spLocks noGrp="1"/>
          </p:cNvSpPr>
          <p:nvPr>
            <p:ph type="body" idx="1" hasCustomPrompt="1"/>
          </p:nvPr>
        </p:nvSpPr>
        <p:spPr>
          <a:xfrm>
            <a:off x="963084" y="1910497"/>
            <a:ext cx="10363201" cy="2382600"/>
          </a:xfrm>
          <a:prstGeom prst="rect">
            <a:avLst/>
          </a:prstGeom>
          <a:ln>
            <a:solidFill>
              <a:srgbClr val="0070C0"/>
            </a:solidFill>
          </a:ln>
        </p:spPr>
        <p:txBody>
          <a:bodyPr lIns="45718" tIns="45718" rIns="45718" bIns="45718" anchor="b">
            <a:normAutofit/>
          </a:bodyPr>
          <a:lstStyle>
            <a:lvl1pPr marL="0" indent="0" algn="ctr">
              <a:spcBef>
                <a:spcPts val="800"/>
              </a:spcBef>
              <a:buSzTx/>
              <a:buFontTx/>
              <a:buNone/>
              <a:defRPr sz="3600" b="0" cap="none" spc="0">
                <a:ln w="0"/>
                <a:solidFill>
                  <a:srgbClr val="0070C0"/>
                </a:solidFill>
                <a:effectLst>
                  <a:outerShdw blurRad="38100" dist="25400" dir="5400000" algn="ctr" rotWithShape="0">
                    <a:srgbClr val="6E747A">
                      <a:alpha val="43000"/>
                    </a:srgbClr>
                  </a:outerShdw>
                </a:effectLst>
              </a:defRPr>
            </a:lvl1pPr>
            <a:lvl2pPr marL="0" indent="0" algn="ctr">
              <a:spcBef>
                <a:spcPts val="800"/>
              </a:spcBef>
              <a:buSzTx/>
              <a:buFontTx/>
              <a:buNone/>
              <a:defRPr sz="3600" cap="small">
                <a:solidFill>
                  <a:srgbClr val="0070C0"/>
                </a:solidFill>
                <a:effectLst>
                  <a:outerShdw blurRad="38100" dist="38100" dir="2700000" rotWithShape="0">
                    <a:srgbClr val="000000">
                      <a:alpha val="43137"/>
                    </a:srgbClr>
                  </a:outerShdw>
                </a:effectLst>
              </a:defRPr>
            </a:lvl2pPr>
            <a:lvl3pPr marL="0" indent="0" algn="ctr">
              <a:spcBef>
                <a:spcPts val="800"/>
              </a:spcBef>
              <a:buSzTx/>
              <a:buFontTx/>
              <a:buNone/>
              <a:defRPr sz="3600" cap="small">
                <a:solidFill>
                  <a:srgbClr val="0070C0"/>
                </a:solidFill>
                <a:effectLst>
                  <a:outerShdw blurRad="38100" dist="38100" dir="2700000" rotWithShape="0">
                    <a:srgbClr val="000000">
                      <a:alpha val="43137"/>
                    </a:srgbClr>
                  </a:outerShdw>
                </a:effectLst>
              </a:defRPr>
            </a:lvl3pPr>
            <a:lvl4pPr marL="0" indent="0" algn="ctr">
              <a:spcBef>
                <a:spcPts val="800"/>
              </a:spcBef>
              <a:buSzTx/>
              <a:buFontTx/>
              <a:buNone/>
              <a:defRPr sz="3600" cap="small">
                <a:solidFill>
                  <a:srgbClr val="0070C0"/>
                </a:solidFill>
                <a:effectLst>
                  <a:outerShdw blurRad="38100" dist="38100" dir="2700000" rotWithShape="0">
                    <a:srgbClr val="000000">
                      <a:alpha val="43137"/>
                    </a:srgbClr>
                  </a:outerShdw>
                </a:effectLst>
              </a:defRPr>
            </a:lvl4pPr>
            <a:lvl5pPr marL="0" indent="0" algn="ctr">
              <a:spcBef>
                <a:spcPts val="800"/>
              </a:spcBef>
              <a:buSzTx/>
              <a:buFontTx/>
              <a:buNone/>
              <a:defRPr sz="3600" cap="small">
                <a:solidFill>
                  <a:srgbClr val="0070C0"/>
                </a:solidFill>
                <a:effectLst>
                  <a:outerShdw blurRad="38100" dist="38100" dir="2700000" rotWithShape="0">
                    <a:srgbClr val="000000">
                      <a:alpha val="43137"/>
                    </a:srgbClr>
                  </a:outerShdw>
                </a:effectLst>
              </a:defRPr>
            </a:lvl5pPr>
          </a:lstStyle>
          <a:p>
            <a:pPr lvl="0">
              <a:defRPr sz="1800" cap="none">
                <a:solidFill>
                  <a:srgbClr val="000000"/>
                </a:solidFill>
                <a:effectLst/>
              </a:defRPr>
            </a:pPr>
            <a:r>
              <a:rPr lang="en-GB" sz="3600" cap="small">
                <a:solidFill>
                  <a:srgbClr val="3B7150"/>
                </a:solidFill>
                <a:effectLst>
                  <a:outerShdw blurRad="38100" dist="38100" dir="2700000" rotWithShape="0">
                    <a:srgbClr val="000000">
                      <a:alpha val="43137"/>
                    </a:srgbClr>
                  </a:outerShdw>
                </a:effectLst>
              </a:rPr>
              <a:t>Thank you</a:t>
            </a:r>
            <a:endParaRPr sz="3600" cap="small">
              <a:solidFill>
                <a:srgbClr val="3B7150"/>
              </a:solidFill>
              <a:effectLst>
                <a:outerShdw blurRad="38100" dist="38100" dir="2700000" rotWithShape="0">
                  <a:srgbClr val="000000">
                    <a:alpha val="43137"/>
                  </a:srgbClr>
                </a:outerShdw>
              </a:effectLst>
            </a:endParaRPr>
          </a:p>
          <a:p>
            <a:pPr lvl="1">
              <a:defRPr sz="1800" cap="none">
                <a:solidFill>
                  <a:srgbClr val="000000"/>
                </a:solidFill>
                <a:effectLst/>
              </a:defRPr>
            </a:pPr>
            <a:r>
              <a:rPr lang="en-GB" sz="3600" cap="small">
                <a:solidFill>
                  <a:srgbClr val="3B7150"/>
                </a:solidFill>
                <a:effectLst>
                  <a:outerShdw blurRad="38100" dist="38100" dir="2700000" rotWithShape="0">
                    <a:srgbClr val="000000">
                      <a:alpha val="43137"/>
                    </a:srgbClr>
                  </a:outerShdw>
                </a:effectLst>
              </a:rPr>
              <a:t>UNCDF-Somalia office</a:t>
            </a:r>
            <a:endParaRPr sz="3600" cap="small">
              <a:solidFill>
                <a:srgbClr val="3B7150"/>
              </a:solidFill>
              <a:effectLst>
                <a:outerShdw blurRad="38100" dist="38100" dir="2700000" rotWithShape="0">
                  <a:srgbClr val="000000">
                    <a:alpha val="43137"/>
                  </a:srgbClr>
                </a:outerShdw>
              </a:effectLst>
            </a:endParaRPr>
          </a:p>
          <a:p>
            <a:pPr lvl="2">
              <a:defRPr sz="1800" cap="none">
                <a:solidFill>
                  <a:srgbClr val="000000"/>
                </a:solidFill>
                <a:effectLst/>
              </a:defRPr>
            </a:pPr>
            <a:endParaRPr sz="3600" cap="small">
              <a:solidFill>
                <a:srgbClr val="3B7150"/>
              </a:solidFill>
              <a:effectLst>
                <a:outerShdw blurRad="38100" dist="38100" dir="2700000" rotWithShape="0">
                  <a:srgbClr val="000000">
                    <a:alpha val="43137"/>
                  </a:srgbClr>
                </a:outerShdw>
              </a:effectLst>
            </a:endParaRPr>
          </a:p>
          <a:p>
            <a:pPr lvl="4">
              <a:defRPr sz="1800" cap="none">
                <a:solidFill>
                  <a:srgbClr val="000000"/>
                </a:solidFill>
                <a:effectLst/>
              </a:defRPr>
            </a:pPr>
            <a:endParaRPr sz="3600" cap="small">
              <a:solidFill>
                <a:srgbClr val="3B7150"/>
              </a:solidFill>
              <a:effectLst>
                <a:outerShdw blurRad="38100" dist="38100" dir="2700000" rotWithShape="0">
                  <a:srgbClr val="000000">
                    <a:alpha val="43137"/>
                  </a:srgbClr>
                </a:outerShdw>
              </a:effectLst>
            </a:endParaRPr>
          </a:p>
        </p:txBody>
      </p:sp>
      <p:pic>
        <p:nvPicPr>
          <p:cNvPr id="5" name="Picture 4" descr="Icon&#10;&#10;Description automatically generated">
            <a:extLst>
              <a:ext uri="{FF2B5EF4-FFF2-40B4-BE49-F238E27FC236}">
                <a16:creationId xmlns:a16="http://schemas.microsoft.com/office/drawing/2014/main" id="{2A2739A5-ACA5-3CF3-A466-B46D1EF48691}"/>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0100" y="573455"/>
            <a:ext cx="1752600" cy="1226770"/>
          </a:xfrm>
          <a:prstGeom prst="rect">
            <a:avLst/>
          </a:prstGeom>
          <a:noFill/>
        </p:spPr>
      </p:pic>
      <p:pic>
        <p:nvPicPr>
          <p:cNvPr id="6" name="Picture 5" descr="JPLG MIS - Login">
            <a:extLst>
              <a:ext uri="{FF2B5EF4-FFF2-40B4-BE49-F238E27FC236}">
                <a16:creationId xmlns:a16="http://schemas.microsoft.com/office/drawing/2014/main" id="{280A45F6-0286-01EE-1671-7419CD2758EF}"/>
              </a:ext>
            </a:extLst>
          </p:cNvPr>
          <p:cNvPicPr>
            <a:picLocks noChangeAspect="1"/>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8496300" y="573455"/>
            <a:ext cx="2590800" cy="1226770"/>
          </a:xfrm>
          <a:prstGeom prst="rect">
            <a:avLst/>
          </a:prstGeom>
          <a:noFill/>
          <a:ln>
            <a:noFill/>
          </a:ln>
        </p:spPr>
      </p:pic>
    </p:spTree>
    <p:extLst>
      <p:ext uri="{BB962C8B-B14F-4D97-AF65-F5344CB8AC3E}">
        <p14:creationId xmlns:p14="http://schemas.microsoft.com/office/powerpoint/2010/main" val="2379976865"/>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CA83F-7C86-A44C-82B1-A655C213396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A728BE-574F-1141-BBEF-75B80F83B9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37FF1B2-B021-8648-809B-291184C7077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EC8E104-1641-E446-A29F-02403B0B72F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E294B883-0A78-0845-95DD-08A49CBD12F9}"/>
              </a:ext>
            </a:extLst>
          </p:cNvPr>
          <p:cNvSpPr>
            <a:spLocks noGrp="1"/>
          </p:cNvSpPr>
          <p:nvPr>
            <p:ph type="ftr" sz="quarter" idx="11"/>
          </p:nvPr>
        </p:nvSpPr>
        <p:spPr/>
        <p:txBody>
          <a:bodyPr/>
          <a:lstStyle/>
          <a:p>
            <a:r>
              <a:rPr lang="en-US"/>
              <a:t>Source:</a:t>
            </a:r>
          </a:p>
        </p:txBody>
      </p:sp>
      <p:sp>
        <p:nvSpPr>
          <p:cNvPr id="7" name="Slide Number Placeholder 6">
            <a:extLst>
              <a:ext uri="{FF2B5EF4-FFF2-40B4-BE49-F238E27FC236}">
                <a16:creationId xmlns:a16="http://schemas.microsoft.com/office/drawing/2014/main" id="{992C3F1C-8D55-1D4E-B4DD-55A78589316B}"/>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27177509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0A2CE-58BC-3D40-82A9-00142B9D4E9D}"/>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5D3E77D-5EDF-2441-8889-15B55A4547F3}"/>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6AD62B0-A8C7-5B41-A9FC-C7D0CE7F6A00}"/>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A26DE9A-3F23-A241-97F8-DE4DADEA1175}"/>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0A4DCEB1-0B80-1948-9FBA-6DC92B1CCD31}"/>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3F320D-8B20-3745-95BB-1D5C4417EF8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FD2D97C3-D748-3A4A-B88A-786E6D004BEE}"/>
              </a:ext>
            </a:extLst>
          </p:cNvPr>
          <p:cNvSpPr>
            <a:spLocks noGrp="1"/>
          </p:cNvSpPr>
          <p:nvPr>
            <p:ph type="ftr" sz="quarter" idx="11"/>
          </p:nvPr>
        </p:nvSpPr>
        <p:spPr/>
        <p:txBody>
          <a:bodyPr/>
          <a:lstStyle/>
          <a:p>
            <a:r>
              <a:rPr lang="en-US"/>
              <a:t>Source:</a:t>
            </a:r>
          </a:p>
        </p:txBody>
      </p:sp>
      <p:sp>
        <p:nvSpPr>
          <p:cNvPr id="9" name="Slide Number Placeholder 8">
            <a:extLst>
              <a:ext uri="{FF2B5EF4-FFF2-40B4-BE49-F238E27FC236}">
                <a16:creationId xmlns:a16="http://schemas.microsoft.com/office/drawing/2014/main" id="{BDF1A98D-337A-6144-BC64-237B13569C84}"/>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1539334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7638B-1548-724D-9D43-15814874185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88F4B9F-46FF-CF42-BEF4-7777CB85CD1F}"/>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A6DD211-F5A5-1B43-AA4B-C3967F48F29A}"/>
              </a:ext>
            </a:extLst>
          </p:cNvPr>
          <p:cNvSpPr>
            <a:spLocks noGrp="1"/>
          </p:cNvSpPr>
          <p:nvPr>
            <p:ph type="ftr" sz="quarter" idx="11"/>
          </p:nvPr>
        </p:nvSpPr>
        <p:spPr/>
        <p:txBody>
          <a:bodyPr/>
          <a:lstStyle/>
          <a:p>
            <a:r>
              <a:rPr lang="en-US"/>
              <a:t>Source:</a:t>
            </a:r>
          </a:p>
        </p:txBody>
      </p:sp>
      <p:sp>
        <p:nvSpPr>
          <p:cNvPr id="5" name="Slide Number Placeholder 4">
            <a:extLst>
              <a:ext uri="{FF2B5EF4-FFF2-40B4-BE49-F238E27FC236}">
                <a16:creationId xmlns:a16="http://schemas.microsoft.com/office/drawing/2014/main" id="{88163CE8-E8BC-F14C-B5ED-C969DAE5BDEA}"/>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760443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4FD97B-DFD2-0542-982D-F2A9CEF9291A}"/>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2C12B7D9-F31F-0248-B98E-E255FD7BE793}"/>
              </a:ext>
            </a:extLst>
          </p:cNvPr>
          <p:cNvSpPr>
            <a:spLocks noGrp="1"/>
          </p:cNvSpPr>
          <p:nvPr>
            <p:ph type="ftr" sz="quarter" idx="11"/>
          </p:nvPr>
        </p:nvSpPr>
        <p:spPr/>
        <p:txBody>
          <a:bodyPr/>
          <a:lstStyle/>
          <a:p>
            <a:r>
              <a:rPr lang="en-US"/>
              <a:t>Source:</a:t>
            </a:r>
          </a:p>
        </p:txBody>
      </p:sp>
      <p:sp>
        <p:nvSpPr>
          <p:cNvPr id="4" name="Slide Number Placeholder 3">
            <a:extLst>
              <a:ext uri="{FF2B5EF4-FFF2-40B4-BE49-F238E27FC236}">
                <a16:creationId xmlns:a16="http://schemas.microsoft.com/office/drawing/2014/main" id="{ACF10713-8663-E74E-882C-0DED6CA7C66D}"/>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37806697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22D54-BDE3-2741-9BE4-D7FBF1DA0E9F}"/>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7107CD7-4291-6747-849B-7D836E18657D}"/>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7585ABF-3318-AF45-ACFE-053308D5C5C1}"/>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F372B6C-6738-0341-9963-5CA26C2B50F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61514179-833D-D04F-9625-D4AA6DC4A14A}"/>
              </a:ext>
            </a:extLst>
          </p:cNvPr>
          <p:cNvSpPr>
            <a:spLocks noGrp="1"/>
          </p:cNvSpPr>
          <p:nvPr>
            <p:ph type="ftr" sz="quarter" idx="11"/>
          </p:nvPr>
        </p:nvSpPr>
        <p:spPr/>
        <p:txBody>
          <a:bodyPr/>
          <a:lstStyle/>
          <a:p>
            <a:r>
              <a:rPr lang="en-US"/>
              <a:t>Source:</a:t>
            </a:r>
          </a:p>
        </p:txBody>
      </p:sp>
      <p:sp>
        <p:nvSpPr>
          <p:cNvPr id="7" name="Slide Number Placeholder 6">
            <a:extLst>
              <a:ext uri="{FF2B5EF4-FFF2-40B4-BE49-F238E27FC236}">
                <a16:creationId xmlns:a16="http://schemas.microsoft.com/office/drawing/2014/main" id="{82E54E1A-D899-0F48-8682-9CDDC342FACD}"/>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21148939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12E2E5-320C-4F4A-8369-D16CAF9C4E93}"/>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D038B83-2450-D340-B9CD-F5C388A1594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9CF4A83D-901C-AB40-9DF8-86CBB8DD8BD3}"/>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F8B33FD-0A8F-B54A-A6E7-3196120920FB}"/>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8755D06-92F4-1149-825B-C9512DDAD557}"/>
              </a:ext>
            </a:extLst>
          </p:cNvPr>
          <p:cNvSpPr>
            <a:spLocks noGrp="1"/>
          </p:cNvSpPr>
          <p:nvPr>
            <p:ph type="ftr" sz="quarter" idx="11"/>
          </p:nvPr>
        </p:nvSpPr>
        <p:spPr/>
        <p:txBody>
          <a:bodyPr/>
          <a:lstStyle/>
          <a:p>
            <a:r>
              <a:rPr lang="en-US"/>
              <a:t>Source:</a:t>
            </a:r>
          </a:p>
        </p:txBody>
      </p:sp>
      <p:sp>
        <p:nvSpPr>
          <p:cNvPr id="7" name="Slide Number Placeholder 6">
            <a:extLst>
              <a:ext uri="{FF2B5EF4-FFF2-40B4-BE49-F238E27FC236}">
                <a16:creationId xmlns:a16="http://schemas.microsoft.com/office/drawing/2014/main" id="{7EEDE84F-DC60-6E42-A6B1-492CB92AC611}"/>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16660282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D7248-5996-4D43-9B60-6F14B870A0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1B6567-AF0B-0148-8C28-DE26B82BA0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1684F2-6453-9A4F-B530-0FF70A9049F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A06FEFC-991E-FE40-8244-6DFF9EB4E87E}"/>
              </a:ext>
            </a:extLst>
          </p:cNvPr>
          <p:cNvSpPr>
            <a:spLocks noGrp="1"/>
          </p:cNvSpPr>
          <p:nvPr>
            <p:ph type="ftr" sz="quarter" idx="11"/>
          </p:nvPr>
        </p:nvSpPr>
        <p:spPr/>
        <p:txBody>
          <a:bodyPr/>
          <a:lstStyle/>
          <a:p>
            <a:r>
              <a:rPr lang="en-US"/>
              <a:t>Source:</a:t>
            </a:r>
          </a:p>
        </p:txBody>
      </p:sp>
      <p:sp>
        <p:nvSpPr>
          <p:cNvPr id="6" name="Slide Number Placeholder 5">
            <a:extLst>
              <a:ext uri="{FF2B5EF4-FFF2-40B4-BE49-F238E27FC236}">
                <a16:creationId xmlns:a16="http://schemas.microsoft.com/office/drawing/2014/main" id="{ED9178D8-E03C-8740-802D-A466CB3D8CBB}"/>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8879195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1FA5B80-F925-C24A-AFD9-689718D2CA5B}"/>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49A1B8-9D64-7841-9877-3F168E170B78}"/>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6529A5-1CF8-BA43-9F89-F22DAA1AE9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F0D361D-B6B8-1A4D-B53B-A07CEDC6EC3D}"/>
              </a:ext>
            </a:extLst>
          </p:cNvPr>
          <p:cNvSpPr>
            <a:spLocks noGrp="1"/>
          </p:cNvSpPr>
          <p:nvPr>
            <p:ph type="ftr" sz="quarter" idx="11"/>
          </p:nvPr>
        </p:nvSpPr>
        <p:spPr/>
        <p:txBody>
          <a:bodyPr/>
          <a:lstStyle/>
          <a:p>
            <a:r>
              <a:rPr lang="en-US"/>
              <a:t>Source:</a:t>
            </a:r>
          </a:p>
        </p:txBody>
      </p:sp>
      <p:sp>
        <p:nvSpPr>
          <p:cNvPr id="6" name="Slide Number Placeholder 5">
            <a:extLst>
              <a:ext uri="{FF2B5EF4-FFF2-40B4-BE49-F238E27FC236}">
                <a16:creationId xmlns:a16="http://schemas.microsoft.com/office/drawing/2014/main" id="{4ACB4F7D-B9A1-1E42-857B-B6A726C403A8}"/>
              </a:ext>
            </a:extLst>
          </p:cNvPr>
          <p:cNvSpPr>
            <a:spLocks noGrp="1"/>
          </p:cNvSpPr>
          <p:nvPr>
            <p:ph type="sldNum" sz="quarter" idx="12"/>
          </p:nvPr>
        </p:nvSpPr>
        <p:spPr/>
        <p:txBody>
          <a:bodyPr/>
          <a:lstStyle/>
          <a:p>
            <a:fld id="{FC02A3AC-90FF-4641-ABCA-85EA8A67695E}" type="slidenum">
              <a:rPr lang="en-US" smtClean="0"/>
              <a:t>‹#›</a:t>
            </a:fld>
            <a:endParaRPr lang="en-US"/>
          </a:p>
        </p:txBody>
      </p:sp>
    </p:spTree>
    <p:extLst>
      <p:ext uri="{BB962C8B-B14F-4D97-AF65-F5344CB8AC3E}">
        <p14:creationId xmlns:p14="http://schemas.microsoft.com/office/powerpoint/2010/main" val="5768832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36915"/>
            <a:ext cx="10363200" cy="1758057"/>
          </a:xfrm>
        </p:spPr>
        <p:txBody>
          <a:bodyPr>
            <a:normAutofit/>
          </a:bodyPr>
          <a:lstStyle>
            <a:lvl1pPr>
              <a:defRPr sz="3600" b="1" cap="small" baseline="0">
                <a:solidFill>
                  <a:schemeClr val="accent1">
                    <a:lumMod val="75000"/>
                  </a:schemeClr>
                </a:solidFill>
                <a:effectLst/>
                <a:latin typeface="Times New Roman" pitchFamily="18" charset="0"/>
                <a:cs typeface="Times New Roman" pitchFamily="18" charset="0"/>
              </a:defRPr>
            </a:lvl1pPr>
          </a:lstStyle>
          <a:p>
            <a:r>
              <a:rPr lang="en-US"/>
              <a:t>Click to edit Master title style</a:t>
            </a:r>
            <a:endParaRPr lang="en-ZA"/>
          </a:p>
        </p:txBody>
      </p:sp>
      <p:sp>
        <p:nvSpPr>
          <p:cNvPr id="3" name="Subtitle 2"/>
          <p:cNvSpPr>
            <a:spLocks noGrp="1"/>
          </p:cNvSpPr>
          <p:nvPr>
            <p:ph type="subTitle" idx="1"/>
          </p:nvPr>
        </p:nvSpPr>
        <p:spPr>
          <a:xfrm>
            <a:off x="1828800" y="4844752"/>
            <a:ext cx="8534400" cy="1104528"/>
          </a:xfrm>
        </p:spPr>
        <p:txBody>
          <a:bodyPr>
            <a:normAutofit/>
          </a:bodyPr>
          <a:lstStyle>
            <a:lvl1pPr marL="0" indent="0" algn="ctr">
              <a:buNone/>
              <a:defRPr sz="2400" cap="small" baseline="0">
                <a:solidFill>
                  <a:schemeClr val="accent1">
                    <a:lumMod val="75000"/>
                  </a:schemeClr>
                </a:solidFill>
                <a:latin typeface="Times New Roman" pitchFamily="18" charset="0"/>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6" name="Slide Number Placeholder 5"/>
          <p:cNvSpPr>
            <a:spLocks noGrp="1"/>
          </p:cNvSpPr>
          <p:nvPr>
            <p:ph type="sldNum" sz="quarter" idx="12"/>
          </p:nvPr>
        </p:nvSpPr>
        <p:spPr>
          <a:xfrm>
            <a:off x="8737600" y="6237315"/>
            <a:ext cx="2844800" cy="365125"/>
          </a:xfrm>
        </p:spPr>
        <p:txBody>
          <a:bodyPr/>
          <a:lstStyle>
            <a:lvl1pPr>
              <a:defRPr>
                <a:solidFill>
                  <a:srgbClr val="3B7150"/>
                </a:solidFill>
                <a:latin typeface="Times New Roman" pitchFamily="18" charset="0"/>
                <a:cs typeface="Times New Roman" pitchFamily="18" charset="0"/>
              </a:defRPr>
            </a:lvl1pPr>
          </a:lstStyle>
          <a:p>
            <a:fld id="{25CCA86C-E595-4FCB-B12A-2D663C05ECA6}" type="slidenum">
              <a:rPr lang="en-ZA" smtClean="0"/>
              <a:t>‹#›</a:t>
            </a:fld>
            <a:endParaRPr lang="en-ZA"/>
          </a:p>
        </p:txBody>
      </p:sp>
      <p:sp>
        <p:nvSpPr>
          <p:cNvPr id="11" name="Rounded Rectangle 10"/>
          <p:cNvSpPr/>
          <p:nvPr/>
        </p:nvSpPr>
        <p:spPr>
          <a:xfrm>
            <a:off x="239351" y="188640"/>
            <a:ext cx="11713301" cy="6480720"/>
          </a:xfrm>
          <a:prstGeom prst="roundRect">
            <a:avLst>
              <a:gd name="adj" fmla="val 5506"/>
            </a:avLst>
          </a:prstGeom>
          <a:noFill/>
          <a:ln>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a:p>
        </p:txBody>
      </p:sp>
      <p:cxnSp>
        <p:nvCxnSpPr>
          <p:cNvPr id="14" name="Straight Connector 13"/>
          <p:cNvCxnSpPr/>
          <p:nvPr/>
        </p:nvCxnSpPr>
        <p:spPr>
          <a:xfrm>
            <a:off x="431372" y="4581128"/>
            <a:ext cx="11329259" cy="0"/>
          </a:xfrm>
          <a:prstGeom prst="line">
            <a:avLst/>
          </a:prstGeom>
          <a:ln w="25400">
            <a:solidFill>
              <a:srgbClr val="3B715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34E567A5-9ED3-9F7E-6328-EDCD7E69D8B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47682" y="653077"/>
            <a:ext cx="1792817" cy="1154538"/>
          </a:xfrm>
          <a:prstGeom prst="rect">
            <a:avLst/>
          </a:prstGeom>
          <a:noFill/>
          <a:ln>
            <a:noFill/>
          </a:ln>
        </p:spPr>
      </p:pic>
    </p:spTree>
    <p:extLst>
      <p:ext uri="{BB962C8B-B14F-4D97-AF65-F5344CB8AC3E}">
        <p14:creationId xmlns:p14="http://schemas.microsoft.com/office/powerpoint/2010/main" val="20421747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r">
              <a:defRPr sz="3200" b="1" cap="small" baseline="0">
                <a:solidFill>
                  <a:srgbClr val="0070C0"/>
                </a:solidFill>
                <a:effectLst/>
              </a:defRPr>
            </a:lvl1pPr>
          </a:lstStyle>
          <a:p>
            <a:r>
              <a:rPr lang="en-US"/>
              <a:t>style</a:t>
            </a:r>
            <a:endParaRPr lang="en-ZA"/>
          </a:p>
        </p:txBody>
      </p:sp>
      <p:sp>
        <p:nvSpPr>
          <p:cNvPr id="3" name="Content Placeholder 2"/>
          <p:cNvSpPr>
            <a:spLocks noGrp="1"/>
          </p:cNvSpPr>
          <p:nvPr>
            <p:ph idx="1"/>
          </p:nvPr>
        </p:nvSpPr>
        <p:spPr>
          <a:ln>
            <a:noFill/>
          </a:ln>
        </p:spPr>
        <p:txBody>
          <a:bodyPr>
            <a:normAutofit/>
          </a:bodyPr>
          <a:lstStyle>
            <a:lvl1pPr>
              <a:defRPr sz="2800">
                <a:solidFill>
                  <a:srgbClr val="0070C0"/>
                </a:solidFill>
              </a:defRPr>
            </a:lvl1pPr>
            <a:lvl2pPr>
              <a:defRPr sz="2400">
                <a:solidFill>
                  <a:srgbClr val="0070C0"/>
                </a:solidFill>
              </a:defRPr>
            </a:lvl2pPr>
            <a:lvl3pPr>
              <a:defRPr sz="2000">
                <a:solidFill>
                  <a:srgbClr val="0070C0"/>
                </a:solidFill>
              </a:defRPr>
            </a:lvl3pPr>
            <a:lvl4pPr>
              <a:defRPr sz="1800">
                <a:solidFill>
                  <a:srgbClr val="0070C0"/>
                </a:solidFill>
              </a:defRPr>
            </a:lvl4pPr>
            <a:lvl5pPr>
              <a:defRPr sz="1800">
                <a:solidFill>
                  <a:srgbClr val="0070C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Slide Number Placeholder 5"/>
          <p:cNvSpPr>
            <a:spLocks noGrp="1"/>
          </p:cNvSpPr>
          <p:nvPr>
            <p:ph type="sldNum" sz="quarter" idx="12"/>
          </p:nvPr>
        </p:nvSpPr>
        <p:spPr>
          <a:xfrm>
            <a:off x="8737600" y="6237315"/>
            <a:ext cx="2844800" cy="365125"/>
          </a:xfrm>
        </p:spPr>
        <p:txBody>
          <a:bodyPr/>
          <a:lstStyle>
            <a:lvl1pPr>
              <a:defRPr>
                <a:solidFill>
                  <a:srgbClr val="3B7150"/>
                </a:solidFill>
              </a:defRPr>
            </a:lvl1pPr>
          </a:lstStyle>
          <a:p>
            <a:fld id="{25CCA86C-E595-4FCB-B12A-2D663C05ECA6}" type="slidenum">
              <a:rPr lang="en-ZA" smtClean="0"/>
              <a:t>‹#›</a:t>
            </a:fld>
            <a:endParaRPr lang="en-ZA"/>
          </a:p>
        </p:txBody>
      </p:sp>
      <p:sp>
        <p:nvSpPr>
          <p:cNvPr id="7" name="Rounded Rectangle 6"/>
          <p:cNvSpPr/>
          <p:nvPr/>
        </p:nvSpPr>
        <p:spPr>
          <a:xfrm>
            <a:off x="239351" y="188640"/>
            <a:ext cx="11713301" cy="6480720"/>
          </a:xfrm>
          <a:prstGeom prst="roundRect">
            <a:avLst>
              <a:gd name="adj" fmla="val 5506"/>
            </a:avLst>
          </a:prstGeom>
          <a:no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a:p>
        </p:txBody>
      </p:sp>
      <p:cxnSp>
        <p:nvCxnSpPr>
          <p:cNvPr id="8" name="Straight Connector 7"/>
          <p:cNvCxnSpPr/>
          <p:nvPr/>
        </p:nvCxnSpPr>
        <p:spPr>
          <a:xfrm>
            <a:off x="431372" y="1484784"/>
            <a:ext cx="11329259" cy="0"/>
          </a:xfrm>
          <a:prstGeom prst="line">
            <a:avLst/>
          </a:prstGeom>
          <a:ln w="254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D7620F33-EB49-BA3B-B005-B9D85430334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3083" y="274638"/>
            <a:ext cx="1475317" cy="1113998"/>
          </a:xfrm>
          <a:prstGeom prst="rect">
            <a:avLst/>
          </a:prstGeom>
          <a:noFill/>
          <a:ln>
            <a:noFill/>
          </a:ln>
        </p:spPr>
      </p:pic>
    </p:spTree>
    <p:extLst>
      <p:ext uri="{BB962C8B-B14F-4D97-AF65-F5344CB8AC3E}">
        <p14:creationId xmlns:p14="http://schemas.microsoft.com/office/powerpoint/2010/main" val="266904965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InfoSlide(subtitle)">
    <p:bg>
      <p:bgPr>
        <a:solidFill>
          <a:srgbClr val="DEE7E8"/>
        </a:solidFill>
        <a:effectLst/>
      </p:bgPr>
    </p:bg>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A610D455-75A2-744B-AB48-F2CCED6E2B24}"/>
              </a:ext>
            </a:extLst>
          </p:cNvPr>
          <p:cNvSpPr>
            <a:spLocks noGrp="1"/>
          </p:cNvSpPr>
          <p:nvPr>
            <p:ph type="subTitle" idx="1" hasCustomPrompt="1"/>
          </p:nvPr>
        </p:nvSpPr>
        <p:spPr>
          <a:xfrm>
            <a:off x="457200" y="960044"/>
            <a:ext cx="10070217" cy="550716"/>
          </a:xfrm>
        </p:spPr>
        <p:txBody>
          <a:bodyPr>
            <a:normAutofit/>
          </a:bodyPr>
          <a:lstStyle>
            <a:lvl1pPr marL="0" indent="0" algn="l">
              <a:buNone/>
              <a:defRPr sz="1595" b="1">
                <a:solidFill>
                  <a:srgbClr val="293333"/>
                </a:solidFill>
              </a:defRPr>
            </a:lvl1pPr>
            <a:lvl2pPr marL="455875" indent="0" algn="ctr">
              <a:buNone/>
              <a:defRPr sz="1994"/>
            </a:lvl2pPr>
            <a:lvl3pPr marL="911750" indent="0" algn="ctr">
              <a:buNone/>
              <a:defRPr sz="1795"/>
            </a:lvl3pPr>
            <a:lvl4pPr marL="1367625" indent="0" algn="ctr">
              <a:buNone/>
              <a:defRPr sz="1595"/>
            </a:lvl4pPr>
            <a:lvl5pPr marL="1823500" indent="0" algn="ctr">
              <a:buNone/>
              <a:defRPr sz="1595"/>
            </a:lvl5pPr>
            <a:lvl6pPr marL="2279375" indent="0" algn="ctr">
              <a:buNone/>
              <a:defRPr sz="1595"/>
            </a:lvl6pPr>
            <a:lvl7pPr marL="2735250" indent="0" algn="ctr">
              <a:buNone/>
              <a:defRPr sz="1595"/>
            </a:lvl7pPr>
            <a:lvl8pPr marL="3191125" indent="0" algn="ctr">
              <a:buNone/>
              <a:defRPr sz="1595"/>
            </a:lvl8pPr>
            <a:lvl9pPr marL="3647000" indent="0" algn="ctr">
              <a:buNone/>
              <a:defRPr sz="1595"/>
            </a:lvl9pPr>
          </a:lstStyle>
          <a:p>
            <a:r>
              <a:rPr lang="en-US"/>
              <a:t>Subtitle</a:t>
            </a:r>
          </a:p>
        </p:txBody>
      </p:sp>
      <p:sp>
        <p:nvSpPr>
          <p:cNvPr id="2" name="Title 1">
            <a:extLst>
              <a:ext uri="{FF2B5EF4-FFF2-40B4-BE49-F238E27FC236}">
                <a16:creationId xmlns:a16="http://schemas.microsoft.com/office/drawing/2014/main" id="{83A3E7B8-04F5-44C7-BC29-194803D5FB4C}"/>
              </a:ext>
            </a:extLst>
          </p:cNvPr>
          <p:cNvSpPr>
            <a:spLocks noGrp="1"/>
          </p:cNvSpPr>
          <p:nvPr>
            <p:ph type="title" hasCustomPrompt="1"/>
          </p:nvPr>
        </p:nvSpPr>
        <p:spPr>
          <a:xfrm>
            <a:off x="457199" y="370095"/>
            <a:ext cx="10070218" cy="576000"/>
          </a:xfrm>
        </p:spPr>
        <p:txBody>
          <a:bodyPr anchor="t">
            <a:noAutofit/>
          </a:bodyPr>
          <a:lstStyle>
            <a:lvl1pPr>
              <a:defRPr sz="2991">
                <a:solidFill>
                  <a:srgbClr val="000099"/>
                </a:solidFill>
              </a:defRPr>
            </a:lvl1pPr>
          </a:lstStyle>
          <a:p>
            <a:r>
              <a:rPr lang="en-US"/>
              <a:t>Title</a:t>
            </a:r>
          </a:p>
        </p:txBody>
      </p:sp>
      <p:sp>
        <p:nvSpPr>
          <p:cNvPr id="8" name="Footer Placeholder 7">
            <a:extLst>
              <a:ext uri="{FF2B5EF4-FFF2-40B4-BE49-F238E27FC236}">
                <a16:creationId xmlns:a16="http://schemas.microsoft.com/office/drawing/2014/main" id="{31D5F152-8DA2-4FF8-BBC5-C3D92B3629EC}"/>
              </a:ext>
            </a:extLst>
          </p:cNvPr>
          <p:cNvSpPr>
            <a:spLocks noGrp="1"/>
          </p:cNvSpPr>
          <p:nvPr>
            <p:ph type="ftr" sz="quarter" idx="12"/>
          </p:nvPr>
        </p:nvSpPr>
        <p:spPr>
          <a:xfrm>
            <a:off x="457198" y="6356351"/>
            <a:ext cx="9729020" cy="365125"/>
          </a:xfrm>
        </p:spPr>
        <p:txBody>
          <a:bodyPr/>
          <a:lstStyle>
            <a:lvl1pPr algn="l">
              <a:defRPr/>
            </a:lvl1pPr>
          </a:lstStyle>
          <a:p>
            <a:r>
              <a:rPr lang="en-US"/>
              <a:t>Source:</a:t>
            </a:r>
          </a:p>
        </p:txBody>
      </p:sp>
      <p:sp>
        <p:nvSpPr>
          <p:cNvPr id="9" name="Slide Number Placeholder 8">
            <a:extLst>
              <a:ext uri="{FF2B5EF4-FFF2-40B4-BE49-F238E27FC236}">
                <a16:creationId xmlns:a16="http://schemas.microsoft.com/office/drawing/2014/main" id="{0953944B-72EC-4D71-94B3-5BEA7B2286EB}"/>
              </a:ext>
            </a:extLst>
          </p:cNvPr>
          <p:cNvSpPr>
            <a:spLocks noGrp="1"/>
          </p:cNvSpPr>
          <p:nvPr>
            <p:ph type="sldNum" sz="quarter" idx="13"/>
          </p:nvPr>
        </p:nvSpPr>
        <p:spPr>
          <a:xfrm>
            <a:off x="10574406" y="6356351"/>
            <a:ext cx="1167581" cy="365125"/>
          </a:xfrm>
        </p:spPr>
        <p:txBody>
          <a:bodyPr/>
          <a:lstStyle/>
          <a:p>
            <a:fld id="{FC02A3AC-90FF-4641-ABCA-85EA8A67695E}" type="slidenum">
              <a:rPr lang="en-US" smtClean="0"/>
              <a:t>‹#›</a:t>
            </a:fld>
            <a:endParaRPr lang="en-US"/>
          </a:p>
        </p:txBody>
      </p:sp>
      <p:sp>
        <p:nvSpPr>
          <p:cNvPr id="12" name="Content Placeholder 2">
            <a:extLst>
              <a:ext uri="{FF2B5EF4-FFF2-40B4-BE49-F238E27FC236}">
                <a16:creationId xmlns:a16="http://schemas.microsoft.com/office/drawing/2014/main" id="{BDE5E021-4F62-450D-B247-AAA47E7D4A69}"/>
              </a:ext>
            </a:extLst>
          </p:cNvPr>
          <p:cNvSpPr>
            <a:spLocks noGrp="1"/>
          </p:cNvSpPr>
          <p:nvPr>
            <p:ph idx="10" hasCustomPrompt="1"/>
          </p:nvPr>
        </p:nvSpPr>
        <p:spPr>
          <a:xfrm>
            <a:off x="457200" y="1628776"/>
            <a:ext cx="11277601" cy="4608513"/>
          </a:xfrm>
        </p:spPr>
        <p:txBody>
          <a:bodyPr/>
          <a:lstStyle>
            <a:lvl1pPr>
              <a:lnSpc>
                <a:spcPct val="100000"/>
              </a:lnSpc>
              <a:defRPr sz="1595" b="0" i="0">
                <a:solidFill>
                  <a:srgbClr val="293333"/>
                </a:solidFill>
                <a:latin typeface="Univers" panose="020B0503020202020204" pitchFamily="34" charset="0"/>
                <a:ea typeface="PMingLiU-ExtB" panose="02020500000000000000" pitchFamily="18" charset="-120"/>
              </a:defRPr>
            </a:lvl1pPr>
            <a:lvl2pPr>
              <a:lnSpc>
                <a:spcPct val="100000"/>
              </a:lnSpc>
              <a:defRPr sz="1396">
                <a:solidFill>
                  <a:srgbClr val="293333"/>
                </a:solidFill>
                <a:latin typeface="Univers" panose="020B0503020202020204" pitchFamily="34" charset="0"/>
                <a:ea typeface="PMingLiU-ExtB" panose="02020500000000000000" pitchFamily="18" charset="-120"/>
              </a:defRPr>
            </a:lvl2pPr>
            <a:lvl3pPr>
              <a:lnSpc>
                <a:spcPct val="100000"/>
              </a:lnSpc>
              <a:defRPr sz="1197" b="0">
                <a:solidFill>
                  <a:srgbClr val="293333"/>
                </a:solidFill>
                <a:latin typeface="Univers" panose="020B0503020202020204" pitchFamily="34" charset="0"/>
                <a:ea typeface="PMingLiU-ExtB" panose="02020500000000000000" pitchFamily="18" charset="-120"/>
              </a:defRPr>
            </a:lvl3pPr>
            <a:lvl4pPr>
              <a:lnSpc>
                <a:spcPct val="100000"/>
              </a:lnSpc>
              <a:defRPr sz="1097">
                <a:solidFill>
                  <a:srgbClr val="293333"/>
                </a:solidFill>
                <a:latin typeface="Univers" panose="020B0503020202020204" pitchFamily="34" charset="0"/>
                <a:ea typeface="PMingLiU-ExtB" panose="02020500000000000000" pitchFamily="18" charset="-120"/>
              </a:defRPr>
            </a:lvl4pPr>
            <a:lvl5pPr>
              <a:lnSpc>
                <a:spcPct val="100000"/>
              </a:lnSpc>
              <a:spcBef>
                <a:spcPts val="0"/>
              </a:spcBef>
              <a:defRPr sz="1047">
                <a:solidFill>
                  <a:srgbClr val="293333"/>
                </a:solidFill>
                <a:latin typeface="Univers" panose="020B0503020202020204" pitchFamily="34" charset="0"/>
                <a:ea typeface="PMingLiU-ExtB" panose="02020500000000000000" pitchFamily="18" charset="-12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 descr="Logo, company name&#10;&#10;Description automatically generated">
            <a:extLst>
              <a:ext uri="{FF2B5EF4-FFF2-40B4-BE49-F238E27FC236}">
                <a16:creationId xmlns:a16="http://schemas.microsoft.com/office/drawing/2014/main" id="{AE52975A-B4A7-4466-AC6B-2A20803D5BCF}"/>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1982" t="9602" r="10622" b="10226"/>
          <a:stretch/>
        </p:blipFill>
        <p:spPr bwMode="auto">
          <a:xfrm>
            <a:off x="10644856" y="370095"/>
            <a:ext cx="1026677" cy="1063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4016487"/>
      </p:ext>
    </p:extLst>
  </p:cSld>
  <p:clrMapOvr>
    <a:masterClrMapping/>
  </p:clrMapOvr>
  <p:extLst>
    <p:ext uri="{DCECCB84-F9BA-43D5-87BE-67443E8EF086}">
      <p15:sldGuideLst xmlns:p15="http://schemas.microsoft.com/office/powerpoint/2012/main">
        <p15:guide id="1" pos="7400">
          <p15:clr>
            <a:srgbClr val="FBAE40"/>
          </p15:clr>
        </p15:guide>
        <p15:guide id="2" pos="279">
          <p15:clr>
            <a:srgbClr val="FBAE40"/>
          </p15:clr>
        </p15:guide>
        <p15:guide id="4" orient="horz" pos="232">
          <p15:clr>
            <a:srgbClr val="FBAE40"/>
          </p15:clr>
        </p15:guide>
        <p15:guide id="5" orient="horz" pos="1024">
          <p15:clr>
            <a:srgbClr val="FBAE40"/>
          </p15:clr>
        </p15:guide>
        <p15:guide id="6" pos="3844">
          <p15:clr>
            <a:srgbClr val="FBAE40"/>
          </p15:clr>
        </p15:guide>
        <p15:guide id="7" orient="horz" pos="3922">
          <p15:clr>
            <a:srgbClr val="FBAE40"/>
          </p15:clr>
        </p15:guide>
        <p15:guide id="8" orient="horz" pos="2473">
          <p15:clr>
            <a:srgbClr val="FBAE40"/>
          </p15:clr>
        </p15:guide>
        <p15:guide id="9" orient="horz" pos="95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foSlide(subtitle)">
    <p:bg>
      <p:bgPr>
        <a:solidFill>
          <a:srgbClr val="DEE7E8"/>
        </a:solidFill>
        <a:effectLst/>
      </p:bgPr>
    </p:bg>
    <p:spTree>
      <p:nvGrpSpPr>
        <p:cNvPr id="1" name=""/>
        <p:cNvGrpSpPr/>
        <p:nvPr/>
      </p:nvGrpSpPr>
      <p:grpSpPr>
        <a:xfrm>
          <a:off x="0" y="0"/>
          <a:ext cx="0" cy="0"/>
          <a:chOff x="0" y="0"/>
          <a:chExt cx="0" cy="0"/>
        </a:xfrm>
      </p:grpSpPr>
      <p:pic>
        <p:nvPicPr>
          <p:cNvPr id="6" name="Picture 5" descr="A close up of a logo&#10;&#10;Description automatically generated">
            <a:extLst>
              <a:ext uri="{FF2B5EF4-FFF2-40B4-BE49-F238E27FC236}">
                <a16:creationId xmlns:a16="http://schemas.microsoft.com/office/drawing/2014/main" id="{46D82D27-5900-F240-89E4-931AA478F410}"/>
              </a:ext>
            </a:extLst>
          </p:cNvPr>
          <p:cNvPicPr>
            <a:picLocks noChangeAspect="1"/>
          </p:cNvPicPr>
          <p:nvPr userDrawn="1"/>
        </p:nvPicPr>
        <p:blipFill>
          <a:blip r:embed="rId2"/>
          <a:stretch>
            <a:fillRect/>
          </a:stretch>
        </p:blipFill>
        <p:spPr>
          <a:xfrm>
            <a:off x="10527418" y="384046"/>
            <a:ext cx="1214569" cy="1039875"/>
          </a:xfrm>
          <a:prstGeom prst="rect">
            <a:avLst/>
          </a:prstGeom>
        </p:spPr>
      </p:pic>
      <p:sp>
        <p:nvSpPr>
          <p:cNvPr id="10" name="Subtitle 2">
            <a:extLst>
              <a:ext uri="{FF2B5EF4-FFF2-40B4-BE49-F238E27FC236}">
                <a16:creationId xmlns:a16="http://schemas.microsoft.com/office/drawing/2014/main" id="{A610D455-75A2-744B-AB48-F2CCED6E2B24}"/>
              </a:ext>
            </a:extLst>
          </p:cNvPr>
          <p:cNvSpPr>
            <a:spLocks noGrp="1"/>
          </p:cNvSpPr>
          <p:nvPr>
            <p:ph type="subTitle" idx="1" hasCustomPrompt="1"/>
          </p:nvPr>
        </p:nvSpPr>
        <p:spPr>
          <a:xfrm>
            <a:off x="457201" y="960044"/>
            <a:ext cx="10070217" cy="550716"/>
          </a:xfrm>
        </p:spPr>
        <p:txBody>
          <a:bodyPr>
            <a:normAutofit/>
          </a:bodyPr>
          <a:lstStyle>
            <a:lvl1pPr marL="0" indent="0" algn="l">
              <a:buNone/>
              <a:defRPr sz="1200" b="1">
                <a:solidFill>
                  <a:srgbClr val="29333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Subtitle</a:t>
            </a:r>
          </a:p>
        </p:txBody>
      </p:sp>
      <p:sp>
        <p:nvSpPr>
          <p:cNvPr id="2" name="Title 1">
            <a:extLst>
              <a:ext uri="{FF2B5EF4-FFF2-40B4-BE49-F238E27FC236}">
                <a16:creationId xmlns:a16="http://schemas.microsoft.com/office/drawing/2014/main" id="{83A3E7B8-04F5-44C7-BC29-194803D5FB4C}"/>
              </a:ext>
            </a:extLst>
          </p:cNvPr>
          <p:cNvSpPr>
            <a:spLocks noGrp="1"/>
          </p:cNvSpPr>
          <p:nvPr>
            <p:ph type="title" hasCustomPrompt="1"/>
          </p:nvPr>
        </p:nvSpPr>
        <p:spPr>
          <a:xfrm>
            <a:off x="457199" y="370094"/>
            <a:ext cx="10070219" cy="576000"/>
          </a:xfrm>
        </p:spPr>
        <p:txBody>
          <a:bodyPr anchor="t">
            <a:noAutofit/>
          </a:bodyPr>
          <a:lstStyle>
            <a:lvl1pPr>
              <a:defRPr sz="2250">
                <a:solidFill>
                  <a:srgbClr val="000099"/>
                </a:solidFill>
              </a:defRPr>
            </a:lvl1pPr>
          </a:lstStyle>
          <a:p>
            <a:r>
              <a:rPr lang="en-US"/>
              <a:t>Title</a:t>
            </a:r>
          </a:p>
        </p:txBody>
      </p:sp>
      <p:sp>
        <p:nvSpPr>
          <p:cNvPr id="8" name="Footer Placeholder 7">
            <a:extLst>
              <a:ext uri="{FF2B5EF4-FFF2-40B4-BE49-F238E27FC236}">
                <a16:creationId xmlns:a16="http://schemas.microsoft.com/office/drawing/2014/main" id="{31D5F152-8DA2-4FF8-BBC5-C3D92B3629EC}"/>
              </a:ext>
            </a:extLst>
          </p:cNvPr>
          <p:cNvSpPr>
            <a:spLocks noGrp="1"/>
          </p:cNvSpPr>
          <p:nvPr>
            <p:ph type="ftr" sz="quarter" idx="12"/>
          </p:nvPr>
        </p:nvSpPr>
        <p:spPr>
          <a:xfrm>
            <a:off x="457199" y="6356352"/>
            <a:ext cx="9729020" cy="365125"/>
          </a:xfrm>
        </p:spPr>
        <p:txBody>
          <a:bodyPr/>
          <a:lstStyle>
            <a:lvl1pPr algn="l">
              <a:defRPr/>
            </a:lvl1pPr>
          </a:lstStyle>
          <a:p>
            <a:r>
              <a:rPr lang="en-US"/>
              <a:t>Source:</a:t>
            </a:r>
          </a:p>
        </p:txBody>
      </p:sp>
      <p:sp>
        <p:nvSpPr>
          <p:cNvPr id="9" name="Slide Number Placeholder 8">
            <a:extLst>
              <a:ext uri="{FF2B5EF4-FFF2-40B4-BE49-F238E27FC236}">
                <a16:creationId xmlns:a16="http://schemas.microsoft.com/office/drawing/2014/main" id="{0953944B-72EC-4D71-94B3-5BEA7B2286EB}"/>
              </a:ext>
            </a:extLst>
          </p:cNvPr>
          <p:cNvSpPr>
            <a:spLocks noGrp="1"/>
          </p:cNvSpPr>
          <p:nvPr>
            <p:ph type="sldNum" sz="quarter" idx="13"/>
          </p:nvPr>
        </p:nvSpPr>
        <p:spPr>
          <a:xfrm>
            <a:off x="10574406" y="6356352"/>
            <a:ext cx="1167581" cy="365125"/>
          </a:xfrm>
        </p:spPr>
        <p:txBody>
          <a:bodyPr/>
          <a:lstStyle/>
          <a:p>
            <a:fld id="{FC02A3AC-90FF-4641-ABCA-85EA8A67695E}" type="slidenum">
              <a:rPr lang="en-US" smtClean="0"/>
              <a:t>‹#›</a:t>
            </a:fld>
            <a:endParaRPr lang="en-US"/>
          </a:p>
        </p:txBody>
      </p:sp>
      <p:sp>
        <p:nvSpPr>
          <p:cNvPr id="12" name="Content Placeholder 2">
            <a:extLst>
              <a:ext uri="{FF2B5EF4-FFF2-40B4-BE49-F238E27FC236}">
                <a16:creationId xmlns:a16="http://schemas.microsoft.com/office/drawing/2014/main" id="{BDE5E021-4F62-450D-B247-AAA47E7D4A69}"/>
              </a:ext>
            </a:extLst>
          </p:cNvPr>
          <p:cNvSpPr>
            <a:spLocks noGrp="1"/>
          </p:cNvSpPr>
          <p:nvPr>
            <p:ph idx="10" hasCustomPrompt="1"/>
          </p:nvPr>
        </p:nvSpPr>
        <p:spPr>
          <a:xfrm>
            <a:off x="457201" y="1628777"/>
            <a:ext cx="11277601" cy="4608513"/>
          </a:xfrm>
        </p:spPr>
        <p:txBody>
          <a:bodyPr/>
          <a:lstStyle>
            <a:lvl1pPr>
              <a:lnSpc>
                <a:spcPct val="100000"/>
              </a:lnSpc>
              <a:defRPr sz="1200" b="0" i="0">
                <a:solidFill>
                  <a:srgbClr val="293333"/>
                </a:solidFill>
                <a:latin typeface="Univers" panose="020B0503020202020204" pitchFamily="34" charset="0"/>
                <a:ea typeface="PMingLiU-ExtB" panose="02020500000000000000" pitchFamily="18" charset="-120"/>
              </a:defRPr>
            </a:lvl1pPr>
            <a:lvl2pPr>
              <a:lnSpc>
                <a:spcPct val="100000"/>
              </a:lnSpc>
              <a:defRPr sz="1050">
                <a:solidFill>
                  <a:srgbClr val="293333"/>
                </a:solidFill>
                <a:latin typeface="Univers" panose="020B0503020202020204" pitchFamily="34" charset="0"/>
                <a:ea typeface="PMingLiU-ExtB" panose="02020500000000000000" pitchFamily="18" charset="-120"/>
              </a:defRPr>
            </a:lvl2pPr>
            <a:lvl3pPr>
              <a:lnSpc>
                <a:spcPct val="100000"/>
              </a:lnSpc>
              <a:defRPr sz="900" b="0">
                <a:solidFill>
                  <a:srgbClr val="293333"/>
                </a:solidFill>
                <a:latin typeface="Univers" panose="020B0503020202020204" pitchFamily="34" charset="0"/>
                <a:ea typeface="PMingLiU-ExtB" panose="02020500000000000000" pitchFamily="18" charset="-120"/>
              </a:defRPr>
            </a:lvl3pPr>
            <a:lvl4pPr>
              <a:lnSpc>
                <a:spcPct val="100000"/>
              </a:lnSpc>
              <a:defRPr sz="825">
                <a:solidFill>
                  <a:srgbClr val="293333"/>
                </a:solidFill>
                <a:latin typeface="Univers" panose="020B0503020202020204" pitchFamily="34" charset="0"/>
                <a:ea typeface="PMingLiU-ExtB" panose="02020500000000000000" pitchFamily="18" charset="-120"/>
              </a:defRPr>
            </a:lvl4pPr>
            <a:lvl5pPr>
              <a:lnSpc>
                <a:spcPct val="100000"/>
              </a:lnSpc>
              <a:spcBef>
                <a:spcPts val="0"/>
              </a:spcBef>
              <a:defRPr sz="788">
                <a:solidFill>
                  <a:srgbClr val="293333"/>
                </a:solidFill>
                <a:latin typeface="Univers" panose="020B0503020202020204" pitchFamily="34" charset="0"/>
                <a:ea typeface="PMingLiU-ExtB" panose="02020500000000000000" pitchFamily="18" charset="-12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0055957"/>
      </p:ext>
    </p:extLst>
  </p:cSld>
  <p:clrMapOvr>
    <a:masterClrMapping/>
  </p:clrMapOvr>
  <p:extLst>
    <p:ext uri="{DCECCB84-F9BA-43D5-87BE-67443E8EF086}">
      <p15:sldGuideLst xmlns:p15="http://schemas.microsoft.com/office/powerpoint/2012/main">
        <p15:guide id="1" pos="7392">
          <p15:clr>
            <a:srgbClr val="FBAE40"/>
          </p15:clr>
        </p15:guide>
        <p15:guide id="2" pos="279">
          <p15:clr>
            <a:srgbClr val="FBAE40"/>
          </p15:clr>
        </p15:guide>
        <p15:guide id="4" orient="horz" pos="232">
          <p15:clr>
            <a:srgbClr val="FBAE40"/>
          </p15:clr>
        </p15:guide>
        <p15:guide id="5" orient="horz" pos="1026">
          <p15:clr>
            <a:srgbClr val="FBAE40"/>
          </p15:clr>
        </p15:guide>
        <p15:guide id="6" pos="3840">
          <p15:clr>
            <a:srgbClr val="FBAE40"/>
          </p15:clr>
        </p15:guide>
        <p15:guide id="7" orient="horz" pos="3929">
          <p15:clr>
            <a:srgbClr val="FBAE40"/>
          </p15:clr>
        </p15:guide>
        <p15:guide id="8" orient="horz" pos="2478">
          <p15:clr>
            <a:srgbClr val="FBAE40"/>
          </p15:clr>
        </p15:guide>
        <p15:guide id="9" orient="horz" pos="95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Slide1_BlueLogo">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9F85825-FA54-2640-8674-B2A09C8E007D}"/>
              </a:ext>
            </a:extLst>
          </p:cNvPr>
          <p:cNvSpPr>
            <a:spLocks noGrp="1"/>
          </p:cNvSpPr>
          <p:nvPr>
            <p:ph type="pic" sz="quarter" idx="11"/>
          </p:nvPr>
        </p:nvSpPr>
        <p:spPr>
          <a:xfrm>
            <a:off x="0" y="0"/>
            <a:ext cx="12192000" cy="6858000"/>
          </a:xfrm>
        </p:spPr>
        <p:txBody>
          <a:bodyPr/>
          <a:lstStyle/>
          <a:p>
            <a:endParaRPr lang="en-US"/>
          </a:p>
        </p:txBody>
      </p:sp>
      <p:sp>
        <p:nvSpPr>
          <p:cNvPr id="8" name="Text Placeholder 7">
            <a:extLst>
              <a:ext uri="{FF2B5EF4-FFF2-40B4-BE49-F238E27FC236}">
                <a16:creationId xmlns:a16="http://schemas.microsoft.com/office/drawing/2014/main" id="{F49AC2C2-CD55-204F-BD81-57F91EEF50D4}"/>
              </a:ext>
            </a:extLst>
          </p:cNvPr>
          <p:cNvSpPr>
            <a:spLocks noGrp="1"/>
          </p:cNvSpPr>
          <p:nvPr>
            <p:ph type="body" sz="quarter" idx="10" hasCustomPrompt="1"/>
          </p:nvPr>
        </p:nvSpPr>
        <p:spPr>
          <a:xfrm>
            <a:off x="6303448" y="963386"/>
            <a:ext cx="3625851" cy="1828800"/>
          </a:xfrm>
          <a:solidFill>
            <a:srgbClr val="011DAA"/>
          </a:solidFill>
        </p:spPr>
        <p:txBody>
          <a:bodyPr anchor="ctr">
            <a:normAutofit/>
          </a:bodyPr>
          <a:lstStyle>
            <a:lvl1pPr>
              <a:defRPr sz="2100" b="1" i="0">
                <a:solidFill>
                  <a:schemeClr val="bg2"/>
                </a:solidFill>
                <a:latin typeface="Univers" panose="020B0503020202020204" pitchFamily="34" charset="0"/>
              </a:defRPr>
            </a:lvl1pPr>
            <a:lvl2pPr marL="0" algn="ctr">
              <a:defRPr sz="2100" b="1" i="0">
                <a:solidFill>
                  <a:schemeClr val="bg2"/>
                </a:solidFill>
                <a:latin typeface="Museo Sans 700" panose="02000000000000000000" pitchFamily="2" charset="77"/>
              </a:defRPr>
            </a:lvl2pPr>
            <a:lvl3pPr>
              <a:defRPr b="1" i="0">
                <a:latin typeface="Museo Sans 700" panose="02000000000000000000" pitchFamily="2" charset="77"/>
              </a:defRPr>
            </a:lvl3pPr>
            <a:lvl4pPr>
              <a:defRPr b="1" i="0">
                <a:latin typeface="Museo Sans 700" panose="02000000000000000000" pitchFamily="2" charset="77"/>
              </a:defRPr>
            </a:lvl4pPr>
            <a:lvl5pPr>
              <a:defRPr b="1" i="0">
                <a:latin typeface="Museo Sans 700" panose="02000000000000000000" pitchFamily="2" charset="77"/>
              </a:defRPr>
            </a:lvl5pPr>
          </a:lstStyle>
          <a:p>
            <a:pPr lvl="1"/>
            <a:r>
              <a:rPr lang="en-US"/>
              <a:t>TITLE</a:t>
            </a:r>
          </a:p>
        </p:txBody>
      </p:sp>
      <p:pic>
        <p:nvPicPr>
          <p:cNvPr id="11" name="Picture 10" descr="A close up of a logo&#10;&#10;Description automatically generated">
            <a:extLst>
              <a:ext uri="{FF2B5EF4-FFF2-40B4-BE49-F238E27FC236}">
                <a16:creationId xmlns:a16="http://schemas.microsoft.com/office/drawing/2014/main" id="{E2AB056B-5693-D543-8C2B-DC8C926C6AAD}"/>
              </a:ext>
            </a:extLst>
          </p:cNvPr>
          <p:cNvPicPr>
            <a:picLocks noChangeAspect="1"/>
          </p:cNvPicPr>
          <p:nvPr userDrawn="1"/>
        </p:nvPicPr>
        <p:blipFill>
          <a:blip r:embed="rId2"/>
          <a:stretch>
            <a:fillRect/>
          </a:stretch>
        </p:blipFill>
        <p:spPr>
          <a:xfrm>
            <a:off x="10665070" y="305387"/>
            <a:ext cx="1214569" cy="1039875"/>
          </a:xfrm>
          <a:prstGeom prst="rect">
            <a:avLst/>
          </a:prstGeom>
        </p:spPr>
      </p:pic>
    </p:spTree>
    <p:extLst>
      <p:ext uri="{BB962C8B-B14F-4D97-AF65-F5344CB8AC3E}">
        <p14:creationId xmlns:p14="http://schemas.microsoft.com/office/powerpoint/2010/main" val="3416724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Slide2_WhiteLogo">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9F85825-FA54-2640-8674-B2A09C8E007D}"/>
              </a:ext>
            </a:extLst>
          </p:cNvPr>
          <p:cNvSpPr>
            <a:spLocks noGrp="1"/>
          </p:cNvSpPr>
          <p:nvPr>
            <p:ph type="pic" sz="quarter" idx="11"/>
          </p:nvPr>
        </p:nvSpPr>
        <p:spPr>
          <a:xfrm>
            <a:off x="0" y="0"/>
            <a:ext cx="12192000" cy="6858000"/>
          </a:xfrm>
        </p:spPr>
        <p:txBody>
          <a:bodyPr/>
          <a:lstStyle/>
          <a:p>
            <a:endParaRPr lang="en-US"/>
          </a:p>
        </p:txBody>
      </p:sp>
      <p:sp>
        <p:nvSpPr>
          <p:cNvPr id="8" name="Text Placeholder 7">
            <a:extLst>
              <a:ext uri="{FF2B5EF4-FFF2-40B4-BE49-F238E27FC236}">
                <a16:creationId xmlns:a16="http://schemas.microsoft.com/office/drawing/2014/main" id="{F49AC2C2-CD55-204F-BD81-57F91EEF50D4}"/>
              </a:ext>
            </a:extLst>
          </p:cNvPr>
          <p:cNvSpPr>
            <a:spLocks noGrp="1"/>
          </p:cNvSpPr>
          <p:nvPr>
            <p:ph type="body" sz="quarter" idx="10" hasCustomPrompt="1"/>
          </p:nvPr>
        </p:nvSpPr>
        <p:spPr>
          <a:xfrm>
            <a:off x="1143620" y="4114800"/>
            <a:ext cx="3625851" cy="1828800"/>
          </a:xfrm>
          <a:solidFill>
            <a:srgbClr val="011DAA"/>
          </a:solidFill>
        </p:spPr>
        <p:txBody>
          <a:bodyPr anchor="ctr">
            <a:normAutofit/>
          </a:bodyPr>
          <a:lstStyle>
            <a:lvl1pPr>
              <a:defRPr sz="2100" b="1" i="0">
                <a:solidFill>
                  <a:schemeClr val="bg2"/>
                </a:solidFill>
                <a:latin typeface="Univers" panose="020B0503020202020204" pitchFamily="34" charset="0"/>
              </a:defRPr>
            </a:lvl1pPr>
            <a:lvl2pPr>
              <a:defRPr sz="2100" b="1" i="0">
                <a:solidFill>
                  <a:schemeClr val="bg2"/>
                </a:solidFill>
                <a:latin typeface="Museo Sans 700" panose="02000000000000000000" pitchFamily="2" charset="77"/>
              </a:defRPr>
            </a:lvl2pPr>
            <a:lvl3pPr>
              <a:defRPr b="1" i="0">
                <a:latin typeface="Museo Sans 700" panose="02000000000000000000" pitchFamily="2" charset="77"/>
              </a:defRPr>
            </a:lvl3pPr>
            <a:lvl4pPr>
              <a:defRPr b="1" i="0">
                <a:latin typeface="Museo Sans 700" panose="02000000000000000000" pitchFamily="2" charset="77"/>
              </a:defRPr>
            </a:lvl4pPr>
            <a:lvl5pPr>
              <a:defRPr b="1" i="0">
                <a:latin typeface="Museo Sans 700" panose="02000000000000000000" pitchFamily="2" charset="77"/>
              </a:defRPr>
            </a:lvl5pPr>
          </a:lstStyle>
          <a:p>
            <a:pPr lvl="1"/>
            <a:r>
              <a:rPr lang="en-US"/>
              <a:t>TITLE</a:t>
            </a:r>
          </a:p>
        </p:txBody>
      </p:sp>
      <p:pic>
        <p:nvPicPr>
          <p:cNvPr id="5" name="Picture 4">
            <a:extLst>
              <a:ext uri="{FF2B5EF4-FFF2-40B4-BE49-F238E27FC236}">
                <a16:creationId xmlns:a16="http://schemas.microsoft.com/office/drawing/2014/main" id="{FEA5D6A3-3893-1B4D-8E3C-E6078A84EB1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856197" y="457200"/>
            <a:ext cx="878603" cy="806118"/>
          </a:xfrm>
          <a:prstGeom prst="rect">
            <a:avLst/>
          </a:prstGeom>
        </p:spPr>
      </p:pic>
    </p:spTree>
    <p:extLst>
      <p:ext uri="{BB962C8B-B14F-4D97-AF65-F5344CB8AC3E}">
        <p14:creationId xmlns:p14="http://schemas.microsoft.com/office/powerpoint/2010/main" val="3385946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Slide1_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57931B8-1344-294C-AC33-E5D0B7F3F193}"/>
              </a:ext>
            </a:extLst>
          </p:cNvPr>
          <p:cNvSpPr/>
          <p:nvPr userDrawn="1"/>
        </p:nvSpPr>
        <p:spPr>
          <a:xfrm>
            <a:off x="0" y="0"/>
            <a:ext cx="12192000" cy="6858000"/>
          </a:xfrm>
          <a:prstGeom prst="rect">
            <a:avLst/>
          </a:prstGeom>
          <a:solidFill>
            <a:srgbClr val="011D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E055D07B-E2E6-3340-8BC7-F6FC8E63C86A}"/>
              </a:ext>
            </a:extLst>
          </p:cNvPr>
          <p:cNvSpPr>
            <a:spLocks noGrp="1"/>
          </p:cNvSpPr>
          <p:nvPr>
            <p:ph type="ctrTitle" hasCustomPrompt="1"/>
          </p:nvPr>
        </p:nvSpPr>
        <p:spPr>
          <a:xfrm>
            <a:off x="457200" y="2235200"/>
            <a:ext cx="11277600" cy="2387600"/>
          </a:xfrm>
        </p:spPr>
        <p:txBody>
          <a:bodyPr anchor="ctr">
            <a:normAutofit/>
          </a:bodyPr>
          <a:lstStyle>
            <a:lvl1pPr algn="ctr">
              <a:defRPr sz="3300">
                <a:solidFill>
                  <a:srgbClr val="DEE7E8"/>
                </a:solidFill>
              </a:defRPr>
            </a:lvl1pPr>
          </a:lstStyle>
          <a:p>
            <a:r>
              <a:rPr lang="en-US"/>
              <a:t>CLICK TO EDIT MASTER TITLE STYLE</a:t>
            </a:r>
          </a:p>
        </p:txBody>
      </p:sp>
      <p:pic>
        <p:nvPicPr>
          <p:cNvPr id="7" name="Picture 6">
            <a:extLst>
              <a:ext uri="{FF2B5EF4-FFF2-40B4-BE49-F238E27FC236}">
                <a16:creationId xmlns:a16="http://schemas.microsoft.com/office/drawing/2014/main" id="{F5F4CFA2-5916-2948-9EED-DDEBFB0FE2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856197" y="457200"/>
            <a:ext cx="878603" cy="806118"/>
          </a:xfrm>
          <a:prstGeom prst="rect">
            <a:avLst/>
          </a:prstGeom>
        </p:spPr>
      </p:pic>
    </p:spTree>
    <p:extLst>
      <p:ext uri="{BB962C8B-B14F-4D97-AF65-F5344CB8AC3E}">
        <p14:creationId xmlns:p14="http://schemas.microsoft.com/office/powerpoint/2010/main" val="376354580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Slide1_whit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50A30FA-E410-A241-8047-8AAFC9FD5E21}"/>
              </a:ext>
            </a:extLst>
          </p:cNvPr>
          <p:cNvSpPr/>
          <p:nvPr userDrawn="1"/>
        </p:nvSpPr>
        <p:spPr>
          <a:xfrm>
            <a:off x="0" y="-4763"/>
            <a:ext cx="12192000" cy="6858000"/>
          </a:xfrm>
          <a:prstGeom prst="rect">
            <a:avLst/>
          </a:prstGeom>
          <a:solidFill>
            <a:srgbClr val="DE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E055D07B-E2E6-3340-8BC7-F6FC8E63C86A}"/>
              </a:ext>
            </a:extLst>
          </p:cNvPr>
          <p:cNvSpPr>
            <a:spLocks noGrp="1"/>
          </p:cNvSpPr>
          <p:nvPr>
            <p:ph type="ctrTitle" hasCustomPrompt="1"/>
          </p:nvPr>
        </p:nvSpPr>
        <p:spPr>
          <a:xfrm>
            <a:off x="457200" y="2235200"/>
            <a:ext cx="11277600" cy="2387600"/>
          </a:xfrm>
        </p:spPr>
        <p:txBody>
          <a:bodyPr anchor="ctr">
            <a:normAutofit/>
          </a:bodyPr>
          <a:lstStyle>
            <a:lvl1pPr algn="ctr">
              <a:defRPr sz="3300">
                <a:solidFill>
                  <a:srgbClr val="011EAA"/>
                </a:solidFill>
              </a:defRPr>
            </a:lvl1pPr>
          </a:lstStyle>
          <a:p>
            <a:r>
              <a:rPr lang="en-US"/>
              <a:t>CLICK TO EDIT MASTER TITLE STYLE</a:t>
            </a:r>
          </a:p>
        </p:txBody>
      </p:sp>
      <p:pic>
        <p:nvPicPr>
          <p:cNvPr id="5" name="Picture 4" descr="A close up of a logo&#10;&#10;Description automatically generated">
            <a:extLst>
              <a:ext uri="{FF2B5EF4-FFF2-40B4-BE49-F238E27FC236}">
                <a16:creationId xmlns:a16="http://schemas.microsoft.com/office/drawing/2014/main" id="{5D62AFFD-094F-9241-969E-B0222C609105}"/>
              </a:ext>
            </a:extLst>
          </p:cNvPr>
          <p:cNvPicPr>
            <a:picLocks noChangeAspect="1"/>
          </p:cNvPicPr>
          <p:nvPr userDrawn="1"/>
        </p:nvPicPr>
        <p:blipFill>
          <a:blip r:embed="rId2"/>
          <a:stretch>
            <a:fillRect/>
          </a:stretch>
        </p:blipFill>
        <p:spPr>
          <a:xfrm>
            <a:off x="10665070" y="305387"/>
            <a:ext cx="1214569" cy="1039875"/>
          </a:xfrm>
          <a:prstGeom prst="rect">
            <a:avLst/>
          </a:prstGeom>
        </p:spPr>
      </p:pic>
    </p:spTree>
    <p:extLst>
      <p:ext uri="{BB962C8B-B14F-4D97-AF65-F5344CB8AC3E}">
        <p14:creationId xmlns:p14="http://schemas.microsoft.com/office/powerpoint/2010/main" val="37649915"/>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7.xml"/><Relationship Id="rId18" Type="http://schemas.openxmlformats.org/officeDocument/2006/relationships/slideLayout" Target="../slideLayouts/slideLayout22.xml"/><Relationship Id="rId26" Type="http://schemas.openxmlformats.org/officeDocument/2006/relationships/slideLayout" Target="../slideLayouts/slideLayout30.xml"/><Relationship Id="rId3" Type="http://schemas.openxmlformats.org/officeDocument/2006/relationships/slideLayout" Target="../slideLayouts/slideLayout7.xml"/><Relationship Id="rId21" Type="http://schemas.openxmlformats.org/officeDocument/2006/relationships/slideLayout" Target="../slideLayouts/slideLayout25.xml"/><Relationship Id="rId34" Type="http://schemas.openxmlformats.org/officeDocument/2006/relationships/theme" Target="../theme/theme2.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5" Type="http://schemas.openxmlformats.org/officeDocument/2006/relationships/slideLayout" Target="../slideLayouts/slideLayout29.xml"/><Relationship Id="rId33" Type="http://schemas.openxmlformats.org/officeDocument/2006/relationships/slideLayout" Target="../slideLayouts/slideLayout37.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slideLayout" Target="../slideLayouts/slideLayout24.xml"/><Relationship Id="rId29" Type="http://schemas.openxmlformats.org/officeDocument/2006/relationships/slideLayout" Target="../slideLayouts/slideLayout33.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24" Type="http://schemas.openxmlformats.org/officeDocument/2006/relationships/slideLayout" Target="../slideLayouts/slideLayout28.xml"/><Relationship Id="rId32" Type="http://schemas.openxmlformats.org/officeDocument/2006/relationships/slideLayout" Target="../slideLayouts/slideLayout36.xml"/><Relationship Id="rId5" Type="http://schemas.openxmlformats.org/officeDocument/2006/relationships/slideLayout" Target="../slideLayouts/slideLayout9.xml"/><Relationship Id="rId15" Type="http://schemas.openxmlformats.org/officeDocument/2006/relationships/slideLayout" Target="../slideLayouts/slideLayout19.xml"/><Relationship Id="rId23" Type="http://schemas.openxmlformats.org/officeDocument/2006/relationships/slideLayout" Target="../slideLayouts/slideLayout27.xml"/><Relationship Id="rId28" Type="http://schemas.openxmlformats.org/officeDocument/2006/relationships/slideLayout" Target="../slideLayouts/slideLayout32.xml"/><Relationship Id="rId10" Type="http://schemas.openxmlformats.org/officeDocument/2006/relationships/slideLayout" Target="../slideLayouts/slideLayout14.xml"/><Relationship Id="rId19" Type="http://schemas.openxmlformats.org/officeDocument/2006/relationships/slideLayout" Target="../slideLayouts/slideLayout23.xml"/><Relationship Id="rId31" Type="http://schemas.openxmlformats.org/officeDocument/2006/relationships/slideLayout" Target="../slideLayouts/slideLayout35.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 Id="rId22" Type="http://schemas.openxmlformats.org/officeDocument/2006/relationships/slideLayout" Target="../slideLayouts/slideLayout26.xml"/><Relationship Id="rId27" Type="http://schemas.openxmlformats.org/officeDocument/2006/relationships/slideLayout" Target="../slideLayouts/slideLayout31.xml"/><Relationship Id="rId30" Type="http://schemas.openxmlformats.org/officeDocument/2006/relationships/slideLayout" Target="../slideLayouts/slideLayout34.xml"/><Relationship Id="rId8"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39.xml"/><Relationship Id="rId1"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latin typeface="Times New Roman" pitchFamily="18" charset="0"/>
                <a:cs typeface="Times New Roman" pitchFamily="18" charset="0"/>
              </a:defRPr>
            </a:lvl1pPr>
          </a:lstStyle>
          <a:p>
            <a:fld id="{25CCA86C-E595-4FCB-B12A-2D663C05ECA6}" type="slidenum">
              <a:rPr lang="en-ZA" smtClean="0"/>
              <a:t>‹#›</a:t>
            </a:fld>
            <a:endParaRPr lang="en-ZA"/>
          </a:p>
        </p:txBody>
      </p:sp>
    </p:spTree>
    <p:extLst>
      <p:ext uri="{BB962C8B-B14F-4D97-AF65-F5344CB8AC3E}">
        <p14:creationId xmlns:p14="http://schemas.microsoft.com/office/powerpoint/2010/main" val="5228005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717" r:id="rId4"/>
  </p:sldLayoutIdLst>
  <p:hf hdr="0" ftr="0" dt="0"/>
  <p:txStyles>
    <p:titleStyle>
      <a:lvl1pPr algn="ctr" defTabSz="914400" rtl="0" eaLnBrk="1" latinLnBrk="0" hangingPunct="1">
        <a:spcBef>
          <a:spcPct val="0"/>
        </a:spcBef>
        <a:buNone/>
        <a:defRPr sz="4400" kern="1200" cap="small" baseline="0">
          <a:solidFill>
            <a:schemeClr val="tx1"/>
          </a:solidFill>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DEF2D1-7D2B-6E48-AF3D-5257D1B942A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t>CLICK TO EDIT MASTER TITLE STYLE</a:t>
            </a:r>
            <a:br>
              <a:rPr kumimoji="0" lang="en-US" sz="3300" b="1" i="0" u="none" strike="noStrike" kern="1200" cap="none" spc="0" normalizeH="0" baseline="0" noProof="0">
                <a:ln>
                  <a:noFill/>
                </a:ln>
                <a:solidFill>
                  <a:srgbClr val="DEE7E8"/>
                </a:solidFill>
                <a:effectLst>
                  <a:outerShdw blurRad="469900" algn="ctr" rotWithShape="0">
                    <a:srgbClr val="000000">
                      <a:alpha val="21000"/>
                    </a:srgbClr>
                  </a:outerShdw>
                </a:effectLst>
                <a:uLnTx/>
                <a:uFillTx/>
                <a:latin typeface="Museo Sans 700" panose="02000000000000000000" pitchFamily="2" charset="77"/>
                <a:ea typeface="+mn-ea"/>
                <a:cs typeface="+mn-cs"/>
              </a:rPr>
            </a:br>
            <a:endParaRPr lang="en-US"/>
          </a:p>
        </p:txBody>
      </p:sp>
      <p:sp>
        <p:nvSpPr>
          <p:cNvPr id="3" name="Text Placeholder 2">
            <a:extLst>
              <a:ext uri="{FF2B5EF4-FFF2-40B4-BE49-F238E27FC236}">
                <a16:creationId xmlns:a16="http://schemas.microsoft.com/office/drawing/2014/main" id="{B5BE4CAD-7967-6841-9341-D3734E5B78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3736D8-1DB9-AF49-A67B-8E40F910C40F}"/>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316CC602-5276-484C-A966-42503055EC92}"/>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Source:</a:t>
            </a:r>
          </a:p>
        </p:txBody>
      </p:sp>
      <p:sp>
        <p:nvSpPr>
          <p:cNvPr id="6" name="Slide Number Placeholder 5">
            <a:extLst>
              <a:ext uri="{FF2B5EF4-FFF2-40B4-BE49-F238E27FC236}">
                <a16:creationId xmlns:a16="http://schemas.microsoft.com/office/drawing/2014/main" id="{5D7BB308-75B1-FD4A-857D-65B598D523CB}"/>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C02A3AC-90FF-4641-ABCA-85EA8A67695E}" type="slidenum">
              <a:rPr lang="en-US" smtClean="0"/>
              <a:t>‹#›</a:t>
            </a:fld>
            <a:endParaRPr lang="en-US"/>
          </a:p>
        </p:txBody>
      </p:sp>
    </p:spTree>
    <p:extLst>
      <p:ext uri="{BB962C8B-B14F-4D97-AF65-F5344CB8AC3E}">
        <p14:creationId xmlns:p14="http://schemas.microsoft.com/office/powerpoint/2010/main" val="3745197688"/>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 id="2147483701" r:id="rId21"/>
    <p:sldLayoutId id="2147483702" r:id="rId22"/>
    <p:sldLayoutId id="2147483703" r:id="rId23"/>
    <p:sldLayoutId id="2147483704" r:id="rId24"/>
    <p:sldLayoutId id="2147483705" r:id="rId25"/>
    <p:sldLayoutId id="2147483706" r:id="rId26"/>
    <p:sldLayoutId id="2147483707" r:id="rId27"/>
    <p:sldLayoutId id="2147483708" r:id="rId28"/>
    <p:sldLayoutId id="2147483709" r:id="rId29"/>
    <p:sldLayoutId id="2147483710" r:id="rId30"/>
    <p:sldLayoutId id="2147483711" r:id="rId31"/>
    <p:sldLayoutId id="2147483712" r:id="rId32"/>
    <p:sldLayoutId id="2147483713" r:id="rId33"/>
  </p:sldLayoutIdLst>
  <p:hf hdr="0" dt="0"/>
  <p:txStyles>
    <p:titleStyle>
      <a:lvl1pPr marL="0" marR="0" indent="0" algn="l" defTabSz="685800" rtl="0" eaLnBrk="1" fontAlgn="auto" latinLnBrk="0" hangingPunct="1">
        <a:lnSpc>
          <a:spcPct val="100000"/>
        </a:lnSpc>
        <a:spcBef>
          <a:spcPts val="0"/>
        </a:spcBef>
        <a:spcAft>
          <a:spcPts val="0"/>
        </a:spcAft>
        <a:buClrTx/>
        <a:buSzTx/>
        <a:buFontTx/>
        <a:buNone/>
        <a:tabLst/>
        <a:defRPr kumimoji="0" lang="en-US" sz="3300" b="1" i="0" u="none" strike="noStrike" kern="1200" cap="none" spc="0" normalizeH="0" baseline="0" noProof="0">
          <a:ln>
            <a:noFill/>
          </a:ln>
          <a:solidFill>
            <a:srgbClr val="011DAA"/>
          </a:solidFill>
          <a:effectLst>
            <a:outerShdw blurRad="469900" algn="ctr" rotWithShape="0">
              <a:srgbClr val="000000">
                <a:alpha val="21000"/>
              </a:srgbClr>
            </a:outerShdw>
          </a:effectLst>
          <a:uLnTx/>
          <a:uFillTx/>
          <a:latin typeface="Museo Sans 700" panose="02000000000000000000" pitchFamily="2" charset="77"/>
          <a:ea typeface="+mj-ea"/>
          <a:cs typeface="+mj-cs"/>
        </a:defRPr>
      </a:lvl1pPr>
    </p:titleStyle>
    <p:bodyStyle>
      <a:lvl1pPr marL="0" indent="0" algn="l" defTabSz="685800" rtl="0" eaLnBrk="1" latinLnBrk="0" hangingPunct="1">
        <a:lnSpc>
          <a:spcPct val="90000"/>
        </a:lnSpc>
        <a:spcBef>
          <a:spcPts val="750"/>
        </a:spcBef>
        <a:buFontTx/>
        <a:buNone/>
        <a:defRPr sz="1800" b="1" i="0" kern="1200">
          <a:solidFill>
            <a:srgbClr val="011DAA"/>
          </a:solidFill>
          <a:latin typeface="Museo Sans 700" panose="02000000000000000000" pitchFamily="2" charset="77"/>
          <a:ea typeface="+mn-ea"/>
          <a:cs typeface="+mn-cs"/>
        </a:defRPr>
      </a:lvl1pPr>
      <a:lvl2pPr marL="342900" indent="0" algn="l" defTabSz="685800" rtl="0" eaLnBrk="1" latinLnBrk="0" hangingPunct="1">
        <a:lnSpc>
          <a:spcPct val="90000"/>
        </a:lnSpc>
        <a:spcBef>
          <a:spcPts val="375"/>
        </a:spcBef>
        <a:buFontTx/>
        <a:buNone/>
        <a:defRPr sz="1350" b="0" i="0" kern="1200">
          <a:solidFill>
            <a:schemeClr val="tx1">
              <a:lumMod val="95000"/>
              <a:lumOff val="5000"/>
            </a:schemeClr>
          </a:solidFill>
          <a:latin typeface="Univers" panose="020B0503020202020204" pitchFamily="34" charset="0"/>
          <a:ea typeface="+mn-ea"/>
          <a:cs typeface="+mn-cs"/>
        </a:defRPr>
      </a:lvl2pPr>
      <a:lvl3pPr marL="685800" indent="0" algn="l" defTabSz="685800" rtl="0" eaLnBrk="1" latinLnBrk="0" hangingPunct="1">
        <a:lnSpc>
          <a:spcPct val="90000"/>
        </a:lnSpc>
        <a:spcBef>
          <a:spcPts val="375"/>
        </a:spcBef>
        <a:buFontTx/>
        <a:buNone/>
        <a:defRPr sz="1050" b="1" i="0" kern="1200">
          <a:solidFill>
            <a:schemeClr val="tx1"/>
          </a:solidFill>
          <a:latin typeface="Univers" panose="020B0503020202020204" pitchFamily="34" charset="0"/>
          <a:ea typeface="+mn-ea"/>
          <a:cs typeface="+mn-cs"/>
        </a:defRPr>
      </a:lvl3pPr>
      <a:lvl4pPr marL="1028700" indent="0" algn="l" defTabSz="685800" rtl="0" eaLnBrk="1" latinLnBrk="0" hangingPunct="1">
        <a:lnSpc>
          <a:spcPct val="90000"/>
        </a:lnSpc>
        <a:spcBef>
          <a:spcPts val="375"/>
        </a:spcBef>
        <a:buFontTx/>
        <a:buNone/>
        <a:defRPr sz="1050" b="0" i="0" kern="1200">
          <a:solidFill>
            <a:schemeClr val="tx1"/>
          </a:solidFill>
          <a:latin typeface="Univers" panose="020B0503020202020204" pitchFamily="34" charset="0"/>
          <a:ea typeface="+mn-ea"/>
          <a:cs typeface="+mn-cs"/>
        </a:defRPr>
      </a:lvl4pPr>
      <a:lvl5pPr marL="1371600" indent="0" algn="l" defTabSz="685800" rtl="0" eaLnBrk="1" latinLnBrk="0" hangingPunct="1">
        <a:lnSpc>
          <a:spcPct val="90000"/>
        </a:lnSpc>
        <a:spcBef>
          <a:spcPts val="375"/>
        </a:spcBef>
        <a:buFontTx/>
        <a:buNone/>
        <a:defRPr sz="900" b="0" i="0" kern="1200">
          <a:solidFill>
            <a:schemeClr val="tx1"/>
          </a:solidFill>
          <a:latin typeface="Univers" panose="020B0503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latin typeface="Times New Roman" pitchFamily="18" charset="0"/>
                <a:cs typeface="Times New Roman" pitchFamily="18" charset="0"/>
              </a:defRPr>
            </a:lvl1pPr>
          </a:lstStyle>
          <a:p>
            <a:fld id="{25CCA86C-E595-4FCB-B12A-2D663C05ECA6}" type="slidenum">
              <a:rPr lang="en-ZA" smtClean="0"/>
              <a:t>‹#›</a:t>
            </a:fld>
            <a:endParaRPr lang="en-ZA"/>
          </a:p>
        </p:txBody>
      </p:sp>
    </p:spTree>
    <p:extLst>
      <p:ext uri="{BB962C8B-B14F-4D97-AF65-F5344CB8AC3E}">
        <p14:creationId xmlns:p14="http://schemas.microsoft.com/office/powerpoint/2010/main" val="2195255281"/>
      </p:ext>
    </p:extLst>
  </p:cSld>
  <p:clrMap bg1="lt1" tx1="dk1" bg2="lt2" tx2="dk2" accent1="accent1" accent2="accent2" accent3="accent3" accent4="accent4" accent5="accent5" accent6="accent6" hlink="hlink" folHlink="folHlink"/>
  <p:sldLayoutIdLst>
    <p:sldLayoutId id="2147483715" r:id="rId1"/>
    <p:sldLayoutId id="2147483716" r:id="rId2"/>
  </p:sldLayoutIdLst>
  <p:hf hdr="0" ftr="0" dt="0"/>
  <p:txStyles>
    <p:titleStyle>
      <a:lvl1pPr algn="ctr" defTabSz="914400" rtl="0" eaLnBrk="1" latinLnBrk="0" hangingPunct="1">
        <a:spcBef>
          <a:spcPct val="0"/>
        </a:spcBef>
        <a:buNone/>
        <a:defRPr sz="4400" kern="1200" cap="small" baseline="0">
          <a:solidFill>
            <a:schemeClr val="tx1"/>
          </a:solidFill>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microsoft.com/office/2007/relationships/hdphoto" Target="../media/hdphoto1.wdp"/><Relationship Id="rId7" Type="http://schemas.openxmlformats.org/officeDocument/2006/relationships/diagramColors" Target="../diagrams/colors4.xml"/><Relationship Id="rId2"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diagramQuickStyle" Target="../diagrams/quickStyle4.xml"/><Relationship Id="rId11" Type="http://schemas.openxmlformats.org/officeDocument/2006/relationships/image" Target="../media/image30.png"/><Relationship Id="rId5" Type="http://schemas.openxmlformats.org/officeDocument/2006/relationships/diagramLayout" Target="../diagrams/layout4.xml"/><Relationship Id="rId10" Type="http://schemas.openxmlformats.org/officeDocument/2006/relationships/image" Target="../media/image29.png"/><Relationship Id="rId4" Type="http://schemas.openxmlformats.org/officeDocument/2006/relationships/diagramData" Target="../diagrams/data4.xml"/><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svg"/><Relationship Id="rId7" Type="http://schemas.openxmlformats.org/officeDocument/2006/relationships/image" Target="../media/image36.sv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jpeg"/><Relationship Id="rId5" Type="http://schemas.openxmlformats.org/officeDocument/2006/relationships/image" Target="../media/image34.svg"/><Relationship Id="rId10" Type="http://schemas.openxmlformats.org/officeDocument/2006/relationships/image" Target="../media/image39.jpeg"/><Relationship Id="rId4" Type="http://schemas.openxmlformats.org/officeDocument/2006/relationships/image" Target="../media/image33.png"/><Relationship Id="rId9" Type="http://schemas.openxmlformats.org/officeDocument/2006/relationships/image" Target="../media/image38.sv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42.sv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xml"/><Relationship Id="rId1" Type="http://schemas.openxmlformats.org/officeDocument/2006/relationships/slideLayout" Target="../slideLayouts/slideLayout2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hyperlink" Target="https://www.unhcr.org/au/global-trends" TargetMode="External"/><Relationship Id="rId2" Type="http://schemas.openxmlformats.org/officeDocument/2006/relationships/image" Target="../media/image10.png"/><Relationship Id="rId1" Type="http://schemas.openxmlformats.org/officeDocument/2006/relationships/slideLayout" Target="../slideLayouts/slideLayout30.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customXml" Target="../ink/ink1.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30.xml"/><Relationship Id="rId4" Type="http://schemas.openxmlformats.org/officeDocument/2006/relationships/hyperlink" Target="https://opencapital.com/"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 Id="rId9"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5.jpeg"/><Relationship Id="rId7" Type="http://schemas.openxmlformats.org/officeDocument/2006/relationships/diagramColors" Target="../diagrams/colors2.xml"/><Relationship Id="rId2" Type="http://schemas.openxmlformats.org/officeDocument/2006/relationships/image" Target="../media/image24.png"/><Relationship Id="rId1" Type="http://schemas.openxmlformats.org/officeDocument/2006/relationships/slideLayout" Target="../slideLayouts/slideLayout30.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chart" Target="../charts/chart1.xml"/><Relationship Id="rId1" Type="http://schemas.openxmlformats.org/officeDocument/2006/relationships/slideLayout" Target="../slideLayouts/slideLayout3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72DE3-F5B0-4F72-81ED-668F7EC6C052}"/>
              </a:ext>
            </a:extLst>
          </p:cNvPr>
          <p:cNvSpPr>
            <a:spLocks noGrp="1"/>
          </p:cNvSpPr>
          <p:nvPr>
            <p:ph type="ctrTitle"/>
          </p:nvPr>
        </p:nvSpPr>
        <p:spPr>
          <a:xfrm>
            <a:off x="7062811" y="359139"/>
            <a:ext cx="4903959" cy="1322122"/>
          </a:xfrm>
        </p:spPr>
        <p:txBody>
          <a:bodyPr anchor="b">
            <a:normAutofit fontScale="90000"/>
          </a:bodyPr>
          <a:lstStyle/>
          <a:p>
            <a:pPr algn="l">
              <a:spcBef>
                <a:spcPts val="0"/>
              </a:spcBef>
            </a:pPr>
            <a:br>
              <a:rPr lang="en-US"/>
            </a:br>
            <a:br>
              <a:rPr lang="en-US"/>
            </a:br>
            <a:br>
              <a:rPr lang="en-US"/>
            </a:br>
            <a:br>
              <a:rPr lang="en-US" sz="2200"/>
            </a:br>
            <a:br>
              <a:rPr lang="en-US" sz="2200"/>
            </a:br>
            <a:br>
              <a:rPr lang="en-US" sz="2200"/>
            </a:br>
            <a:r>
              <a:rPr lang="en-UG" sz="3100">
                <a:latin typeface="Times New Roman"/>
                <a:cs typeface="Times New Roman"/>
              </a:rPr>
              <a:t>Financing Urban Solutions for IDP</a:t>
            </a:r>
            <a:r>
              <a:rPr lang="en-US" sz="3100">
                <a:latin typeface="Times New Roman"/>
                <a:cs typeface="Times New Roman"/>
              </a:rPr>
              <a:t>’s</a:t>
            </a:r>
            <a:br>
              <a:rPr lang="en-UG" sz="3100"/>
            </a:br>
            <a:endParaRPr lang="en-US" sz="3100"/>
          </a:p>
        </p:txBody>
      </p:sp>
      <p:pic>
        <p:nvPicPr>
          <p:cNvPr id="1026" name="Picture 2" descr="Internally displaced people need more protection: insights from Africa">
            <a:extLst>
              <a:ext uri="{FF2B5EF4-FFF2-40B4-BE49-F238E27FC236}">
                <a16:creationId xmlns:a16="http://schemas.microsoft.com/office/drawing/2014/main" id="{4F78F9F7-3DF8-4A0A-824D-B0FC302894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426" r="-1" b="-1"/>
          <a:stretch/>
        </p:blipFill>
        <p:spPr bwMode="auto">
          <a:xfrm>
            <a:off x="137654" y="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8D62D102-D05A-4F5F-828F-4DC167C41E4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91432" y="5029200"/>
            <a:ext cx="1846519" cy="1322122"/>
          </a:xfrm>
          <a:prstGeom prst="rect">
            <a:avLst/>
          </a:prstGeom>
          <a:noFill/>
          <a:ln>
            <a:noFill/>
          </a:ln>
        </p:spPr>
      </p:pic>
      <p:sp>
        <p:nvSpPr>
          <p:cNvPr id="7" name="TextBox 6">
            <a:extLst>
              <a:ext uri="{FF2B5EF4-FFF2-40B4-BE49-F238E27FC236}">
                <a16:creationId xmlns:a16="http://schemas.microsoft.com/office/drawing/2014/main" id="{CFB9A199-BFA4-2E4F-553A-87AA465E1C75}"/>
              </a:ext>
            </a:extLst>
          </p:cNvPr>
          <p:cNvSpPr txBox="1"/>
          <p:nvPr/>
        </p:nvSpPr>
        <p:spPr>
          <a:xfrm>
            <a:off x="7288041" y="3730205"/>
            <a:ext cx="4135256" cy="646331"/>
          </a:xfrm>
          <a:prstGeom prst="rect">
            <a:avLst/>
          </a:prstGeom>
          <a:noFill/>
        </p:spPr>
        <p:txBody>
          <a:bodyPr wrap="square">
            <a:spAutoFit/>
          </a:bodyPr>
          <a:lstStyle/>
          <a:p>
            <a:pPr algn="ctr"/>
            <a:r>
              <a:rPr lang="en-US" sz="1800"/>
              <a:t>UN Habitat </a:t>
            </a:r>
            <a:r>
              <a:rPr lang="en-UG" sz="1800"/>
              <a:t>Community of Practice</a:t>
            </a:r>
            <a:r>
              <a:rPr lang="en-US" sz="1800"/>
              <a:t> Forum</a:t>
            </a:r>
          </a:p>
          <a:p>
            <a:pPr algn="ctr"/>
            <a:r>
              <a:rPr lang="en-US"/>
              <a:t> 23</a:t>
            </a:r>
            <a:r>
              <a:rPr lang="en-US" baseline="30000"/>
              <a:t>rd</a:t>
            </a:r>
            <a:r>
              <a:rPr lang="en-US"/>
              <a:t> May 2024</a:t>
            </a:r>
            <a:endParaRPr lang="en-UG"/>
          </a:p>
        </p:txBody>
      </p:sp>
      <p:sp>
        <p:nvSpPr>
          <p:cNvPr id="9" name="TextBox 8">
            <a:extLst>
              <a:ext uri="{FF2B5EF4-FFF2-40B4-BE49-F238E27FC236}">
                <a16:creationId xmlns:a16="http://schemas.microsoft.com/office/drawing/2014/main" id="{2ACF7092-5D17-BCB8-69B3-011041C26646}"/>
              </a:ext>
            </a:extLst>
          </p:cNvPr>
          <p:cNvSpPr txBox="1"/>
          <p:nvPr/>
        </p:nvSpPr>
        <p:spPr>
          <a:xfrm>
            <a:off x="7288041" y="2479283"/>
            <a:ext cx="4903959" cy="711157"/>
          </a:xfrm>
          <a:prstGeom prst="rect">
            <a:avLst/>
          </a:prstGeom>
          <a:noFill/>
        </p:spPr>
        <p:txBody>
          <a:bodyPr wrap="square">
            <a:spAutoFit/>
          </a:bodyPr>
          <a:lstStyle/>
          <a:p>
            <a:pPr>
              <a:lnSpc>
                <a:spcPct val="115000"/>
              </a:lnSpc>
              <a:spcAft>
                <a:spcPts val="800"/>
              </a:spcAft>
            </a:pPr>
            <a:r>
              <a:rPr lang="en-US" sz="1800" b="1" kern="0">
                <a:solidFill>
                  <a:srgbClr val="242424"/>
                </a:solidFill>
                <a:effectLst/>
                <a:highlight>
                  <a:srgbClr val="FAFAFA"/>
                </a:highlight>
                <a:latin typeface="Segoe UI" panose="020B0502040204020203" pitchFamily="34" charset="0"/>
                <a:ea typeface="Times New Roman" panose="02020603050405020304" pitchFamily="18" charset="0"/>
                <a:cs typeface="Times New Roman" panose="02020603050405020304" pitchFamily="18" charset="0"/>
              </a:rPr>
              <a:t>Practical Case Studies from Uganda and Somalia</a:t>
            </a:r>
            <a:endParaRPr lang="en-UG" sz="2400" kern="100">
              <a:effectLst/>
              <a:highlight>
                <a:srgbClr val="FAFAFA"/>
              </a:highligh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498741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016FE8-5E96-4131-A2F0-071733F1C35B}"/>
              </a:ext>
            </a:extLst>
          </p:cNvPr>
          <p:cNvSpPr>
            <a:spLocks noGrp="1"/>
          </p:cNvSpPr>
          <p:nvPr>
            <p:ph type="title"/>
          </p:nvPr>
        </p:nvSpPr>
        <p:spPr>
          <a:xfrm>
            <a:off x="93600" y="10211"/>
            <a:ext cx="9126031" cy="1032448"/>
          </a:xfrm>
        </p:spPr>
        <p:txBody>
          <a:bodyPr vert="horz" lIns="91176" tIns="45588" rIns="91176" bIns="45588" rtlCol="0" anchor="t">
            <a:noAutofit/>
          </a:bodyPr>
          <a:lstStyle/>
          <a:p>
            <a:pPr>
              <a:spcBef>
                <a:spcPts val="0"/>
              </a:spcBef>
            </a:pPr>
            <a:r>
              <a:rPr lang="en-US" sz="2393" b="1">
                <a:effectLst>
                  <a:outerShdw blurRad="469900" algn="ctr" rotWithShape="0">
                    <a:srgbClr val="000000">
                      <a:alpha val="21000"/>
                    </a:srgbClr>
                  </a:outerShdw>
                </a:effectLst>
                <a:latin typeface="Calibri Light"/>
                <a:cs typeface="Calibri Light"/>
              </a:rPr>
              <a:t>Partial Guarantee in Refugee settlements</a:t>
            </a:r>
            <a:br>
              <a:rPr lang="en-US" sz="2393" b="1">
                <a:effectLst>
                  <a:outerShdw blurRad="469900" algn="ctr" rotWithShape="0">
                    <a:srgbClr val="000000">
                      <a:alpha val="21000"/>
                    </a:srgbClr>
                  </a:outerShdw>
                </a:effectLst>
                <a:latin typeface="Calibri Light"/>
                <a:cs typeface="Calibri Light"/>
              </a:rPr>
            </a:br>
            <a:r>
              <a:rPr lang="en-US" sz="2393" b="1">
                <a:effectLst>
                  <a:outerShdw blurRad="469900" algn="ctr" rotWithShape="0">
                    <a:srgbClr val="000000">
                      <a:alpha val="21000"/>
                    </a:srgbClr>
                  </a:outerShdw>
                </a:effectLst>
                <a:latin typeface="Calibri Light"/>
                <a:cs typeface="Calibri Light"/>
              </a:rPr>
              <a:t>De-risking access to finance for refugee entrepreneurs in </a:t>
            </a:r>
            <a:r>
              <a:rPr lang="en-US" sz="2393" b="1" err="1">
                <a:effectLst>
                  <a:outerShdw blurRad="469900" algn="ctr" rotWithShape="0">
                    <a:srgbClr val="000000">
                      <a:alpha val="21000"/>
                    </a:srgbClr>
                  </a:outerShdw>
                </a:effectLst>
                <a:latin typeface="Calibri Light"/>
                <a:cs typeface="Calibri Light"/>
              </a:rPr>
              <a:t>Nakivale</a:t>
            </a:r>
            <a:r>
              <a:rPr lang="en-US" sz="2393" b="1">
                <a:effectLst>
                  <a:outerShdw blurRad="469900" algn="ctr" rotWithShape="0">
                    <a:srgbClr val="000000">
                      <a:alpha val="21000"/>
                    </a:srgbClr>
                  </a:outerShdw>
                </a:effectLst>
                <a:latin typeface="Calibri Light"/>
                <a:cs typeface="Calibri Light"/>
              </a:rPr>
              <a:t>: </a:t>
            </a:r>
            <a:r>
              <a:rPr lang="en-US" sz="1994">
                <a:latin typeface="Calibri Light"/>
                <a:cs typeface="Calibri Light"/>
              </a:rPr>
              <a:t>UNCDF Uganda to offer portfolio guarantee to UGAFODE</a:t>
            </a:r>
            <a:endParaRPr lang="en-US" sz="2393">
              <a:latin typeface="Museo Sans 700" panose="02000000000000000000" pitchFamily="2" charset="77"/>
            </a:endParaRPr>
          </a:p>
        </p:txBody>
      </p:sp>
      <p:pic>
        <p:nvPicPr>
          <p:cNvPr id="1028" name="Picture 4" descr="Uganda National Map Flag Illustration Stock Vector (Royalty Free)  1847169346 | Shutterstock">
            <a:extLst>
              <a:ext uri="{FF2B5EF4-FFF2-40B4-BE49-F238E27FC236}">
                <a16:creationId xmlns:a16="http://schemas.microsoft.com/office/drawing/2014/main" id="{1BE88151-ED2B-EF65-41B5-6321B656B9E4}"/>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10000" b="90000" l="10000" r="90000">
                        <a14:foregroundMark x1="40741" y1="25714" x2="52862" y2="47143"/>
                        <a14:foregroundMark x1="52862" y1="47143" x2="49832" y2="27500"/>
                        <a14:foregroundMark x1="49832" y1="27500" x2="44444" y2="24286"/>
                      </a14:backgroundRemoval>
                    </a14:imgEffect>
                  </a14:imgLayer>
                </a14:imgProps>
              </a:ext>
              <a:ext uri="{28A0092B-C50C-407E-A947-70E740481C1C}">
                <a14:useLocalDpi xmlns:a14="http://schemas.microsoft.com/office/drawing/2010/main" val="0"/>
              </a:ext>
            </a:extLst>
          </a:blip>
          <a:srcRect/>
          <a:stretch>
            <a:fillRect/>
          </a:stretch>
        </p:blipFill>
        <p:spPr bwMode="auto">
          <a:xfrm>
            <a:off x="9738036" y="74404"/>
            <a:ext cx="1179868" cy="113498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Diagram 3">
            <a:extLst>
              <a:ext uri="{FF2B5EF4-FFF2-40B4-BE49-F238E27FC236}">
                <a16:creationId xmlns:a16="http://schemas.microsoft.com/office/drawing/2014/main" id="{1DD48420-D73A-C6F9-CA3B-2F7C74D57EAF}"/>
              </a:ext>
            </a:extLst>
          </p:cNvPr>
          <p:cNvGraphicFramePr/>
          <p:nvPr/>
        </p:nvGraphicFramePr>
        <p:xfrm>
          <a:off x="190956" y="1535838"/>
          <a:ext cx="11635182" cy="49494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angle: Rounded Corners 7">
            <a:extLst>
              <a:ext uri="{FF2B5EF4-FFF2-40B4-BE49-F238E27FC236}">
                <a16:creationId xmlns:a16="http://schemas.microsoft.com/office/drawing/2014/main" id="{58A3E560-49A4-B39E-446E-1E6E2952D6C1}"/>
              </a:ext>
            </a:extLst>
          </p:cNvPr>
          <p:cNvSpPr>
            <a:spLocks/>
          </p:cNvSpPr>
          <p:nvPr/>
        </p:nvSpPr>
        <p:spPr>
          <a:xfrm>
            <a:off x="365861" y="3655126"/>
            <a:ext cx="4565116" cy="2869083"/>
          </a:xfrm>
          <a:prstGeom prst="roundRect">
            <a:avLst/>
          </a:prstGeom>
        </p:spPr>
        <p:style>
          <a:lnRef idx="1">
            <a:schemeClr val="accent5"/>
          </a:lnRef>
          <a:fillRef idx="2">
            <a:schemeClr val="accent5"/>
          </a:fillRef>
          <a:effectRef idx="1">
            <a:schemeClr val="accent5"/>
          </a:effectRef>
          <a:fontRef idx="minor">
            <a:schemeClr val="dk1"/>
          </a:fontRef>
        </p:style>
        <p:txBody>
          <a:bodyPr wrap="square" lIns="91176" tIns="45588" rIns="91176" bIns="45588" rtlCol="0" anchor="t">
            <a:normAutofit/>
          </a:bodyPr>
          <a:lstStyle/>
          <a:p>
            <a:r>
              <a:rPr lang="en-GB" sz="1396" b="1">
                <a:solidFill>
                  <a:srgbClr val="000099"/>
                </a:solidFill>
                <a:latin typeface="Calibri"/>
                <a:ea typeface="Arial"/>
                <a:cs typeface="Arial"/>
              </a:rPr>
              <a:t>Additional UNCDF contribution</a:t>
            </a:r>
            <a:r>
              <a:rPr lang="en-GB" sz="1396">
                <a:latin typeface="Calibri"/>
                <a:ea typeface="Arial"/>
                <a:cs typeface="Arial"/>
              </a:rPr>
              <a:t>​:</a:t>
            </a:r>
          </a:p>
        </p:txBody>
      </p:sp>
      <p:pic>
        <p:nvPicPr>
          <p:cNvPr id="11" name="Picture 10" descr="Text&#10;&#10;Description automatically generated">
            <a:extLst>
              <a:ext uri="{FF2B5EF4-FFF2-40B4-BE49-F238E27FC236}">
                <a16:creationId xmlns:a16="http://schemas.microsoft.com/office/drawing/2014/main" id="{B0BEC15D-F266-51B2-54EE-3B5E19486C68}"/>
              </a:ext>
            </a:extLst>
          </p:cNvPr>
          <p:cNvPicPr/>
          <p:nvPr/>
        </p:nvPicPr>
        <p:blipFill rotWithShape="1">
          <a:blip r:embed="rId9" cstate="print">
            <a:extLst>
              <a:ext uri="{28A0092B-C50C-407E-A947-70E740481C1C}">
                <a14:useLocalDpi xmlns:a14="http://schemas.microsoft.com/office/drawing/2010/main" val="0"/>
              </a:ext>
            </a:extLst>
          </a:blip>
          <a:srcRect r="11305" b="683"/>
          <a:stretch/>
        </p:blipFill>
        <p:spPr>
          <a:xfrm>
            <a:off x="190956" y="1496883"/>
            <a:ext cx="1862774" cy="935373"/>
          </a:xfrm>
          <a:prstGeom prst="rect">
            <a:avLst/>
          </a:prstGeom>
        </p:spPr>
      </p:pic>
      <p:pic>
        <p:nvPicPr>
          <p:cNvPr id="14" name="Picture 6" descr="WFP Logo Vector (.EPS) Free Download">
            <a:extLst>
              <a:ext uri="{FF2B5EF4-FFF2-40B4-BE49-F238E27FC236}">
                <a16:creationId xmlns:a16="http://schemas.microsoft.com/office/drawing/2014/main" id="{F355EC7F-F0CB-64E4-6EC9-328F6F551CD5}"/>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65862" y="2710944"/>
            <a:ext cx="479928" cy="44369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A55C09AC-03FF-7F31-CDF9-234046B6F255}"/>
              </a:ext>
            </a:extLst>
          </p:cNvPr>
          <p:cNvSpPr/>
          <p:nvPr/>
        </p:nvSpPr>
        <p:spPr>
          <a:xfrm>
            <a:off x="770082" y="2758708"/>
            <a:ext cx="1377862" cy="3813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176" tIns="45588" rIns="91176" bIns="4558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97" b="1">
                <a:solidFill>
                  <a:srgbClr val="000000"/>
                </a:solidFill>
                <a:ea typeface="+mn-lt"/>
                <a:cs typeface="+mn-lt"/>
              </a:rPr>
              <a:t>Partner agency</a:t>
            </a:r>
            <a:endParaRPr lang="en-US" sz="1197" b="1">
              <a:solidFill>
                <a:srgbClr val="000000"/>
              </a:solidFill>
              <a:cs typeface="Calibri"/>
            </a:endParaRPr>
          </a:p>
        </p:txBody>
      </p:sp>
      <p:sp>
        <p:nvSpPr>
          <p:cNvPr id="17" name="TextBox 16">
            <a:extLst>
              <a:ext uri="{FF2B5EF4-FFF2-40B4-BE49-F238E27FC236}">
                <a16:creationId xmlns:a16="http://schemas.microsoft.com/office/drawing/2014/main" id="{CCC73CF2-2C59-4C05-E34A-39CC750565CC}"/>
              </a:ext>
            </a:extLst>
          </p:cNvPr>
          <p:cNvSpPr txBox="1"/>
          <p:nvPr/>
        </p:nvSpPr>
        <p:spPr>
          <a:xfrm>
            <a:off x="2676912" y="1964570"/>
            <a:ext cx="2146428" cy="1196859"/>
          </a:xfrm>
          <a:prstGeom prst="rect">
            <a:avLst/>
          </a:prstGeom>
          <a:noFill/>
        </p:spPr>
        <p:txBody>
          <a:bodyPr wrap="square" rtlCol="0">
            <a:spAutoFit/>
          </a:bodyPr>
          <a:lstStyle/>
          <a:p>
            <a:pPr marL="113969" indent="-113969">
              <a:buFont typeface="Arial" panose="020B0604020202020204" pitchFamily="34" charset="0"/>
              <a:buChar char="•"/>
            </a:pPr>
            <a:r>
              <a:rPr lang="en-US" sz="1197">
                <a:solidFill>
                  <a:schemeClr val="bg1"/>
                </a:solidFill>
              </a:rPr>
              <a:t>Amount Exposure: $200,000</a:t>
            </a:r>
          </a:p>
          <a:p>
            <a:pPr marL="113969" indent="-113969">
              <a:buFont typeface="Arial" panose="020B0604020202020204" pitchFamily="34" charset="0"/>
              <a:buChar char="•"/>
            </a:pPr>
            <a:endParaRPr lang="en-US" sz="1197">
              <a:solidFill>
                <a:schemeClr val="bg1"/>
              </a:solidFill>
            </a:endParaRPr>
          </a:p>
          <a:p>
            <a:pPr marL="113969" indent="-113969">
              <a:buFont typeface="Arial" panose="020B0604020202020204" pitchFamily="34" charset="0"/>
              <a:buChar char="•"/>
            </a:pPr>
            <a:r>
              <a:rPr lang="en-US" sz="1197">
                <a:solidFill>
                  <a:schemeClr val="bg1"/>
                </a:solidFill>
              </a:rPr>
              <a:t>Duration: 24 months </a:t>
            </a:r>
          </a:p>
          <a:p>
            <a:pPr marL="113969" indent="-113969">
              <a:buFont typeface="Arial" panose="020B0604020202020204" pitchFamily="34" charset="0"/>
              <a:buChar char="•"/>
            </a:pPr>
            <a:endParaRPr lang="en-US" sz="1197">
              <a:solidFill>
                <a:schemeClr val="bg1"/>
              </a:solidFill>
            </a:endParaRPr>
          </a:p>
          <a:p>
            <a:pPr marL="113969" indent="-113969">
              <a:buFont typeface="Arial" panose="020B0604020202020204" pitchFamily="34" charset="0"/>
              <a:buChar char="•"/>
            </a:pPr>
            <a:r>
              <a:rPr lang="en-US" sz="1197">
                <a:solidFill>
                  <a:schemeClr val="bg1"/>
                </a:solidFill>
              </a:rPr>
              <a:t>Coverage: 60% of claims</a:t>
            </a:r>
          </a:p>
          <a:p>
            <a:pPr marL="284922" indent="-284922">
              <a:buFont typeface="Arial" panose="020B0604020202020204" pitchFamily="34" charset="0"/>
              <a:buChar char="•"/>
            </a:pPr>
            <a:endParaRPr lang="en-US" sz="1197">
              <a:solidFill>
                <a:schemeClr val="bg1"/>
              </a:solidFill>
            </a:endParaRPr>
          </a:p>
        </p:txBody>
      </p:sp>
      <p:sp>
        <p:nvSpPr>
          <p:cNvPr id="18" name="TextBox 17">
            <a:extLst>
              <a:ext uri="{FF2B5EF4-FFF2-40B4-BE49-F238E27FC236}">
                <a16:creationId xmlns:a16="http://schemas.microsoft.com/office/drawing/2014/main" id="{FD3BFCBE-DCEE-429E-BEA6-6181DE64342B}"/>
              </a:ext>
            </a:extLst>
          </p:cNvPr>
          <p:cNvSpPr txBox="1"/>
          <p:nvPr/>
        </p:nvSpPr>
        <p:spPr>
          <a:xfrm>
            <a:off x="5785749" y="1943154"/>
            <a:ext cx="2146428" cy="828595"/>
          </a:xfrm>
          <a:prstGeom prst="rect">
            <a:avLst/>
          </a:prstGeom>
          <a:noFill/>
        </p:spPr>
        <p:txBody>
          <a:bodyPr wrap="square" rtlCol="0">
            <a:spAutoFit/>
          </a:bodyPr>
          <a:lstStyle/>
          <a:p>
            <a:pPr marL="113969" indent="-113969">
              <a:buFont typeface="Arial" panose="020B0604020202020204" pitchFamily="34" charset="0"/>
              <a:buChar char="•"/>
            </a:pPr>
            <a:r>
              <a:rPr lang="en-US" sz="1197"/>
              <a:t>Regulated FSP in Uganda</a:t>
            </a:r>
          </a:p>
          <a:p>
            <a:pPr marL="113969" indent="-113969">
              <a:buFont typeface="Arial" panose="020B0604020202020204" pitchFamily="34" charset="0"/>
              <a:buChar char="•"/>
            </a:pPr>
            <a:r>
              <a:rPr lang="en-US" sz="1197"/>
              <a:t>Active refugee loan portfolio</a:t>
            </a:r>
          </a:p>
          <a:p>
            <a:pPr marL="113969" indent="-113969">
              <a:buFont typeface="Arial" panose="020B0604020202020204" pitchFamily="34" charset="0"/>
              <a:buChar char="•"/>
            </a:pPr>
            <a:r>
              <a:rPr lang="en-US" sz="1197"/>
              <a:t>Successfully passed the due diligence </a:t>
            </a:r>
          </a:p>
        </p:txBody>
      </p:sp>
      <p:pic>
        <p:nvPicPr>
          <p:cNvPr id="20" name="Picture 2" descr="UGAFODE Microfinance Limited (MDI)">
            <a:extLst>
              <a:ext uri="{FF2B5EF4-FFF2-40B4-BE49-F238E27FC236}">
                <a16:creationId xmlns:a16="http://schemas.microsoft.com/office/drawing/2014/main" id="{0EB3877A-7AC1-7564-C360-D35CE9F3485C}"/>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27176" b="18768"/>
          <a:stretch/>
        </p:blipFill>
        <p:spPr bwMode="auto">
          <a:xfrm>
            <a:off x="6044132" y="2848100"/>
            <a:ext cx="1629665" cy="500199"/>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5483090B-857C-95B8-0FFB-5026FA32C856}"/>
              </a:ext>
            </a:extLst>
          </p:cNvPr>
          <p:cNvSpPr txBox="1"/>
          <p:nvPr/>
        </p:nvSpPr>
        <p:spPr>
          <a:xfrm>
            <a:off x="8810831" y="1817266"/>
            <a:ext cx="2926666" cy="1496394"/>
          </a:xfrm>
          <a:prstGeom prst="rect">
            <a:avLst/>
          </a:prstGeom>
          <a:noFill/>
        </p:spPr>
        <p:txBody>
          <a:bodyPr wrap="square" lIns="91176" tIns="45588" rIns="91176" bIns="45588" rtlCol="0" anchor="t">
            <a:spAutoFit/>
          </a:bodyPr>
          <a:lstStyle/>
          <a:p>
            <a:pPr marL="113969" indent="-113969">
              <a:lnSpc>
                <a:spcPct val="120000"/>
              </a:lnSpc>
              <a:buFont typeface="Arial" panose="020B0604020202020204" pitchFamily="34" charset="0"/>
              <a:buChar char="•"/>
            </a:pPr>
            <a:r>
              <a:rPr lang="en-US" sz="1097">
                <a:solidFill>
                  <a:schemeClr val="accent1">
                    <a:lumMod val="75000"/>
                  </a:schemeClr>
                </a:solidFill>
              </a:rPr>
              <a:t>138,460 refugees in </a:t>
            </a:r>
            <a:r>
              <a:rPr lang="en-US" sz="1097" err="1">
                <a:solidFill>
                  <a:schemeClr val="accent1">
                    <a:lumMod val="75000"/>
                  </a:schemeClr>
                </a:solidFill>
              </a:rPr>
              <a:t>Nakivale</a:t>
            </a:r>
            <a:r>
              <a:rPr lang="en-US" sz="1097">
                <a:solidFill>
                  <a:schemeClr val="accent1">
                    <a:lumMod val="75000"/>
                  </a:schemeClr>
                </a:solidFill>
              </a:rPr>
              <a:t> </a:t>
            </a:r>
          </a:p>
          <a:p>
            <a:pPr marL="113969" indent="-113969">
              <a:lnSpc>
                <a:spcPct val="120000"/>
              </a:lnSpc>
              <a:buFont typeface="Arial" panose="020B0604020202020204" pitchFamily="34" charset="0"/>
              <a:buChar char="•"/>
            </a:pPr>
            <a:r>
              <a:rPr lang="en-US" sz="1097">
                <a:solidFill>
                  <a:schemeClr val="accent1">
                    <a:lumMod val="75000"/>
                  </a:schemeClr>
                </a:solidFill>
              </a:rPr>
              <a:t>35% reduction in monthly food assistance cash ratios per household. </a:t>
            </a:r>
            <a:endParaRPr lang="en-US" sz="1097">
              <a:solidFill>
                <a:schemeClr val="accent1">
                  <a:lumMod val="75000"/>
                </a:schemeClr>
              </a:solidFill>
              <a:cs typeface="Calibri"/>
            </a:endParaRPr>
          </a:p>
          <a:p>
            <a:pPr marL="113969" indent="-113969">
              <a:lnSpc>
                <a:spcPct val="120000"/>
              </a:lnSpc>
              <a:buFont typeface="Arial" panose="020B0604020202020204" pitchFamily="34" charset="0"/>
              <a:buChar char="•"/>
            </a:pPr>
            <a:r>
              <a:rPr lang="en-US" sz="1097">
                <a:solidFill>
                  <a:schemeClr val="accent1">
                    <a:lumMod val="75000"/>
                  </a:schemeClr>
                </a:solidFill>
              </a:rPr>
              <a:t>37% refugees engaged in income generating activities (WFP Monitoring data 2022.)</a:t>
            </a:r>
            <a:endParaRPr lang="en-US" sz="1097">
              <a:solidFill>
                <a:schemeClr val="accent1">
                  <a:lumMod val="75000"/>
                </a:schemeClr>
              </a:solidFill>
              <a:cs typeface="Calibri"/>
            </a:endParaRPr>
          </a:p>
          <a:p>
            <a:pPr marL="113969" indent="-113969">
              <a:lnSpc>
                <a:spcPct val="120000"/>
              </a:lnSpc>
              <a:buFont typeface="Arial" panose="020B0604020202020204" pitchFamily="34" charset="0"/>
              <a:buChar char="•"/>
            </a:pPr>
            <a:r>
              <a:rPr lang="en-US" sz="1097" err="1">
                <a:solidFill>
                  <a:schemeClr val="accent1">
                    <a:lumMod val="75000"/>
                  </a:schemeClr>
                </a:solidFill>
              </a:rPr>
              <a:t>Ugafode</a:t>
            </a:r>
            <a:r>
              <a:rPr lang="en-US" sz="1097">
                <a:solidFill>
                  <a:schemeClr val="accent1">
                    <a:lumMod val="75000"/>
                  </a:schemeClr>
                </a:solidFill>
              </a:rPr>
              <a:t>  reporting  3.4 billion  UGX  in  Loans  to 1,250 borrowers averaging 2M </a:t>
            </a:r>
            <a:r>
              <a:rPr lang="en-US" sz="1097" err="1">
                <a:solidFill>
                  <a:schemeClr val="accent1">
                    <a:lumMod val="75000"/>
                  </a:schemeClr>
                </a:solidFill>
              </a:rPr>
              <a:t>Ugx</a:t>
            </a:r>
            <a:r>
              <a:rPr lang="en-US" sz="1097">
                <a:solidFill>
                  <a:schemeClr val="accent1">
                    <a:lumMod val="75000"/>
                  </a:schemeClr>
                </a:solidFill>
              </a:rPr>
              <a:t> </a:t>
            </a:r>
          </a:p>
        </p:txBody>
      </p:sp>
      <p:sp>
        <p:nvSpPr>
          <p:cNvPr id="22" name="TextBox 21">
            <a:extLst>
              <a:ext uri="{FF2B5EF4-FFF2-40B4-BE49-F238E27FC236}">
                <a16:creationId xmlns:a16="http://schemas.microsoft.com/office/drawing/2014/main" id="{B395E33F-1BA7-503B-FD3D-6953B677AFAE}"/>
              </a:ext>
            </a:extLst>
          </p:cNvPr>
          <p:cNvSpPr txBox="1"/>
          <p:nvPr/>
        </p:nvSpPr>
        <p:spPr>
          <a:xfrm>
            <a:off x="8810831" y="4851800"/>
            <a:ext cx="2926666" cy="644463"/>
          </a:xfrm>
          <a:prstGeom prst="rect">
            <a:avLst/>
          </a:prstGeom>
          <a:noFill/>
        </p:spPr>
        <p:txBody>
          <a:bodyPr wrap="square" lIns="91176" tIns="45588" rIns="91176" bIns="45588" rtlCol="0" anchor="t">
            <a:spAutoFit/>
          </a:bodyPr>
          <a:lstStyle/>
          <a:p>
            <a:pPr marL="113969" indent="-113969">
              <a:buFont typeface="Arial" panose="020B0604020202020204" pitchFamily="34" charset="0"/>
              <a:buChar char="•"/>
            </a:pPr>
            <a:r>
              <a:rPr lang="en-US" sz="1197">
                <a:solidFill>
                  <a:schemeClr val="bg1"/>
                </a:solidFill>
                <a:cs typeface="Calibri"/>
              </a:rPr>
              <a:t>Members in groups  (VSLA, groups, IGA</a:t>
            </a:r>
          </a:p>
          <a:p>
            <a:pPr marL="113969" indent="-113969">
              <a:buFont typeface="Arial" panose="020B0604020202020204" pitchFamily="34" charset="0"/>
              <a:buChar char="•"/>
            </a:pPr>
            <a:r>
              <a:rPr lang="en-US" sz="1197">
                <a:solidFill>
                  <a:schemeClr val="bg1"/>
                </a:solidFill>
              </a:rPr>
              <a:t>Eligible lower income entrepreneurs within the refugee community </a:t>
            </a:r>
            <a:endParaRPr lang="en-US" sz="1795">
              <a:solidFill>
                <a:schemeClr val="bg1"/>
              </a:solidFill>
            </a:endParaRPr>
          </a:p>
        </p:txBody>
      </p:sp>
      <p:sp>
        <p:nvSpPr>
          <p:cNvPr id="23" name="TextBox 22">
            <a:extLst>
              <a:ext uri="{FF2B5EF4-FFF2-40B4-BE49-F238E27FC236}">
                <a16:creationId xmlns:a16="http://schemas.microsoft.com/office/drawing/2014/main" id="{B19D6316-2860-DA05-DA61-DD538B195730}"/>
              </a:ext>
            </a:extLst>
          </p:cNvPr>
          <p:cNvSpPr txBox="1"/>
          <p:nvPr/>
        </p:nvSpPr>
        <p:spPr>
          <a:xfrm>
            <a:off x="8810831" y="5712904"/>
            <a:ext cx="2926666" cy="460330"/>
          </a:xfrm>
          <a:prstGeom prst="rect">
            <a:avLst/>
          </a:prstGeom>
          <a:noFill/>
        </p:spPr>
        <p:txBody>
          <a:bodyPr wrap="square" lIns="91176" tIns="45588" rIns="91176" bIns="45588" rtlCol="0" anchor="t">
            <a:spAutoFit/>
          </a:bodyPr>
          <a:lstStyle/>
          <a:p>
            <a:pPr marL="113969" indent="-113969">
              <a:buFont typeface="Arial" panose="020B0604020202020204" pitchFamily="34" charset="0"/>
              <a:buChar char="•"/>
            </a:pPr>
            <a:r>
              <a:rPr lang="en-US" sz="1197">
                <a:solidFill>
                  <a:schemeClr val="bg1"/>
                </a:solidFill>
              </a:rPr>
              <a:t>Small business loan averaging between 100,000 and 500,000 UGX </a:t>
            </a:r>
          </a:p>
        </p:txBody>
      </p:sp>
      <p:sp>
        <p:nvSpPr>
          <p:cNvPr id="24" name="TextBox 23">
            <a:extLst>
              <a:ext uri="{FF2B5EF4-FFF2-40B4-BE49-F238E27FC236}">
                <a16:creationId xmlns:a16="http://schemas.microsoft.com/office/drawing/2014/main" id="{38ED4835-0FB4-46C1-C904-15D79DC21A8F}"/>
              </a:ext>
            </a:extLst>
          </p:cNvPr>
          <p:cNvSpPr txBox="1"/>
          <p:nvPr/>
        </p:nvSpPr>
        <p:spPr>
          <a:xfrm>
            <a:off x="5144808" y="4805766"/>
            <a:ext cx="3002645" cy="552397"/>
          </a:xfrm>
          <a:prstGeom prst="rect">
            <a:avLst/>
          </a:prstGeom>
          <a:noFill/>
        </p:spPr>
        <p:txBody>
          <a:bodyPr wrap="square" rtlCol="0">
            <a:spAutoFit/>
          </a:bodyPr>
          <a:lstStyle/>
          <a:p>
            <a:pPr marL="113969" indent="-113969">
              <a:buFont typeface="Arial" panose="020B0604020202020204" pitchFamily="34" charset="0"/>
              <a:buChar char="•"/>
            </a:pPr>
            <a:r>
              <a:rPr lang="en-US" sz="997">
                <a:solidFill>
                  <a:schemeClr val="bg1"/>
                </a:solidFill>
              </a:rPr>
              <a:t>Access to finance for refugees: ~5000</a:t>
            </a:r>
          </a:p>
          <a:p>
            <a:pPr marL="113969" indent="-113969">
              <a:buFont typeface="Arial" panose="020B0604020202020204" pitchFamily="34" charset="0"/>
              <a:buChar char="•"/>
            </a:pPr>
            <a:r>
              <a:rPr lang="en-US" sz="997">
                <a:solidFill>
                  <a:schemeClr val="bg1"/>
                </a:solidFill>
              </a:rPr>
              <a:t>Business growth: $333,333 capital unlocked</a:t>
            </a:r>
          </a:p>
          <a:p>
            <a:pPr marL="113969" indent="-113969">
              <a:buFont typeface="Arial" panose="020B0604020202020204" pitchFamily="34" charset="0"/>
              <a:buChar char="•"/>
            </a:pPr>
            <a:r>
              <a:rPr lang="en-US" sz="997">
                <a:solidFill>
                  <a:schemeClr val="bg1"/>
                </a:solidFill>
              </a:rPr>
              <a:t>Enable refugees to address cash reduction shocks</a:t>
            </a:r>
          </a:p>
        </p:txBody>
      </p:sp>
      <p:sp>
        <p:nvSpPr>
          <p:cNvPr id="25" name="TextBox 24">
            <a:extLst>
              <a:ext uri="{FF2B5EF4-FFF2-40B4-BE49-F238E27FC236}">
                <a16:creationId xmlns:a16="http://schemas.microsoft.com/office/drawing/2014/main" id="{279B8E5E-5F68-2A73-D6C2-DF4C4F904B8D}"/>
              </a:ext>
            </a:extLst>
          </p:cNvPr>
          <p:cNvSpPr txBox="1"/>
          <p:nvPr/>
        </p:nvSpPr>
        <p:spPr>
          <a:xfrm>
            <a:off x="5144808" y="5603521"/>
            <a:ext cx="3002645" cy="705840"/>
          </a:xfrm>
          <a:prstGeom prst="rect">
            <a:avLst/>
          </a:prstGeom>
          <a:noFill/>
        </p:spPr>
        <p:txBody>
          <a:bodyPr wrap="square" rtlCol="0">
            <a:spAutoFit/>
          </a:bodyPr>
          <a:lstStyle/>
          <a:p>
            <a:pPr marL="113969" indent="-113969">
              <a:buFont typeface="Arial" panose="020B0604020202020204" pitchFamily="34" charset="0"/>
              <a:buChar char="•"/>
            </a:pPr>
            <a:r>
              <a:rPr lang="en-US" sz="997">
                <a:solidFill>
                  <a:schemeClr val="bg1"/>
                </a:solidFill>
              </a:rPr>
              <a:t>Evidence on the impact of funding alternative sources of livelihood for refugees. </a:t>
            </a:r>
          </a:p>
          <a:p>
            <a:pPr marL="113969" indent="-113969">
              <a:buFont typeface="Arial" panose="020B0604020202020204" pitchFamily="34" charset="0"/>
              <a:buChar char="•"/>
            </a:pPr>
            <a:r>
              <a:rPr lang="en-US" sz="997">
                <a:solidFill>
                  <a:schemeClr val="bg1"/>
                </a:solidFill>
              </a:rPr>
              <a:t>Knowledge sharing/learnings for potential innovations and risk diversification strategies. </a:t>
            </a:r>
          </a:p>
        </p:txBody>
      </p:sp>
      <p:sp>
        <p:nvSpPr>
          <p:cNvPr id="26" name="TextBox 25">
            <a:extLst>
              <a:ext uri="{FF2B5EF4-FFF2-40B4-BE49-F238E27FC236}">
                <a16:creationId xmlns:a16="http://schemas.microsoft.com/office/drawing/2014/main" id="{59FFAEBF-D9DE-0A1C-FDBF-9D6007DA1BBA}"/>
              </a:ext>
            </a:extLst>
          </p:cNvPr>
          <p:cNvSpPr txBox="1"/>
          <p:nvPr/>
        </p:nvSpPr>
        <p:spPr>
          <a:xfrm>
            <a:off x="501990" y="4091305"/>
            <a:ext cx="4321349" cy="2286948"/>
          </a:xfrm>
          <a:prstGeom prst="rect">
            <a:avLst/>
          </a:prstGeom>
          <a:noFill/>
        </p:spPr>
        <p:txBody>
          <a:bodyPr wrap="square" rtlCol="0">
            <a:spAutoFit/>
          </a:bodyPr>
          <a:lstStyle/>
          <a:p>
            <a:pPr marL="113969" indent="-113969">
              <a:lnSpc>
                <a:spcPct val="120000"/>
              </a:lnSpc>
              <a:buFont typeface="Arial" panose="020B0604020202020204" pitchFamily="34" charset="0"/>
              <a:buChar char="•"/>
            </a:pPr>
            <a:r>
              <a:rPr lang="en-US" sz="1197"/>
              <a:t>Transaction​: </a:t>
            </a:r>
          </a:p>
          <a:p>
            <a:pPr marL="626829" lvl="1" indent="-170953">
              <a:lnSpc>
                <a:spcPct val="120000"/>
              </a:lnSpc>
              <a:buFont typeface="Wingdings" panose="05000000000000000000" pitchFamily="2" charset="2"/>
              <a:buChar char="ü"/>
            </a:pPr>
            <a:r>
              <a:rPr lang="en-US" sz="1197"/>
              <a:t>Extend portfolio guarantee​</a:t>
            </a:r>
          </a:p>
          <a:p>
            <a:pPr marL="113969" indent="-113969">
              <a:lnSpc>
                <a:spcPct val="120000"/>
              </a:lnSpc>
              <a:buFont typeface="Arial" panose="020B0604020202020204" pitchFamily="34" charset="0"/>
              <a:buChar char="•"/>
            </a:pPr>
            <a:r>
              <a:rPr lang="en-US" sz="1197"/>
              <a:t>Advisory​</a:t>
            </a:r>
          </a:p>
          <a:p>
            <a:pPr marL="626829" lvl="1" indent="-170953">
              <a:lnSpc>
                <a:spcPct val="120000"/>
              </a:lnSpc>
              <a:buFont typeface="Wingdings" panose="05000000000000000000" pitchFamily="2" charset="2"/>
              <a:buChar char="ü"/>
            </a:pPr>
            <a:r>
              <a:rPr lang="en-US" sz="1197"/>
              <a:t>Structuring, determine eligible criterion and issue of portfolio guarantee​</a:t>
            </a:r>
          </a:p>
          <a:p>
            <a:pPr marL="626829" lvl="1" indent="-170953">
              <a:lnSpc>
                <a:spcPct val="120000"/>
              </a:lnSpc>
              <a:buFont typeface="Wingdings" panose="05000000000000000000" pitchFamily="2" charset="2"/>
              <a:buChar char="ü"/>
            </a:pPr>
            <a:r>
              <a:rPr lang="en-US" sz="1197"/>
              <a:t>Support structuring of loan product for refugees</a:t>
            </a:r>
          </a:p>
          <a:p>
            <a:pPr marL="113969" indent="-113969">
              <a:lnSpc>
                <a:spcPct val="120000"/>
              </a:lnSpc>
              <a:buFont typeface="Arial" panose="020B0604020202020204" pitchFamily="34" charset="0"/>
              <a:buChar char="•"/>
            </a:pPr>
            <a:r>
              <a:rPr lang="en-US" sz="1197"/>
              <a:t>Technical assistance ​</a:t>
            </a:r>
          </a:p>
          <a:p>
            <a:pPr marL="113969" indent="-113969">
              <a:lnSpc>
                <a:spcPct val="120000"/>
              </a:lnSpc>
              <a:buFont typeface="Arial" panose="020B0604020202020204" pitchFamily="34" charset="0"/>
              <a:buChar char="•"/>
            </a:pPr>
            <a:r>
              <a:rPr lang="en-US" sz="1197"/>
              <a:t>Demonstration effect on project relevance, impact and scale​</a:t>
            </a:r>
          </a:p>
          <a:p>
            <a:pPr marL="113969" indent="-113969">
              <a:lnSpc>
                <a:spcPct val="120000"/>
              </a:lnSpc>
              <a:buFont typeface="Arial" panose="020B0604020202020204" pitchFamily="34" charset="0"/>
              <a:buChar char="•"/>
            </a:pPr>
            <a:r>
              <a:rPr lang="en-US" sz="1197"/>
              <a:t>Business advisory and sharing best practice.</a:t>
            </a:r>
          </a:p>
          <a:p>
            <a:pPr marL="113969" indent="-113969">
              <a:lnSpc>
                <a:spcPct val="120000"/>
              </a:lnSpc>
              <a:buFont typeface="Arial" panose="020B0604020202020204" pitchFamily="34" charset="0"/>
              <a:buChar char="•"/>
            </a:pPr>
            <a:r>
              <a:rPr lang="en-US" sz="1197"/>
              <a:t>Participating in partnership building opportunities upon request</a:t>
            </a:r>
          </a:p>
        </p:txBody>
      </p:sp>
    </p:spTree>
    <p:extLst>
      <p:ext uri="{BB962C8B-B14F-4D97-AF65-F5344CB8AC3E}">
        <p14:creationId xmlns:p14="http://schemas.microsoft.com/office/powerpoint/2010/main" val="2864053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B17C9-BC5B-6CFE-6DD8-1B6F2B2B9433}"/>
              </a:ext>
            </a:extLst>
          </p:cNvPr>
          <p:cNvSpPr>
            <a:spLocks noGrp="1"/>
          </p:cNvSpPr>
          <p:nvPr>
            <p:ph type="title"/>
          </p:nvPr>
        </p:nvSpPr>
        <p:spPr>
          <a:xfrm>
            <a:off x="609600" y="266974"/>
            <a:ext cx="10972800" cy="1150664"/>
          </a:xfrm>
        </p:spPr>
        <p:txBody>
          <a:bodyPr>
            <a:normAutofit fontScale="90000"/>
          </a:bodyPr>
          <a:lstStyle/>
          <a:p>
            <a:pPr algn="l"/>
            <a:r>
              <a:rPr lang="en-US"/>
              <a:t>Financing Urban Solutions for FDPs: </a:t>
            </a:r>
            <a:r>
              <a:rPr lang="en-US">
                <a:solidFill>
                  <a:schemeClr val="accent3"/>
                </a:solidFill>
                <a:latin typeface="Univers"/>
              </a:rPr>
              <a:t>Establishing</a:t>
            </a:r>
            <a:r>
              <a:rPr lang="en-US">
                <a:solidFill>
                  <a:schemeClr val="accent3"/>
                </a:solidFill>
              </a:rPr>
              <a:t> </a:t>
            </a:r>
            <a:r>
              <a:rPr lang="en-US">
                <a:solidFill>
                  <a:schemeClr val="accent3"/>
                </a:solidFill>
                <a:latin typeface="Univers"/>
              </a:rPr>
              <a:t>City Friendly Investment facilities. Public private partnerships in Uganda</a:t>
            </a:r>
            <a:endParaRPr lang="en-GB">
              <a:solidFill>
                <a:schemeClr val="accent3"/>
              </a:solidFill>
            </a:endParaRPr>
          </a:p>
        </p:txBody>
      </p:sp>
      <p:sp>
        <p:nvSpPr>
          <p:cNvPr id="4" name="Slide Number Placeholder 3">
            <a:extLst>
              <a:ext uri="{FF2B5EF4-FFF2-40B4-BE49-F238E27FC236}">
                <a16:creationId xmlns:a16="http://schemas.microsoft.com/office/drawing/2014/main" id="{2FD4DEBF-2A2D-FF78-C6D3-F1D739C25EE1}"/>
              </a:ext>
            </a:extLst>
          </p:cNvPr>
          <p:cNvSpPr>
            <a:spLocks noGrp="1"/>
          </p:cNvSpPr>
          <p:nvPr>
            <p:ph type="sldNum" sz="quarter" idx="12"/>
          </p:nvPr>
        </p:nvSpPr>
        <p:spPr/>
        <p:txBody>
          <a:bodyPr/>
          <a:lstStyle/>
          <a:p>
            <a:fld id="{25CCA86C-E595-4FCB-B12A-2D663C05ECA6}" type="slidenum">
              <a:rPr lang="en-ZA" smtClean="0"/>
              <a:t>11</a:t>
            </a:fld>
            <a:endParaRPr lang="en-ZA"/>
          </a:p>
        </p:txBody>
      </p:sp>
      <p:sp>
        <p:nvSpPr>
          <p:cNvPr id="9" name="Content Placeholder 3">
            <a:extLst>
              <a:ext uri="{FF2B5EF4-FFF2-40B4-BE49-F238E27FC236}">
                <a16:creationId xmlns:a16="http://schemas.microsoft.com/office/drawing/2014/main" id="{ED377F81-71A2-1684-5FB7-661F7C0586AB}"/>
              </a:ext>
            </a:extLst>
          </p:cNvPr>
          <p:cNvSpPr txBox="1">
            <a:spLocks/>
          </p:cNvSpPr>
          <p:nvPr/>
        </p:nvSpPr>
        <p:spPr>
          <a:xfrm>
            <a:off x="585142" y="1558598"/>
            <a:ext cx="3852856" cy="2041861"/>
          </a:xfrm>
          <a:prstGeom prst="rect">
            <a:avLst/>
          </a:prstGeom>
          <a:solidFill>
            <a:schemeClr val="accent1">
              <a:lumMod val="20000"/>
              <a:lumOff val="80000"/>
            </a:schemeClr>
          </a:solidFill>
        </p:spPr>
        <p:txBody>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just" defTabSz="806809">
              <a:defRPr/>
            </a:pPr>
            <a:r>
              <a:rPr lang="en-ZA" sz="1600" b="1" kern="0">
                <a:solidFill>
                  <a:schemeClr val="bg1"/>
                </a:solidFill>
                <a:latin typeface="Arial" panose="020B0604020202020204" pitchFamily="34" charset="0"/>
                <a:cs typeface="Arial" panose="020B0604020202020204" pitchFamily="34" charset="0"/>
              </a:rPr>
              <a:t>                    </a:t>
            </a:r>
          </a:p>
          <a:p>
            <a:pPr algn="just" defTabSz="806809">
              <a:defRPr/>
            </a:pPr>
            <a:r>
              <a:rPr lang="en-ZA" sz="1600" b="1" kern="0">
                <a:solidFill>
                  <a:schemeClr val="bg1"/>
                </a:solidFill>
                <a:latin typeface="Arial" panose="020B0604020202020204" pitchFamily="34" charset="0"/>
                <a:cs typeface="Arial" panose="020B0604020202020204" pitchFamily="34" charset="0"/>
              </a:rPr>
              <a:t>                     </a:t>
            </a:r>
            <a:r>
              <a:rPr lang="en-ZA" sz="1600" b="1" kern="0">
                <a:latin typeface="Arial" panose="020B0604020202020204" pitchFamily="34" charset="0"/>
                <a:cs typeface="Arial" panose="020B0604020202020204" pitchFamily="34" charset="0"/>
              </a:rPr>
              <a:t>Result Area 3</a:t>
            </a:r>
          </a:p>
          <a:p>
            <a:pPr algn="just" defTabSz="806809">
              <a:defRPr/>
            </a:pPr>
            <a:endParaRPr lang="en-US" sz="1600">
              <a:latin typeface="Arial" panose="020B0604020202020204" pitchFamily="34" charset="0"/>
              <a:ea typeface="Calibri" panose="020F0502020204030204" pitchFamily="34" charset="0"/>
            </a:endParaRPr>
          </a:p>
          <a:p>
            <a:pPr algn="just" defTabSz="806809">
              <a:defRPr/>
            </a:pPr>
            <a:r>
              <a:rPr lang="en-US" sz="1600">
                <a:effectLst/>
                <a:latin typeface="Arial" panose="020B0604020202020204" pitchFamily="34" charset="0"/>
                <a:ea typeface="Calibri" panose="020F0502020204030204" pitchFamily="34" charset="0"/>
              </a:rPr>
              <a:t>Financing mechanisms designed to unlock private capital for municipal projects that are economically productive with the capacity to absorb commercial funding. </a:t>
            </a:r>
            <a:endParaRPr lang="en-ZA" sz="1600" b="1" kern="0">
              <a:latin typeface="Arial" panose="020B0604020202020204" pitchFamily="34" charset="0"/>
              <a:cs typeface="Arial" panose="020B0604020202020204" pitchFamily="34" charset="0"/>
            </a:endParaRPr>
          </a:p>
        </p:txBody>
      </p:sp>
      <p:pic>
        <p:nvPicPr>
          <p:cNvPr id="10" name="Graphic 9" descr="Production with solid fill">
            <a:extLst>
              <a:ext uri="{FF2B5EF4-FFF2-40B4-BE49-F238E27FC236}">
                <a16:creationId xmlns:a16="http://schemas.microsoft.com/office/drawing/2014/main" id="{E30AFEA5-2D2F-CE23-661D-98C1360997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9140" y="1558233"/>
            <a:ext cx="801666" cy="801666"/>
          </a:xfrm>
          <a:prstGeom prst="rect">
            <a:avLst/>
          </a:prstGeom>
        </p:spPr>
      </p:pic>
      <p:sp>
        <p:nvSpPr>
          <p:cNvPr id="11" name="TextBox 10">
            <a:extLst>
              <a:ext uri="{FF2B5EF4-FFF2-40B4-BE49-F238E27FC236}">
                <a16:creationId xmlns:a16="http://schemas.microsoft.com/office/drawing/2014/main" id="{FD3AED2B-DAD5-08EC-7AE7-653AFFF09EB7}"/>
              </a:ext>
            </a:extLst>
          </p:cNvPr>
          <p:cNvSpPr txBox="1"/>
          <p:nvPr/>
        </p:nvSpPr>
        <p:spPr>
          <a:xfrm>
            <a:off x="6953588" y="1811163"/>
            <a:ext cx="4788626" cy="2800767"/>
          </a:xfrm>
          <a:prstGeom prst="rect">
            <a:avLst/>
          </a:prstGeom>
          <a:solidFill>
            <a:schemeClr val="accent3">
              <a:lumMod val="20000"/>
              <a:lumOff val="80000"/>
            </a:schemeClr>
          </a:solidFill>
        </p:spPr>
        <p:txBody>
          <a:bodyPr wrap="square">
            <a:spAutoFit/>
          </a:bodyPr>
          <a:lstStyle/>
          <a:p>
            <a:pPr algn="just" defTabSz="806809">
              <a:defRPr/>
            </a:pPr>
            <a:r>
              <a:rPr lang="de-DE" sz="1600" kern="0">
                <a:solidFill>
                  <a:prstClr val="black"/>
                </a:solidFill>
                <a:latin typeface="Arial" panose="020B0604020202020204" pitchFamily="34" charset="0"/>
                <a:ea typeface="Times" panose="02020603050405020304" pitchFamily="18" charset="0"/>
                <a:cs typeface="Arial" panose="020B0604020202020204" pitchFamily="34" charset="0"/>
              </a:rPr>
              <a:t>Technical Capacity Building of City Staff and CG and LED &amp; capital investment planning.</a:t>
            </a:r>
          </a:p>
          <a:p>
            <a:pPr marL="285750" indent="-285750" algn="just" defTabSz="806809">
              <a:buFont typeface="Wingdings" panose="05000000000000000000" pitchFamily="2" charset="2"/>
              <a:buChar char="v"/>
              <a:defRPr/>
            </a:pPr>
            <a:endParaRPr lang="de-DE" sz="1600" b="1" kern="0">
              <a:solidFill>
                <a:prstClr val="black"/>
              </a:solidFill>
              <a:latin typeface="Arial" panose="020B0604020202020204" pitchFamily="34" charset="0"/>
              <a:ea typeface="Times" panose="02020603050405020304" pitchFamily="18" charset="0"/>
              <a:cs typeface="Arial" panose="020B0604020202020204" pitchFamily="34" charset="0"/>
            </a:endParaRPr>
          </a:p>
          <a:p>
            <a:pPr algn="just" defTabSz="806809">
              <a:defRPr/>
            </a:pPr>
            <a:r>
              <a:rPr lang="en-US" sz="1600" kern="0">
                <a:solidFill>
                  <a:prstClr val="black"/>
                </a:solidFill>
                <a:latin typeface="Arial" panose="020B0604020202020204" pitchFamily="34" charset="0"/>
                <a:ea typeface="Times" panose="02020603050405020304" pitchFamily="18" charset="0"/>
                <a:cs typeface="Arial" panose="020B0604020202020204" pitchFamily="34" charset="0"/>
              </a:rPr>
              <a:t>Improving regulatory environment for diversified municipal finance approaches and SNPFM framework and guidelines have been developed as enablers of alternative financing for subnational. </a:t>
            </a:r>
          </a:p>
          <a:p>
            <a:pPr algn="just" defTabSz="806809">
              <a:defRPr/>
            </a:pPr>
            <a:endParaRPr lang="en-US" sz="1600" kern="0">
              <a:solidFill>
                <a:prstClr val="black"/>
              </a:solidFill>
              <a:latin typeface="Arial" panose="020B0604020202020204" pitchFamily="34" charset="0"/>
              <a:ea typeface="Times" panose="02020603050405020304" pitchFamily="18" charset="0"/>
              <a:cs typeface="Arial" panose="020B0604020202020204" pitchFamily="34" charset="0"/>
            </a:endParaRPr>
          </a:p>
          <a:p>
            <a:pPr algn="just" defTabSz="806809">
              <a:defRPr/>
            </a:pPr>
            <a:r>
              <a:rPr lang="en-US" sz="1600" kern="0">
                <a:solidFill>
                  <a:prstClr val="black"/>
                </a:solidFill>
                <a:latin typeface="Arial" panose="020B0604020202020204" pitchFamily="34" charset="0"/>
                <a:ea typeface="Times" panose="02020603050405020304" pitchFamily="18" charset="0"/>
                <a:cs typeface="Arial" panose="020B0604020202020204" pitchFamily="34" charset="0"/>
              </a:rPr>
              <a:t>Project Identification, Development and Partner Identification</a:t>
            </a:r>
          </a:p>
          <a:p>
            <a:pPr marL="285750" indent="-285750" algn="just" defTabSz="806809">
              <a:buFont typeface="Wingdings" panose="05000000000000000000" pitchFamily="2" charset="2"/>
              <a:buChar char="v"/>
              <a:defRPr/>
            </a:pPr>
            <a:endParaRPr lang="en-US" sz="1600" kern="0">
              <a:solidFill>
                <a:prstClr val="black"/>
              </a:solidFill>
              <a:latin typeface="Arial" panose="020B0604020202020204" pitchFamily="34" charset="0"/>
              <a:ea typeface="Times" panose="02020603050405020304" pitchFamily="18" charset="0"/>
              <a:cs typeface="Arial" panose="020B0604020202020204" pitchFamily="34" charset="0"/>
            </a:endParaRPr>
          </a:p>
        </p:txBody>
      </p:sp>
      <p:pic>
        <p:nvPicPr>
          <p:cNvPr id="13" name="Graphic 12" descr="Teacher outline">
            <a:extLst>
              <a:ext uri="{FF2B5EF4-FFF2-40B4-BE49-F238E27FC236}">
                <a16:creationId xmlns:a16="http://schemas.microsoft.com/office/drawing/2014/main" id="{1F1D777B-A904-0BD4-1BB4-CF3C87EE3E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04996" y="1501866"/>
            <a:ext cx="914400" cy="914400"/>
          </a:xfrm>
          <a:prstGeom prst="rect">
            <a:avLst/>
          </a:prstGeom>
        </p:spPr>
      </p:pic>
      <p:pic>
        <p:nvPicPr>
          <p:cNvPr id="17" name="Graphic 16" descr="Artificial Intelligence outline">
            <a:extLst>
              <a:ext uri="{FF2B5EF4-FFF2-40B4-BE49-F238E27FC236}">
                <a16:creationId xmlns:a16="http://schemas.microsoft.com/office/drawing/2014/main" id="{9B21EFAB-78C6-F767-BA6C-40613696FDB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64842" y="2117741"/>
            <a:ext cx="914400" cy="914400"/>
          </a:xfrm>
          <a:prstGeom prst="rect">
            <a:avLst/>
          </a:prstGeom>
        </p:spPr>
      </p:pic>
      <p:pic>
        <p:nvPicPr>
          <p:cNvPr id="24" name="Graphic 23" descr="List outline">
            <a:extLst>
              <a:ext uri="{FF2B5EF4-FFF2-40B4-BE49-F238E27FC236}">
                <a16:creationId xmlns:a16="http://schemas.microsoft.com/office/drawing/2014/main" id="{F1D9E7B9-A363-4184-F8F1-B3EE44C1529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878827" y="3013413"/>
            <a:ext cx="914400" cy="914400"/>
          </a:xfrm>
          <a:prstGeom prst="rect">
            <a:avLst/>
          </a:prstGeom>
        </p:spPr>
      </p:pic>
      <p:sp>
        <p:nvSpPr>
          <p:cNvPr id="26" name="TextBox 25">
            <a:extLst>
              <a:ext uri="{FF2B5EF4-FFF2-40B4-BE49-F238E27FC236}">
                <a16:creationId xmlns:a16="http://schemas.microsoft.com/office/drawing/2014/main" id="{EC1DF92D-5C8E-D310-8DB9-CF60A2BF084E}"/>
              </a:ext>
            </a:extLst>
          </p:cNvPr>
          <p:cNvSpPr txBox="1"/>
          <p:nvPr/>
        </p:nvSpPr>
        <p:spPr>
          <a:xfrm>
            <a:off x="6587005" y="1427718"/>
            <a:ext cx="5063004" cy="400110"/>
          </a:xfrm>
          <a:prstGeom prst="rect">
            <a:avLst/>
          </a:prstGeom>
          <a:noFill/>
        </p:spPr>
        <p:txBody>
          <a:bodyPr wrap="square">
            <a:spAutoFit/>
          </a:bodyPr>
          <a:lstStyle/>
          <a:p>
            <a:r>
              <a:rPr lang="de-DE" sz="2000" b="1" kern="0">
                <a:solidFill>
                  <a:schemeClr val="tx2"/>
                </a:solidFill>
                <a:latin typeface="Arial" panose="020B0604020202020204" pitchFamily="34" charset="0"/>
                <a:ea typeface="Times" panose="02020603050405020304" pitchFamily="18" charset="0"/>
                <a:cs typeface="Arial" panose="020B0604020202020204" pitchFamily="34" charset="0"/>
              </a:rPr>
              <a:t>Progress</a:t>
            </a:r>
            <a:r>
              <a:rPr lang="de-DE" sz="1800" kern="0">
                <a:solidFill>
                  <a:prstClr val="black"/>
                </a:solidFill>
                <a:latin typeface="Arial" panose="020B0604020202020204" pitchFamily="34" charset="0"/>
                <a:ea typeface="Times" panose="02020603050405020304" pitchFamily="18" charset="0"/>
                <a:cs typeface="Arial" panose="020B0604020202020204" pitchFamily="34" charset="0"/>
              </a:rPr>
              <a:t> </a:t>
            </a:r>
            <a:endParaRPr lang="en-US"/>
          </a:p>
        </p:txBody>
      </p:sp>
      <p:sp>
        <p:nvSpPr>
          <p:cNvPr id="12" name="Arrow: Right 11">
            <a:extLst>
              <a:ext uri="{FF2B5EF4-FFF2-40B4-BE49-F238E27FC236}">
                <a16:creationId xmlns:a16="http://schemas.microsoft.com/office/drawing/2014/main" id="{F6AA9F87-DADF-084C-3CE7-4A160E6FA96D}"/>
              </a:ext>
            </a:extLst>
          </p:cNvPr>
          <p:cNvSpPr/>
          <p:nvPr/>
        </p:nvSpPr>
        <p:spPr>
          <a:xfrm>
            <a:off x="4382231" y="2690747"/>
            <a:ext cx="1130529" cy="21336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767BA05-F4C2-648B-068C-A0A0B3C48B5D}"/>
              </a:ext>
            </a:extLst>
          </p:cNvPr>
          <p:cNvSpPr txBox="1"/>
          <p:nvPr/>
        </p:nvSpPr>
        <p:spPr>
          <a:xfrm>
            <a:off x="470722" y="3594791"/>
            <a:ext cx="3837756" cy="369332"/>
          </a:xfrm>
          <a:prstGeom prst="rect">
            <a:avLst/>
          </a:prstGeom>
          <a:solidFill>
            <a:schemeClr val="bg2">
              <a:lumMod val="75000"/>
            </a:schemeClr>
          </a:solidFill>
          <a:ln>
            <a:solidFill>
              <a:schemeClr val="bg2">
                <a:lumMod val="75000"/>
              </a:schemeClr>
            </a:solidFill>
          </a:ln>
        </p:spPr>
        <p:txBody>
          <a:bodyPr wrap="square" rtlCol="0">
            <a:spAutoFit/>
          </a:bodyPr>
          <a:lstStyle/>
          <a:p>
            <a:r>
              <a:rPr lang="en-US"/>
              <a:t>Our Approach: Localized PPPs &amp; LDF</a:t>
            </a:r>
          </a:p>
        </p:txBody>
      </p:sp>
      <p:pic>
        <p:nvPicPr>
          <p:cNvPr id="3" name="Picture 2">
            <a:extLst>
              <a:ext uri="{FF2B5EF4-FFF2-40B4-BE49-F238E27FC236}">
                <a16:creationId xmlns:a16="http://schemas.microsoft.com/office/drawing/2014/main" id="{C1DB0064-489A-7365-FC0A-AE257906D61F}"/>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49786" y="3958453"/>
            <a:ext cx="6503802" cy="2781697"/>
          </a:xfrm>
          <a:prstGeom prst="rect">
            <a:avLst/>
          </a:prstGeom>
          <a:noFill/>
        </p:spPr>
      </p:pic>
      <p:sp>
        <p:nvSpPr>
          <p:cNvPr id="5" name="Arrow: Down 4">
            <a:extLst>
              <a:ext uri="{FF2B5EF4-FFF2-40B4-BE49-F238E27FC236}">
                <a16:creationId xmlns:a16="http://schemas.microsoft.com/office/drawing/2014/main" id="{CCD67807-0E0E-EE4C-6B33-EDBD87F8C089}"/>
              </a:ext>
            </a:extLst>
          </p:cNvPr>
          <p:cNvSpPr/>
          <p:nvPr/>
        </p:nvSpPr>
        <p:spPr>
          <a:xfrm>
            <a:off x="9753447" y="4155669"/>
            <a:ext cx="357688" cy="56053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7CCC5878-BC81-28F0-C0AB-55882DFF5F43}"/>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9133114" y="4751237"/>
            <a:ext cx="2177143" cy="1990296"/>
          </a:xfrm>
          <a:prstGeom prst="rect">
            <a:avLst/>
          </a:prstGeom>
          <a:noFill/>
        </p:spPr>
      </p:pic>
    </p:spTree>
    <p:extLst>
      <p:ext uri="{BB962C8B-B14F-4D97-AF65-F5344CB8AC3E}">
        <p14:creationId xmlns:p14="http://schemas.microsoft.com/office/powerpoint/2010/main" val="2170076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9C1458-B139-5274-B3A1-E48DF718C203}"/>
              </a:ext>
            </a:extLst>
          </p:cNvPr>
          <p:cNvSpPr/>
          <p:nvPr/>
        </p:nvSpPr>
        <p:spPr>
          <a:xfrm>
            <a:off x="183291" y="71821"/>
            <a:ext cx="10386738" cy="8549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a:latin typeface="Arial"/>
              <a:cs typeface="Arial"/>
            </a:endParaRPr>
          </a:p>
        </p:txBody>
      </p:sp>
      <p:sp>
        <p:nvSpPr>
          <p:cNvPr id="6" name="TextBox 5">
            <a:extLst>
              <a:ext uri="{FF2B5EF4-FFF2-40B4-BE49-F238E27FC236}">
                <a16:creationId xmlns:a16="http://schemas.microsoft.com/office/drawing/2014/main" id="{62134FEB-9F67-FBE7-2E02-C2645B26035D}"/>
              </a:ext>
            </a:extLst>
          </p:cNvPr>
          <p:cNvSpPr txBox="1"/>
          <p:nvPr/>
        </p:nvSpPr>
        <p:spPr>
          <a:xfrm>
            <a:off x="1285048" y="314169"/>
            <a:ext cx="9110810" cy="375463"/>
          </a:xfrm>
          <a:prstGeom prst="rect">
            <a:avLst/>
          </a:prstGeom>
        </p:spPr>
        <p:txBody>
          <a:bodyPr vert="horz" lIns="91440" tIns="45720" rIns="91440" bIns="45720" rtlCol="0" anchor="t">
            <a:noAutofit/>
          </a:bodyPr>
          <a:lstStyle>
            <a:defPPr>
              <a:defRPr lang="en-US"/>
            </a:defPPr>
            <a:lvl1pPr indent="0">
              <a:lnSpc>
                <a:spcPct val="90000"/>
              </a:lnSpc>
              <a:spcBef>
                <a:spcPts val="1000"/>
              </a:spcBef>
              <a:buFontTx/>
              <a:buNone/>
              <a:defRPr sz="2400" b="1" i="0">
                <a:solidFill>
                  <a:srgbClr val="011EAA"/>
                </a:solidFill>
                <a:latin typeface="Univers" panose="020B0503020202020204" pitchFamily="34" charset="0"/>
              </a:defRPr>
            </a:lvl1pPr>
            <a:lvl2pPr indent="0" algn="ctr">
              <a:lnSpc>
                <a:spcPct val="90000"/>
              </a:lnSpc>
              <a:spcBef>
                <a:spcPts val="500"/>
              </a:spcBef>
              <a:buFontTx/>
              <a:buNone/>
              <a:defRPr sz="2000" b="0" i="0">
                <a:solidFill>
                  <a:schemeClr val="tx1">
                    <a:lumMod val="95000"/>
                    <a:lumOff val="5000"/>
                  </a:schemeClr>
                </a:solidFill>
                <a:latin typeface="Univers" panose="020B0503020202020204" pitchFamily="34" charset="0"/>
              </a:defRPr>
            </a:lvl2pPr>
            <a:lvl3pPr indent="0" algn="ctr">
              <a:lnSpc>
                <a:spcPct val="90000"/>
              </a:lnSpc>
              <a:spcBef>
                <a:spcPts val="500"/>
              </a:spcBef>
              <a:buFontTx/>
              <a:buNone/>
              <a:defRPr b="1" i="0">
                <a:latin typeface="Univers" panose="020B0503020202020204" pitchFamily="34" charset="0"/>
              </a:defRPr>
            </a:lvl3pPr>
            <a:lvl4pPr indent="0" algn="ctr">
              <a:lnSpc>
                <a:spcPct val="90000"/>
              </a:lnSpc>
              <a:spcBef>
                <a:spcPts val="500"/>
              </a:spcBef>
              <a:buFontTx/>
              <a:buNone/>
              <a:defRPr sz="1600" b="0" i="0">
                <a:latin typeface="Univers" panose="020B0503020202020204" pitchFamily="34" charset="0"/>
              </a:defRPr>
            </a:lvl4pPr>
            <a:lvl5pPr indent="0" algn="ctr">
              <a:lnSpc>
                <a:spcPct val="90000"/>
              </a:lnSpc>
              <a:spcBef>
                <a:spcPts val="500"/>
              </a:spcBef>
              <a:buFontTx/>
              <a:buNone/>
              <a:defRPr sz="1600" b="0" i="0">
                <a:latin typeface="Univers" panose="020B0503020202020204" pitchFamily="34" charset="0"/>
              </a:defRPr>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ctr"/>
            <a:r>
              <a:rPr lang="en-US">
                <a:solidFill>
                  <a:schemeClr val="bg1"/>
                </a:solidFill>
                <a:latin typeface="Univers"/>
              </a:rPr>
              <a:t>Opportunities for Future Scale-up of the PPP Initiatives</a:t>
            </a:r>
          </a:p>
        </p:txBody>
      </p:sp>
      <p:sp>
        <p:nvSpPr>
          <p:cNvPr id="14" name="TextBox 13">
            <a:extLst>
              <a:ext uri="{FF2B5EF4-FFF2-40B4-BE49-F238E27FC236}">
                <a16:creationId xmlns:a16="http://schemas.microsoft.com/office/drawing/2014/main" id="{A9DBAA64-8999-A586-3F20-63EB5A1EC247}"/>
              </a:ext>
            </a:extLst>
          </p:cNvPr>
          <p:cNvSpPr txBox="1"/>
          <p:nvPr/>
        </p:nvSpPr>
        <p:spPr>
          <a:xfrm>
            <a:off x="440777" y="1990129"/>
            <a:ext cx="5244335" cy="3539430"/>
          </a:xfrm>
          <a:prstGeom prst="rect">
            <a:avLst/>
          </a:prstGeom>
        </p:spPr>
        <p:txBody>
          <a:bodyPr vert="horz" lIns="91440" tIns="45720" rIns="91440" bIns="45720" rtlCol="0" anchor="t"/>
          <a:lstStyle>
            <a:defPPr>
              <a:defRPr lang="en-US"/>
            </a:defPPr>
            <a:lvl1pPr>
              <a:defRPr sz="1600" b="1">
                <a:solidFill>
                  <a:srgbClr val="2B3990"/>
                </a:solidFill>
                <a:latin typeface="Arial" panose="020B0604020202020204" pitchFamily="34" charset="0"/>
                <a:cs typeface="Arial" panose="020B0604020202020204" pitchFamily="34" charset="0"/>
              </a:defRPr>
            </a:lvl1pPr>
          </a:lstStyle>
          <a:p>
            <a:pPr marL="285750" indent="-285750">
              <a:buFont typeface="Arial" panose="020B0604020202020204" pitchFamily="34" charset="0"/>
              <a:buChar char="•"/>
            </a:pPr>
            <a:r>
              <a:rPr lang="en-US" b="0"/>
              <a:t>UNCDF selected to support investments under European EFSD+</a:t>
            </a:r>
          </a:p>
          <a:p>
            <a:pPr marL="285750" indent="-285750">
              <a:buFont typeface="Arial" panose="020B0604020202020204" pitchFamily="34" charset="0"/>
              <a:buChar char="•"/>
            </a:pPr>
            <a:r>
              <a:rPr lang="en-US" b="0"/>
              <a:t>Will establish a Guarantee Facility for Cities</a:t>
            </a:r>
          </a:p>
          <a:p>
            <a:pPr marL="285750" indent="-285750">
              <a:buFont typeface="Arial" panose="020B0604020202020204" pitchFamily="34" charset="0"/>
              <a:buChar char="•"/>
            </a:pPr>
            <a:r>
              <a:rPr lang="en-US" b="0"/>
              <a:t>Aligns with Malaga Coalition goals</a:t>
            </a:r>
          </a:p>
          <a:p>
            <a:pPr marL="285750" indent="-285750">
              <a:buFont typeface="Arial" panose="020B0604020202020204" pitchFamily="34" charset="0"/>
              <a:buChar char="•"/>
            </a:pPr>
            <a:r>
              <a:rPr lang="en-US" b="0"/>
              <a:t>Regions: Sub-Saharan Africa, South-East Asia</a:t>
            </a:r>
          </a:p>
          <a:p>
            <a:pPr marL="285750" indent="-285750">
              <a:buFont typeface="Arial" panose="020B0604020202020204" pitchFamily="34" charset="0"/>
              <a:buChar char="•"/>
            </a:pPr>
            <a:r>
              <a:rPr lang="en-US" b="0"/>
              <a:t>Will pilot innovative, scalable infrastructure financing</a:t>
            </a:r>
          </a:p>
          <a:p>
            <a:pPr marL="285750" indent="-285750">
              <a:buFont typeface="Arial" panose="020B0604020202020204" pitchFamily="34" charset="0"/>
              <a:buChar char="•"/>
            </a:pPr>
            <a:r>
              <a:rPr lang="en-US" b="0"/>
              <a:t>Pipeline consists of public sub-sovereign transactions</a:t>
            </a:r>
          </a:p>
          <a:p>
            <a:pPr marL="285750" indent="-285750">
              <a:buFont typeface="Arial" panose="020B0604020202020204" pitchFamily="34" charset="0"/>
              <a:buChar char="•"/>
            </a:pPr>
            <a:r>
              <a:rPr lang="en-US" b="0"/>
              <a:t>Established in 2022 with €154 million fund</a:t>
            </a:r>
          </a:p>
          <a:p>
            <a:pPr marL="285750" indent="-285750">
              <a:buFont typeface="Arial" panose="020B0604020202020204" pitchFamily="34" charset="0"/>
              <a:buChar char="•"/>
            </a:pPr>
            <a:r>
              <a:rPr lang="en-US" b="0"/>
              <a:t>Operates in Africa and Southeast Asia</a:t>
            </a:r>
          </a:p>
          <a:p>
            <a:pPr marL="285750" indent="-285750">
              <a:buFont typeface="Arial" panose="020B0604020202020204" pitchFamily="34" charset="0"/>
              <a:buChar char="•"/>
            </a:pPr>
            <a:r>
              <a:rPr lang="en-US" b="0"/>
              <a:t>Provides guarantees and blended finance</a:t>
            </a:r>
          </a:p>
          <a:p>
            <a:pPr marL="285750" indent="-285750" algn="l">
              <a:buFont typeface="Arial" panose="020B0604020202020204" pitchFamily="34" charset="0"/>
              <a:buChar char="•"/>
            </a:pPr>
            <a:r>
              <a:rPr lang="en-US" sz="1600">
                <a:solidFill>
                  <a:srgbClr val="2B3990"/>
                </a:solidFill>
                <a:latin typeface="Arial" panose="020B0604020202020204" pitchFamily="34" charset="0"/>
                <a:cs typeface="Arial" panose="020B0604020202020204" pitchFamily="34" charset="0"/>
              </a:rPr>
              <a:t>Key partners: EU, </a:t>
            </a:r>
            <a:r>
              <a:rPr lang="en-US" sz="1600" err="1">
                <a:solidFill>
                  <a:srgbClr val="2B3990"/>
                </a:solidFill>
                <a:latin typeface="Arial" panose="020B0604020202020204" pitchFamily="34" charset="0"/>
                <a:cs typeface="Arial" panose="020B0604020202020204" pitchFamily="34" charset="0"/>
              </a:rPr>
              <a:t>Sida</a:t>
            </a:r>
            <a:r>
              <a:rPr lang="en-US" sz="1600">
                <a:solidFill>
                  <a:srgbClr val="2B3990"/>
                </a:solidFill>
                <a:latin typeface="Arial" panose="020B0604020202020204" pitchFamily="34" charset="0"/>
                <a:cs typeface="Arial" panose="020B0604020202020204" pitchFamily="34" charset="0"/>
              </a:rPr>
              <a:t>, African Development Bank, private investors</a:t>
            </a:r>
          </a:p>
          <a:p>
            <a:pPr marL="285750" indent="-285750">
              <a:buFont typeface="Arial" panose="020B0604020202020204" pitchFamily="34" charset="0"/>
              <a:buChar char="•"/>
            </a:pPr>
            <a:endParaRPr lang="en-US" b="0"/>
          </a:p>
          <a:p>
            <a:pPr marL="285750" indent="-285750">
              <a:buFont typeface="Arial" panose="020B0604020202020204" pitchFamily="34" charset="0"/>
              <a:buChar char="•"/>
            </a:pPr>
            <a:endParaRPr lang="en-US" b="0"/>
          </a:p>
          <a:p>
            <a:endParaRPr lang="en-US" b="0"/>
          </a:p>
        </p:txBody>
      </p:sp>
      <p:pic>
        <p:nvPicPr>
          <p:cNvPr id="17" name="Graphic 16" descr="Shield Tick with solid fill">
            <a:extLst>
              <a:ext uri="{FF2B5EF4-FFF2-40B4-BE49-F238E27FC236}">
                <a16:creationId xmlns:a16="http://schemas.microsoft.com/office/drawing/2014/main" id="{A3924DEB-6C1C-CD55-A0C8-0C613D74D67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86186" y="-426813"/>
            <a:ext cx="914400" cy="914400"/>
          </a:xfrm>
          <a:prstGeom prst="rect">
            <a:avLst/>
          </a:prstGeom>
        </p:spPr>
      </p:pic>
      <p:sp>
        <p:nvSpPr>
          <p:cNvPr id="20" name="TextBox 19">
            <a:extLst>
              <a:ext uri="{FF2B5EF4-FFF2-40B4-BE49-F238E27FC236}">
                <a16:creationId xmlns:a16="http://schemas.microsoft.com/office/drawing/2014/main" id="{8E315ABC-33EF-FF03-63FF-AC549A83591B}"/>
              </a:ext>
            </a:extLst>
          </p:cNvPr>
          <p:cNvSpPr txBox="1"/>
          <p:nvPr/>
        </p:nvSpPr>
        <p:spPr>
          <a:xfrm>
            <a:off x="1194644" y="1401722"/>
            <a:ext cx="6096000" cy="369332"/>
          </a:xfrm>
          <a:prstGeom prst="rect">
            <a:avLst/>
          </a:prstGeom>
          <a:noFill/>
        </p:spPr>
        <p:txBody>
          <a:bodyPr wrap="square">
            <a:spAutoFit/>
          </a:bodyPr>
          <a:lstStyle/>
          <a:p>
            <a:r>
              <a:rPr lang="en-US" sz="1800" b="1">
                <a:solidFill>
                  <a:srgbClr val="2B3990"/>
                </a:solidFill>
                <a:latin typeface="Arial" panose="020B0604020202020204" pitchFamily="34" charset="0"/>
                <a:cs typeface="Arial" panose="020B0604020202020204" pitchFamily="34" charset="0"/>
              </a:rPr>
              <a:t>EFSD+ Guarantee Facility </a:t>
            </a:r>
            <a:endParaRPr lang="en-US"/>
          </a:p>
        </p:txBody>
      </p:sp>
      <p:sp>
        <p:nvSpPr>
          <p:cNvPr id="8" name="Content Placeholder 6">
            <a:extLst>
              <a:ext uri="{FF2B5EF4-FFF2-40B4-BE49-F238E27FC236}">
                <a16:creationId xmlns:a16="http://schemas.microsoft.com/office/drawing/2014/main" id="{1ABCF0B9-068C-C73D-3015-F97C961F2A82}"/>
              </a:ext>
            </a:extLst>
          </p:cNvPr>
          <p:cNvSpPr txBox="1">
            <a:spLocks/>
          </p:cNvSpPr>
          <p:nvPr/>
        </p:nvSpPr>
        <p:spPr>
          <a:xfrm>
            <a:off x="6096000" y="1922728"/>
            <a:ext cx="5566090" cy="1985108"/>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endParaRPr lang="en-GB" sz="1600">
              <a:solidFill>
                <a:srgbClr val="2B3990"/>
              </a:solidFill>
              <a:latin typeface="Arial" panose="020B0604020202020204" pitchFamily="34" charset="0"/>
              <a:cs typeface="Arial" panose="020B0604020202020204" pitchFamily="34" charset="0"/>
            </a:endParaRPr>
          </a:p>
        </p:txBody>
      </p:sp>
      <p:sp>
        <p:nvSpPr>
          <p:cNvPr id="10" name="Content Placeholder 6">
            <a:extLst>
              <a:ext uri="{FF2B5EF4-FFF2-40B4-BE49-F238E27FC236}">
                <a16:creationId xmlns:a16="http://schemas.microsoft.com/office/drawing/2014/main" id="{096915F9-8A50-2FCA-FDF7-94722ECCEF05}"/>
              </a:ext>
            </a:extLst>
          </p:cNvPr>
          <p:cNvSpPr txBox="1">
            <a:spLocks/>
          </p:cNvSpPr>
          <p:nvPr/>
        </p:nvSpPr>
        <p:spPr>
          <a:xfrm>
            <a:off x="6096000" y="1443892"/>
            <a:ext cx="5655222" cy="1985108"/>
          </a:xfrm>
          <a:prstGeom prst="rect">
            <a:avLst/>
          </a:prstGeom>
        </p:spPr>
        <p:txBody>
          <a:bodyPr vert="horz" lIns="91440" tIns="45720" rIns="91440" bIns="45720" rtlCol="0" anchor="t">
            <a:normAutofit/>
          </a:bodyPr>
          <a:lstStyle>
            <a:lvl1pPr marL="285750" indent="-285750">
              <a:lnSpc>
                <a:spcPct val="90000"/>
              </a:lnSpc>
              <a:spcBef>
                <a:spcPts val="1000"/>
              </a:spcBef>
              <a:buFont typeface="Arial" panose="020B0604020202020204" pitchFamily="34" charset="0"/>
              <a:buChar char="•"/>
              <a:defRPr sz="1600">
                <a:solidFill>
                  <a:srgbClr val="2B3990"/>
                </a:solidFill>
                <a:latin typeface="Arial" panose="020B0604020202020204" pitchFamily="34" charset="0"/>
                <a:cs typeface="Arial" panose="020B0604020202020204" pitchFamily="34" charset="0"/>
              </a:defRPr>
            </a:lvl1pPr>
            <a:lvl2pPr indent="0">
              <a:lnSpc>
                <a:spcPct val="90000"/>
              </a:lnSpc>
              <a:spcBef>
                <a:spcPts val="500"/>
              </a:spcBef>
              <a:buFont typeface="Arial" panose="020B0604020202020204" pitchFamily="34" charset="0"/>
              <a:buNone/>
              <a:defRPr sz="2400"/>
            </a:lvl2pPr>
            <a:lvl3pPr indent="0">
              <a:lnSpc>
                <a:spcPct val="90000"/>
              </a:lnSpc>
              <a:spcBef>
                <a:spcPts val="500"/>
              </a:spcBef>
              <a:buFont typeface="Arial" panose="020B0604020202020204" pitchFamily="34" charset="0"/>
              <a:buNone/>
              <a:defRPr sz="2000"/>
            </a:lvl3pPr>
            <a:lvl4pPr indent="0">
              <a:lnSpc>
                <a:spcPct val="90000"/>
              </a:lnSpc>
              <a:spcBef>
                <a:spcPts val="500"/>
              </a:spcBef>
              <a:buFont typeface="Arial" panose="020B0604020202020204" pitchFamily="34" charset="0"/>
              <a:buNone/>
            </a:lvl4pPr>
            <a:lvl5pPr indent="0">
              <a:lnSpc>
                <a:spcPct val="90000"/>
              </a:lnSpc>
              <a:spcBef>
                <a:spcPts val="5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endParaRPr lang="en-US" sz="1600">
              <a:effectLst/>
              <a:latin typeface="Calibri" panose="020F0502020204030204" pitchFamily="34" charset="0"/>
              <a:ea typeface="Calibri" panose="020F0502020204030204" pitchFamily="34" charset="0"/>
              <a:cs typeface="Times New Roman" panose="02020603050405020304" pitchFamily="18" charset="0"/>
            </a:endParaRPr>
          </a:p>
          <a:p>
            <a:pPr marL="0" indent="0" defTabSz="914400">
              <a:spcBef>
                <a:spcPts val="0"/>
              </a:spcBef>
              <a:buNone/>
            </a:pPr>
            <a:r>
              <a:rPr lang="en-US" b="1">
                <a:solidFill>
                  <a:srgbClr val="003192"/>
                </a:solidFill>
                <a:latin typeface="Calibri" panose="020F0502020204030204" pitchFamily="34" charset="0"/>
                <a:ea typeface="Calibri" panose="020F0502020204030204" pitchFamily="34" charset="0"/>
                <a:cs typeface="Times New Roman" panose="02020603050405020304" pitchFamily="18" charset="0"/>
              </a:rPr>
              <a:t>THE INTERNATIONAL MUNICIPAL INVESTMENT FUND, Initiated by UNCDF, FMDV and UCLG</a:t>
            </a:r>
            <a:endParaRPr lang="en-UG" b="1">
              <a:solidFill>
                <a:srgbClr val="003192"/>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600">
                <a:effectLst/>
                <a:latin typeface="Calibri" panose="020F0502020204030204" pitchFamily="34" charset="0"/>
                <a:ea typeface="Calibri" panose="020F0502020204030204" pitchFamily="34" charset="0"/>
                <a:cs typeface="Times New Roman" panose="02020603050405020304" pitchFamily="18" charset="0"/>
              </a:rPr>
              <a:t>The IMIF : </a:t>
            </a:r>
            <a:r>
              <a:rPr lang="en-US" sz="1600" b="0">
                <a:effectLst/>
                <a:latin typeface="Calibri" panose="020F0502020204030204" pitchFamily="34" charset="0"/>
                <a:ea typeface="Calibri" panose="020F0502020204030204" pitchFamily="34" charset="0"/>
                <a:cs typeface="Times New Roman" panose="02020603050405020304" pitchFamily="18" charset="0"/>
              </a:rPr>
              <a:t>$350M to finance urban resilience and sustainable infrastructures by investing in equity and quasi-equity, with Meridiam, the IMIF-TAF is managed by UNCDF</a:t>
            </a:r>
            <a:endParaRPr lang="en-GB"/>
          </a:p>
        </p:txBody>
      </p:sp>
      <p:sp>
        <p:nvSpPr>
          <p:cNvPr id="12" name="TextBox 11">
            <a:extLst>
              <a:ext uri="{FF2B5EF4-FFF2-40B4-BE49-F238E27FC236}">
                <a16:creationId xmlns:a16="http://schemas.microsoft.com/office/drawing/2014/main" id="{4B9B029F-602E-93B3-A5FE-C2330D1992C3}"/>
              </a:ext>
            </a:extLst>
          </p:cNvPr>
          <p:cNvSpPr txBox="1"/>
          <p:nvPr/>
        </p:nvSpPr>
        <p:spPr>
          <a:xfrm>
            <a:off x="5942598" y="3394118"/>
            <a:ext cx="5977259" cy="1985108"/>
          </a:xfrm>
          <a:prstGeom prst="rect">
            <a:avLst/>
          </a:prstGeom>
        </p:spPr>
        <p:txBody>
          <a:bodyPr vert="horz" lIns="91440" tIns="45720" rIns="91440" bIns="45720" rtlCol="0" anchor="ctr">
            <a:noAutofit/>
          </a:bodyPr>
          <a:lstStyle>
            <a:defPPr>
              <a:defRPr lang="en-US"/>
            </a:defPPr>
            <a:lvl1pPr marR="0" defTabSz="914400">
              <a:spcBef>
                <a:spcPts val="0"/>
              </a:spcBef>
              <a:spcAft>
                <a:spcPts val="0"/>
              </a:spcAft>
              <a:buNone/>
              <a:defRPr kumimoji="0" sz="1600" b="0">
                <a:solidFill>
                  <a:srgbClr val="003192"/>
                </a:solidFill>
                <a:effectLst/>
                <a:latin typeface="Calibri" panose="020F0502020204030204" pitchFamily="34" charset="0"/>
                <a:ea typeface="Calibri" panose="020F0502020204030204" pitchFamily="34" charset="0"/>
                <a:cs typeface="Times New Roman" panose="02020603050405020304" pitchFamily="18" charset="0"/>
              </a:defRPr>
            </a:lvl1pPr>
          </a:lstStyle>
          <a:p>
            <a:r>
              <a:rPr lang="en-US" b="1"/>
              <a:t>AFRICA TERRITORIAL AGENCY</a:t>
            </a:r>
          </a:p>
          <a:p>
            <a:r>
              <a:rPr lang="en-US" b="1"/>
              <a:t>ATA : </a:t>
            </a:r>
            <a:r>
              <a:rPr lang="en-US"/>
              <a:t>with UCLGA : a city friendly mutual investment vehicle to invest in local currencies, owned by cities that invest in their share. The fund would re-invest the surplus into the Agency and pay dividends to city shareholders </a:t>
            </a:r>
          </a:p>
          <a:p>
            <a:endParaRPr lang="en-US"/>
          </a:p>
        </p:txBody>
      </p:sp>
    </p:spTree>
    <p:extLst>
      <p:ext uri="{BB962C8B-B14F-4D97-AF65-F5344CB8AC3E}">
        <p14:creationId xmlns:p14="http://schemas.microsoft.com/office/powerpoint/2010/main" val="2720151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B17C9-BC5B-6CFE-6DD8-1B6F2B2B9433}"/>
              </a:ext>
            </a:extLst>
          </p:cNvPr>
          <p:cNvSpPr>
            <a:spLocks noGrp="1"/>
          </p:cNvSpPr>
          <p:nvPr>
            <p:ph type="title"/>
          </p:nvPr>
        </p:nvSpPr>
        <p:spPr/>
        <p:txBody>
          <a:bodyPr/>
          <a:lstStyle/>
          <a:p>
            <a:r>
              <a:rPr lang="en-GB">
                <a:solidFill>
                  <a:srgbClr val="003399"/>
                </a:solidFill>
              </a:rPr>
              <a:t>Challenges</a:t>
            </a:r>
          </a:p>
        </p:txBody>
      </p:sp>
      <p:sp>
        <p:nvSpPr>
          <p:cNvPr id="4" name="Slide Number Placeholder 3">
            <a:extLst>
              <a:ext uri="{FF2B5EF4-FFF2-40B4-BE49-F238E27FC236}">
                <a16:creationId xmlns:a16="http://schemas.microsoft.com/office/drawing/2014/main" id="{2FD4DEBF-2A2D-FF78-C6D3-F1D739C25EE1}"/>
              </a:ext>
            </a:extLst>
          </p:cNvPr>
          <p:cNvSpPr>
            <a:spLocks noGrp="1"/>
          </p:cNvSpPr>
          <p:nvPr>
            <p:ph type="sldNum" sz="quarter" idx="12"/>
          </p:nvPr>
        </p:nvSpPr>
        <p:spPr/>
        <p:txBody>
          <a:bodyPr/>
          <a:lstStyle/>
          <a:p>
            <a:fld id="{25CCA86C-E595-4FCB-B12A-2D663C05ECA6}" type="slidenum">
              <a:rPr lang="en-ZA" smtClean="0"/>
              <a:t>13</a:t>
            </a:fld>
            <a:endParaRPr lang="en-ZA"/>
          </a:p>
        </p:txBody>
      </p:sp>
      <p:sp>
        <p:nvSpPr>
          <p:cNvPr id="15" name="TextBox 14">
            <a:extLst>
              <a:ext uri="{FF2B5EF4-FFF2-40B4-BE49-F238E27FC236}">
                <a16:creationId xmlns:a16="http://schemas.microsoft.com/office/drawing/2014/main" id="{45BB10E0-266F-A61B-DC38-35522EE4AD1F}"/>
              </a:ext>
            </a:extLst>
          </p:cNvPr>
          <p:cNvSpPr txBox="1"/>
          <p:nvPr/>
        </p:nvSpPr>
        <p:spPr>
          <a:xfrm>
            <a:off x="308000" y="1510451"/>
            <a:ext cx="11497007" cy="4922886"/>
          </a:xfrm>
          <a:prstGeom prst="rect">
            <a:avLst/>
          </a:prstGeom>
          <a:solidFill>
            <a:schemeClr val="accent2">
              <a:lumMod val="20000"/>
              <a:lumOff val="80000"/>
            </a:schemeClr>
          </a:solidFill>
        </p:spPr>
        <p:txBody>
          <a:bodyPr wrap="square">
            <a:spAutoFit/>
          </a:bodyPr>
          <a:lstStyle/>
          <a:p>
            <a:pPr marL="342900" indent="-342900" algn="just">
              <a:lnSpc>
                <a:spcPct val="107000"/>
              </a:lnSpc>
              <a:buFont typeface="Wingdings" panose="05000000000000000000" pitchFamily="2" charset="2"/>
              <a:buChar char=""/>
            </a:pPr>
            <a:r>
              <a:rPr lang="en-US" sz="2800" kern="100">
                <a:latin typeface="Calibri" panose="020F0502020204030204" pitchFamily="34" charset="0"/>
                <a:ea typeface="Calibri" panose="020F0502020204030204" pitchFamily="34" charset="0"/>
                <a:cs typeface="Times New Roman" panose="02020603050405020304" pitchFamily="18" charset="0"/>
              </a:rPr>
              <a:t>Volatile markets for private sector, due to crowding out by Government</a:t>
            </a:r>
            <a:endParaRPr lang="en-US" sz="1400" kern="10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en-US" sz="2800" kern="100">
                <a:effectLst/>
                <a:latin typeface="Calibri" panose="020F0502020204030204" pitchFamily="34" charset="0"/>
                <a:ea typeface="Calibri" panose="020F0502020204030204" pitchFamily="34" charset="0"/>
                <a:cs typeface="Times New Roman" panose="02020603050405020304" pitchFamily="18" charset="0"/>
              </a:rPr>
              <a:t>Low OSR Revenue </a:t>
            </a:r>
            <a:r>
              <a:rPr lang="en-US" sz="2800" kern="100">
                <a:latin typeface="Calibri" panose="020F0502020204030204" pitchFamily="34" charset="0"/>
                <a:ea typeface="Calibri" panose="020F0502020204030204" pitchFamily="34" charset="0"/>
                <a:cs typeface="Times New Roman" panose="02020603050405020304" pitchFamily="18" charset="0"/>
              </a:rPr>
              <a:t>Performance</a:t>
            </a:r>
            <a:r>
              <a:rPr lang="en-US" sz="2800" kern="100">
                <a:effectLst/>
                <a:latin typeface="Calibri" panose="020F0502020204030204" pitchFamily="34" charset="0"/>
                <a:ea typeface="Calibri" panose="020F0502020204030204" pitchFamily="34" charset="0"/>
                <a:cs typeface="Times New Roman" panose="02020603050405020304" pitchFamily="18" charset="0"/>
              </a:rPr>
              <a:t> and highly conditioned financing from the </a:t>
            </a:r>
            <a:r>
              <a:rPr lang="en-US" sz="2800" kern="100" err="1">
                <a:effectLst/>
                <a:latin typeface="Calibri" panose="020F0502020204030204" pitchFamily="34" charset="0"/>
                <a:ea typeface="Calibri" panose="020F0502020204030204" pitchFamily="34" charset="0"/>
                <a:cs typeface="Times New Roman" panose="02020603050405020304" pitchFamily="18" charset="0"/>
              </a:rPr>
              <a:t>centre</a:t>
            </a:r>
            <a:endParaRPr lang="en-US" sz="2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en-US" sz="2800" kern="100">
                <a:latin typeface="Calibri" panose="020F0502020204030204" pitchFamily="34" charset="0"/>
                <a:ea typeface="Calibri" panose="020F0502020204030204" pitchFamily="34" charset="0"/>
                <a:cs typeface="Times New Roman" panose="02020603050405020304" pitchFamily="18" charset="0"/>
              </a:rPr>
              <a:t>Continued displacement and rapidly increasing FDP population</a:t>
            </a:r>
            <a:endParaRPr lang="en-US" sz="2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en-US" sz="2800" kern="100">
                <a:latin typeface="Calibri" panose="020F0502020204030204" pitchFamily="34" charset="0"/>
                <a:ea typeface="Calibri" panose="020F0502020204030204" pitchFamily="34" charset="0"/>
                <a:cs typeface="Times New Roman" panose="02020603050405020304" pitchFamily="18" charset="0"/>
              </a:rPr>
              <a:t>Policy Reversals - threat of re-centralization of functions that should be performed by the LGs</a:t>
            </a:r>
          </a:p>
          <a:p>
            <a:pPr marL="342900" lvl="0" indent="-342900" algn="just">
              <a:lnSpc>
                <a:spcPct val="107000"/>
              </a:lnSpc>
              <a:buFont typeface="Wingdings" panose="05000000000000000000" pitchFamily="2" charset="2"/>
              <a:buChar char=""/>
            </a:pPr>
            <a:r>
              <a:rPr lang="en-US" sz="2800" kern="100">
                <a:latin typeface="Calibri" panose="020F0502020204030204" pitchFamily="34" charset="0"/>
                <a:ea typeface="Calibri" panose="020F0502020204030204" pitchFamily="34" charset="0"/>
                <a:cs typeface="Times New Roman" panose="02020603050405020304" pitchFamily="18" charset="0"/>
              </a:rPr>
              <a:t>Unfavorable Legal and regulatory Environment for subnational to engage in alternative financing options/innovations</a:t>
            </a:r>
          </a:p>
          <a:p>
            <a:pPr marL="342900" lvl="0" indent="-342900" algn="just">
              <a:lnSpc>
                <a:spcPct val="107000"/>
              </a:lnSpc>
              <a:buFont typeface="Wingdings" panose="05000000000000000000" pitchFamily="2" charset="2"/>
              <a:buChar char=""/>
            </a:pPr>
            <a:r>
              <a:rPr lang="en-US" sz="2800" kern="100">
                <a:latin typeface="Calibri" panose="020F0502020204030204" pitchFamily="34" charset="0"/>
                <a:ea typeface="Calibri" panose="020F0502020204030204" pitchFamily="34" charset="0"/>
                <a:cs typeface="Times New Roman" panose="02020603050405020304" pitchFamily="18" charset="0"/>
              </a:rPr>
              <a:t>Project development and alternative financing capacity gaps</a:t>
            </a:r>
          </a:p>
          <a:p>
            <a:pPr marL="342900" lvl="0" indent="-342900" algn="just">
              <a:lnSpc>
                <a:spcPct val="107000"/>
              </a:lnSpc>
              <a:buFont typeface="Wingdings" panose="05000000000000000000" pitchFamily="2" charset="2"/>
              <a:buChar char=""/>
            </a:pPr>
            <a:r>
              <a:rPr lang="en-US" sz="2800" kern="100">
                <a:latin typeface="Calibri" panose="020F0502020204030204" pitchFamily="34" charset="0"/>
                <a:ea typeface="Calibri" panose="020F0502020204030204" pitchFamily="34" charset="0"/>
                <a:cs typeface="Times New Roman" panose="02020603050405020304" pitchFamily="18" charset="0"/>
              </a:rPr>
              <a:t>Project development financing gaps</a:t>
            </a:r>
          </a:p>
          <a:p>
            <a:pPr marL="342900" lvl="0" indent="-342900" algn="just">
              <a:lnSpc>
                <a:spcPct val="107000"/>
              </a:lnSpc>
              <a:buFont typeface="Wingdings" panose="05000000000000000000" pitchFamily="2" charset="2"/>
              <a:buChar char=""/>
            </a:pPr>
            <a:endParaRPr lang="en-UG" sz="1400" kern="1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725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E75798A-6E38-425F-B381-05FECE7840C5}"/>
              </a:ext>
            </a:extLst>
          </p:cNvPr>
          <p:cNvSpPr>
            <a:spLocks noGrp="1"/>
          </p:cNvSpPr>
          <p:nvPr>
            <p:ph type="ftr" sz="quarter" idx="11"/>
          </p:nvPr>
        </p:nvSpPr>
        <p:spPr/>
        <p:txBody>
          <a:bodyPr/>
          <a:lstStyle/>
          <a:p>
            <a:pPr defTabSz="685800"/>
            <a:r>
              <a:rPr lang="en-US">
                <a:solidFill>
                  <a:prstClr val="black">
                    <a:tint val="75000"/>
                  </a:prstClr>
                </a:solidFill>
                <a:latin typeface="Calibri" panose="020F0502020204030204"/>
              </a:rPr>
              <a:t>Source:</a:t>
            </a:r>
          </a:p>
        </p:txBody>
      </p:sp>
      <p:sp>
        <p:nvSpPr>
          <p:cNvPr id="3" name="Slide Number Placeholder 2">
            <a:extLst>
              <a:ext uri="{FF2B5EF4-FFF2-40B4-BE49-F238E27FC236}">
                <a16:creationId xmlns:a16="http://schemas.microsoft.com/office/drawing/2014/main" id="{BFA1E2DA-B102-450E-8900-A20269EDCE86}"/>
              </a:ext>
            </a:extLst>
          </p:cNvPr>
          <p:cNvSpPr>
            <a:spLocks noGrp="1"/>
          </p:cNvSpPr>
          <p:nvPr>
            <p:ph type="sldNum" sz="quarter" idx="12"/>
          </p:nvPr>
        </p:nvSpPr>
        <p:spPr/>
        <p:txBody>
          <a:bodyPr/>
          <a:lstStyle/>
          <a:p>
            <a:pPr defTabSz="685800"/>
            <a:fld id="{FC02A3AC-90FF-4641-ABCA-85EA8A67695E}" type="slidenum">
              <a:rPr lang="en-US">
                <a:solidFill>
                  <a:prstClr val="black">
                    <a:tint val="75000"/>
                  </a:prstClr>
                </a:solidFill>
                <a:latin typeface="Calibri" panose="020F0502020204030204"/>
              </a:rPr>
              <a:pPr defTabSz="685800"/>
              <a:t>14</a:t>
            </a:fld>
            <a:endParaRPr lang="en-US">
              <a:solidFill>
                <a:prstClr val="black">
                  <a:tint val="75000"/>
                </a:prstClr>
              </a:solidFill>
              <a:latin typeface="Calibri" panose="020F0502020204030204"/>
            </a:endParaRPr>
          </a:p>
        </p:txBody>
      </p:sp>
      <p:sp>
        <p:nvSpPr>
          <p:cNvPr id="5" name="Shape 226">
            <a:extLst>
              <a:ext uri="{FF2B5EF4-FFF2-40B4-BE49-F238E27FC236}">
                <a16:creationId xmlns:a16="http://schemas.microsoft.com/office/drawing/2014/main" id="{70C31AB8-85A9-B024-39E5-ABC86A567BBA}"/>
              </a:ext>
            </a:extLst>
          </p:cNvPr>
          <p:cNvSpPr txBox="1">
            <a:spLocks/>
          </p:cNvSpPr>
          <p:nvPr/>
        </p:nvSpPr>
        <p:spPr>
          <a:xfrm>
            <a:off x="1876443" y="2175554"/>
            <a:ext cx="7772401" cy="1253447"/>
          </a:xfrm>
          <a:prstGeom prst="rect">
            <a:avLst/>
          </a:prstGeom>
          <a:ln>
            <a:noFill/>
          </a:ln>
        </p:spPr>
        <p:txBody>
          <a:bodyPr vert="horz" lIns="91440" tIns="45720" rIns="91440" bIns="45720" rtlCol="0">
            <a:normAutofit fontScale="85000" lnSpcReduction="20000"/>
          </a:bodyPr>
          <a:lstStyle>
            <a:lvl1pPr marL="0" indent="0" algn="ctr" defTabSz="685800" rtl="0" eaLnBrk="1" latinLnBrk="0" hangingPunct="1">
              <a:lnSpc>
                <a:spcPct val="90000"/>
              </a:lnSpc>
              <a:spcBef>
                <a:spcPts val="750"/>
              </a:spcBef>
              <a:buFontTx/>
              <a:buNone/>
              <a:defRPr sz="1800" b="1" i="0" kern="1200">
                <a:solidFill>
                  <a:srgbClr val="011DAA"/>
                </a:solidFill>
                <a:latin typeface="Museo Sans 700" panose="02000000000000000000" pitchFamily="2" charset="77"/>
                <a:ea typeface="+mn-ea"/>
                <a:cs typeface="+mn-cs"/>
              </a:defRPr>
            </a:lvl1pPr>
            <a:lvl2pPr marL="342900" indent="0" algn="ctr" defTabSz="685800" rtl="0" eaLnBrk="1" latinLnBrk="0" hangingPunct="1">
              <a:lnSpc>
                <a:spcPct val="90000"/>
              </a:lnSpc>
              <a:spcBef>
                <a:spcPts val="375"/>
              </a:spcBef>
              <a:buFontTx/>
              <a:buNone/>
              <a:defRPr sz="1500" b="0" i="0" kern="1200">
                <a:solidFill>
                  <a:schemeClr val="tx1">
                    <a:lumMod val="95000"/>
                    <a:lumOff val="5000"/>
                  </a:schemeClr>
                </a:solidFill>
                <a:latin typeface="Univers" panose="020B0503020202020204" pitchFamily="34" charset="0"/>
                <a:ea typeface="+mn-ea"/>
                <a:cs typeface="+mn-cs"/>
              </a:defRPr>
            </a:lvl2pPr>
            <a:lvl3pPr marL="685800" indent="0" algn="ctr" defTabSz="685800" rtl="0" eaLnBrk="1" latinLnBrk="0" hangingPunct="1">
              <a:lnSpc>
                <a:spcPct val="90000"/>
              </a:lnSpc>
              <a:spcBef>
                <a:spcPts val="375"/>
              </a:spcBef>
              <a:buFontTx/>
              <a:buNone/>
              <a:defRPr sz="1350" b="1" i="0" kern="1200">
                <a:solidFill>
                  <a:schemeClr val="tx1"/>
                </a:solidFill>
                <a:latin typeface="Univers" panose="020B0503020202020204" pitchFamily="34" charset="0"/>
                <a:ea typeface="+mn-ea"/>
                <a:cs typeface="+mn-cs"/>
              </a:defRPr>
            </a:lvl3pPr>
            <a:lvl4pPr marL="1028700" indent="0" algn="ctr" defTabSz="685800" rtl="0" eaLnBrk="1" latinLnBrk="0" hangingPunct="1">
              <a:lnSpc>
                <a:spcPct val="90000"/>
              </a:lnSpc>
              <a:spcBef>
                <a:spcPts val="375"/>
              </a:spcBef>
              <a:buFontTx/>
              <a:buNone/>
              <a:defRPr sz="1200" b="0" i="0" kern="1200">
                <a:solidFill>
                  <a:schemeClr val="tx1"/>
                </a:solidFill>
                <a:latin typeface="Univers" panose="020B0503020202020204" pitchFamily="34" charset="0"/>
                <a:ea typeface="+mn-ea"/>
                <a:cs typeface="+mn-cs"/>
              </a:defRPr>
            </a:lvl4pPr>
            <a:lvl5pPr marL="1371600" indent="0" algn="ctr" defTabSz="685800" rtl="0" eaLnBrk="1" latinLnBrk="0" hangingPunct="1">
              <a:lnSpc>
                <a:spcPct val="90000"/>
              </a:lnSpc>
              <a:spcBef>
                <a:spcPts val="375"/>
              </a:spcBef>
              <a:buFontTx/>
              <a:buNone/>
              <a:defRPr sz="1200" b="0" i="0" kern="1200">
                <a:solidFill>
                  <a:schemeClr val="tx1"/>
                </a:solidFill>
                <a:latin typeface="Univers" panose="020B0503020202020204" pitchFamily="34" charset="0"/>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defRPr sz="1800" cap="none">
                <a:solidFill>
                  <a:srgbClr val="000000"/>
                </a:solidFill>
                <a:effectLst/>
              </a:defRPr>
            </a:pPr>
            <a:endParaRPr lang="en-US" sz="4400" cap="small">
              <a:solidFill>
                <a:srgbClr val="44546A">
                  <a:lumMod val="60000"/>
                  <a:lumOff val="40000"/>
                </a:srgbClr>
              </a:solidFill>
              <a:latin typeface="Times New Roman" panose="02020603050405020304" pitchFamily="18" charset="0"/>
              <a:cs typeface="Times New Roman" panose="02020603050405020304" pitchFamily="18" charset="0"/>
            </a:endParaRPr>
          </a:p>
          <a:p>
            <a:pPr>
              <a:defRPr sz="1800" cap="none">
                <a:solidFill>
                  <a:srgbClr val="000000"/>
                </a:solidFill>
                <a:effectLst/>
              </a:defRPr>
            </a:pPr>
            <a:r>
              <a:rPr lang="en-US" sz="6700" cap="small">
                <a:solidFill>
                  <a:srgbClr val="003399"/>
                </a:solidFill>
                <a:latin typeface="Times New Roman" panose="02020603050405020304" pitchFamily="18" charset="0"/>
                <a:cs typeface="Times New Roman" panose="02020603050405020304" pitchFamily="18" charset="0"/>
              </a:rPr>
              <a:t>Thank You</a:t>
            </a:r>
          </a:p>
        </p:txBody>
      </p:sp>
      <p:pic>
        <p:nvPicPr>
          <p:cNvPr id="4" name="Picture 4" descr="Swiss Agency for Development and Cooperation (SDC) | Center for  International Forestry Research">
            <a:extLst>
              <a:ext uri="{FF2B5EF4-FFF2-40B4-BE49-F238E27FC236}">
                <a16:creationId xmlns:a16="http://schemas.microsoft.com/office/drawing/2014/main" id="{11BF4F9E-AB54-FB8E-E7CE-0D3BC7D5591D}"/>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tretch>
            <a:fillRect/>
          </a:stretch>
        </p:blipFill>
        <p:spPr bwMode="auto">
          <a:xfrm>
            <a:off x="9030391" y="2448880"/>
            <a:ext cx="3161609" cy="1422724"/>
          </a:xfrm>
          <a:prstGeom prst="rect">
            <a:avLst/>
          </a:prstGeom>
          <a:extLst>
            <a:ext uri="{909E8E84-426E-40DD-AFC4-6F175D3DCCD1}">
              <a14:hiddenFill xmlns:a14="http://schemas.microsoft.com/office/drawing/2010/main">
                <a:solidFill>
                  <a:srgbClr val="FFFFFF"/>
                </a:solidFill>
              </a14:hiddenFill>
            </a:ext>
          </a:extLst>
        </p:spPr>
      </p:pic>
      <p:pic>
        <p:nvPicPr>
          <p:cNvPr id="6" name="Picture 5" descr="European Union (EU) | Definition, Flag, Purpose, History, &amp; Members |  Britannica">
            <a:extLst>
              <a:ext uri="{FF2B5EF4-FFF2-40B4-BE49-F238E27FC236}">
                <a16:creationId xmlns:a16="http://schemas.microsoft.com/office/drawing/2014/main" id="{0398507E-BC3F-35FB-E208-2953D9138B0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480608" y="3949806"/>
            <a:ext cx="1711392" cy="1141159"/>
          </a:xfrm>
          <a:prstGeom prst="rect">
            <a:avLst/>
          </a:prstGeom>
          <a:noFill/>
          <a:ln>
            <a:noFill/>
          </a:ln>
        </p:spPr>
      </p:pic>
      <p:pic>
        <p:nvPicPr>
          <p:cNvPr id="7" name="Picture 6">
            <a:extLst>
              <a:ext uri="{FF2B5EF4-FFF2-40B4-BE49-F238E27FC236}">
                <a16:creationId xmlns:a16="http://schemas.microsoft.com/office/drawing/2014/main" id="{FF51F872-CA10-2888-064B-18652489D1F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580914" y="5312229"/>
            <a:ext cx="1545771" cy="1545771"/>
          </a:xfrm>
          <a:prstGeom prst="rect">
            <a:avLst/>
          </a:prstGeom>
          <a:noFill/>
        </p:spPr>
      </p:pic>
    </p:spTree>
    <p:extLst>
      <p:ext uri="{BB962C8B-B14F-4D97-AF65-F5344CB8AC3E}">
        <p14:creationId xmlns:p14="http://schemas.microsoft.com/office/powerpoint/2010/main" val="4094070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7DA1F35B-C8F7-4A5A-9339-7DA4D785B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c 18">
            <a:extLst>
              <a:ext uri="{FF2B5EF4-FFF2-40B4-BE49-F238E27FC236}">
                <a16:creationId xmlns:a16="http://schemas.microsoft.com/office/drawing/2014/main" id="{B2D4AD41-40DA-4A81-92F5-B6E3BA1ED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8175088" y="457951"/>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05F79EC-715F-80F3-CBBA-3BB799CF22A0}"/>
              </a:ext>
            </a:extLst>
          </p:cNvPr>
          <p:cNvSpPr>
            <a:spLocks noGrp="1"/>
          </p:cNvSpPr>
          <p:nvPr>
            <p:ph type="title"/>
          </p:nvPr>
        </p:nvSpPr>
        <p:spPr>
          <a:xfrm>
            <a:off x="206830" y="365125"/>
            <a:ext cx="8294914" cy="1014525"/>
          </a:xfrm>
        </p:spPr>
        <p:txBody>
          <a:bodyPr vert="horz" lIns="91440" tIns="45720" rIns="91440" bIns="45720" rtlCol="0" anchor="ctr">
            <a:normAutofit/>
          </a:bodyPr>
          <a:lstStyle/>
          <a:p>
            <a:pPr algn="ctr" defTabSz="914400">
              <a:lnSpc>
                <a:spcPct val="90000"/>
              </a:lnSpc>
              <a:spcBef>
                <a:spcPct val="0"/>
              </a:spcBef>
            </a:pPr>
            <a:r>
              <a:rPr lang="en-US" sz="4400" kern="1200">
                <a:solidFill>
                  <a:schemeClr val="tx1"/>
                </a:solidFill>
                <a:latin typeface="+mj-lt"/>
                <a:ea typeface="+mj-ea"/>
                <a:cs typeface="+mj-cs"/>
              </a:rPr>
              <a:t>FDP Context &amp; Why the City Focus</a:t>
            </a:r>
          </a:p>
        </p:txBody>
      </p:sp>
      <p:pic>
        <p:nvPicPr>
          <p:cNvPr id="5" name="Content Placeholder 4">
            <a:extLst>
              <a:ext uri="{FF2B5EF4-FFF2-40B4-BE49-F238E27FC236}">
                <a16:creationId xmlns:a16="http://schemas.microsoft.com/office/drawing/2014/main" id="{03D04B01-E27E-9947-120F-48CB2041DB36}"/>
              </a:ext>
            </a:extLst>
          </p:cNvPr>
          <p:cNvPicPr>
            <a:picLocks noChangeAspect="1"/>
          </p:cNvPicPr>
          <p:nvPr/>
        </p:nvPicPr>
        <p:blipFill>
          <a:blip r:embed="rId2"/>
          <a:stretch>
            <a:fillRect/>
          </a:stretch>
        </p:blipFill>
        <p:spPr>
          <a:xfrm>
            <a:off x="403955" y="1825625"/>
            <a:ext cx="7199112" cy="3127375"/>
          </a:xfrm>
          <a:prstGeom prst="rect">
            <a:avLst/>
          </a:prstGeom>
        </p:spPr>
      </p:pic>
      <p:sp>
        <p:nvSpPr>
          <p:cNvPr id="8" name="TextBox 7">
            <a:extLst>
              <a:ext uri="{FF2B5EF4-FFF2-40B4-BE49-F238E27FC236}">
                <a16:creationId xmlns:a16="http://schemas.microsoft.com/office/drawing/2014/main" id="{0B0FCC23-E89F-A7AB-7F56-A2D56F3A4F56}"/>
              </a:ext>
            </a:extLst>
          </p:cNvPr>
          <p:cNvSpPr txBox="1"/>
          <p:nvPr/>
        </p:nvSpPr>
        <p:spPr>
          <a:xfrm>
            <a:off x="9002111" y="6547692"/>
            <a:ext cx="3186841" cy="327782"/>
          </a:xfrm>
          <a:prstGeom prst="rect">
            <a:avLst/>
          </a:prstGeom>
          <a:noFill/>
        </p:spPr>
        <p:txBody>
          <a:bodyPr wrap="square">
            <a:spAutoFit/>
          </a:bodyPr>
          <a:lstStyle/>
          <a:p>
            <a:pPr defTabSz="388620">
              <a:spcAft>
                <a:spcPts val="600"/>
              </a:spcAft>
            </a:pPr>
            <a:r>
              <a:rPr lang="en-US" sz="1530" kern="1200">
                <a:solidFill>
                  <a:schemeClr val="tx1"/>
                </a:solidFill>
                <a:latin typeface="+mn-lt"/>
                <a:ea typeface="+mn-ea"/>
                <a:cs typeface="+mn-cs"/>
                <a:hlinkClick r:id="rId3"/>
              </a:rPr>
              <a:t>Global Trends | UNHCR Australia</a:t>
            </a:r>
            <a:endParaRPr lang="en-UG"/>
          </a:p>
        </p:txBody>
      </p:sp>
      <p:sp>
        <p:nvSpPr>
          <p:cNvPr id="10" name="TextBox 9">
            <a:extLst>
              <a:ext uri="{FF2B5EF4-FFF2-40B4-BE49-F238E27FC236}">
                <a16:creationId xmlns:a16="http://schemas.microsoft.com/office/drawing/2014/main" id="{E6A9C8DE-C086-4FDB-5907-F5C8D023F5C6}"/>
              </a:ext>
            </a:extLst>
          </p:cNvPr>
          <p:cNvSpPr txBox="1"/>
          <p:nvPr/>
        </p:nvSpPr>
        <p:spPr>
          <a:xfrm>
            <a:off x="7853662" y="3093237"/>
            <a:ext cx="4059656" cy="2052870"/>
          </a:xfrm>
          <a:prstGeom prst="rect">
            <a:avLst/>
          </a:prstGeom>
          <a:noFill/>
        </p:spPr>
        <p:txBody>
          <a:bodyPr wrap="square">
            <a:spAutoFit/>
          </a:bodyPr>
          <a:lstStyle/>
          <a:p>
            <a:pPr marL="242888" indent="-242888" defTabSz="388620">
              <a:spcAft>
                <a:spcPts val="600"/>
              </a:spcAft>
              <a:buFont typeface="Wingdings" panose="05000000000000000000" pitchFamily="2" charset="2"/>
              <a:buChar char="q"/>
            </a:pPr>
            <a:r>
              <a:rPr lang="en-GB" sz="1530" kern="1200">
                <a:solidFill>
                  <a:schemeClr val="tx1">
                    <a:lumMod val="85000"/>
                    <a:lumOff val="15000"/>
                  </a:schemeClr>
                </a:solidFill>
                <a:latin typeface="Times New Roman" panose="02020603050405020304" pitchFamily="18" charset="0"/>
                <a:ea typeface="+mn-ea"/>
                <a:cs typeface="+mn-cs"/>
              </a:rPr>
              <a:t>Forcible displacement is increasingly happening in </a:t>
            </a:r>
            <a:r>
              <a:rPr lang="en-GB" sz="1530" b="1" kern="1200">
                <a:solidFill>
                  <a:schemeClr val="tx1">
                    <a:lumMod val="85000"/>
                    <a:lumOff val="15000"/>
                  </a:schemeClr>
                </a:solidFill>
                <a:latin typeface="Times New Roman" panose="02020603050405020304" pitchFamily="18" charset="0"/>
                <a:ea typeface="+mn-ea"/>
                <a:cs typeface="+mn-cs"/>
              </a:rPr>
              <a:t>cities</a:t>
            </a:r>
            <a:r>
              <a:rPr lang="en-GB" sz="1530" kern="1200">
                <a:solidFill>
                  <a:schemeClr val="tx1">
                    <a:lumMod val="85000"/>
                    <a:lumOff val="15000"/>
                  </a:schemeClr>
                </a:solidFill>
                <a:latin typeface="Times New Roman" panose="02020603050405020304" pitchFamily="18" charset="0"/>
                <a:ea typeface="+mn-ea"/>
                <a:cs typeface="+mn-cs"/>
              </a:rPr>
              <a:t> with more extended, permanent stays, putting strain on already stretched </a:t>
            </a:r>
            <a:r>
              <a:rPr lang="en-GB" sz="1530" b="1" kern="1200">
                <a:solidFill>
                  <a:schemeClr val="tx1">
                    <a:lumMod val="85000"/>
                    <a:lumOff val="15000"/>
                  </a:schemeClr>
                </a:solidFill>
                <a:latin typeface="Times New Roman" panose="02020603050405020304" pitchFamily="18" charset="0"/>
                <a:ea typeface="+mn-ea"/>
                <a:cs typeface="+mn-cs"/>
              </a:rPr>
              <a:t>urban infrastructure and economic opportunities</a:t>
            </a:r>
            <a:r>
              <a:rPr lang="en-GB" sz="1530" kern="1200">
                <a:solidFill>
                  <a:schemeClr val="tx1">
                    <a:lumMod val="85000"/>
                    <a:lumOff val="15000"/>
                  </a:schemeClr>
                </a:solidFill>
                <a:latin typeface="Times New Roman" panose="02020603050405020304" pitchFamily="18" charset="0"/>
                <a:ea typeface="+mn-ea"/>
                <a:cs typeface="+mn-cs"/>
              </a:rPr>
              <a:t>, such as provision of shelter and extension of basic services.</a:t>
            </a:r>
          </a:p>
          <a:p>
            <a:pPr marL="242888" indent="-242888" defTabSz="388620">
              <a:spcAft>
                <a:spcPts val="600"/>
              </a:spcAft>
              <a:buFont typeface="Wingdings" panose="05000000000000000000" pitchFamily="2" charset="2"/>
              <a:buChar char="q"/>
            </a:pPr>
            <a:r>
              <a:rPr lang="en-US" sz="1530" kern="1200">
                <a:solidFill>
                  <a:schemeClr val="tx1">
                    <a:lumMod val="85000"/>
                    <a:lumOff val="15000"/>
                  </a:schemeClr>
                </a:solidFill>
                <a:latin typeface="Times New Roman" panose="02020603050405020304" pitchFamily="18" charset="0"/>
                <a:ea typeface="+mn-ea"/>
                <a:cs typeface="+mn-cs"/>
              </a:rPr>
              <a:t>The response to forced displacement remains </a:t>
            </a:r>
            <a:r>
              <a:rPr lang="en-US" sz="1530" b="1" kern="1200">
                <a:solidFill>
                  <a:schemeClr val="tx1">
                    <a:lumMod val="85000"/>
                    <a:lumOff val="15000"/>
                  </a:schemeClr>
                </a:solidFill>
                <a:latin typeface="Times New Roman" panose="02020603050405020304" pitchFamily="18" charset="0"/>
                <a:ea typeface="+mn-ea"/>
                <a:cs typeface="+mn-cs"/>
              </a:rPr>
              <a:t>largely centralized</a:t>
            </a:r>
            <a:endParaRPr lang="en-UG"/>
          </a:p>
        </p:txBody>
      </p:sp>
      <p:sp>
        <p:nvSpPr>
          <p:cNvPr id="12" name="TextBox 11">
            <a:extLst>
              <a:ext uri="{FF2B5EF4-FFF2-40B4-BE49-F238E27FC236}">
                <a16:creationId xmlns:a16="http://schemas.microsoft.com/office/drawing/2014/main" id="{C8EAAE57-C55C-6524-249D-78902DA6D469}"/>
              </a:ext>
            </a:extLst>
          </p:cNvPr>
          <p:cNvSpPr txBox="1"/>
          <p:nvPr/>
        </p:nvSpPr>
        <p:spPr>
          <a:xfrm>
            <a:off x="7603067" y="1711893"/>
            <a:ext cx="3773112" cy="817818"/>
          </a:xfrm>
          <a:prstGeom prst="rect">
            <a:avLst/>
          </a:prstGeom>
          <a:noFill/>
        </p:spPr>
        <p:txBody>
          <a:bodyPr wrap="square">
            <a:spAutoFit/>
          </a:bodyPr>
          <a:lstStyle/>
          <a:p>
            <a:pPr defTabSz="388620">
              <a:spcAft>
                <a:spcPts val="600"/>
              </a:spcAft>
            </a:pPr>
            <a:r>
              <a:rPr lang="en-UG" sz="1530" kern="1200">
                <a:solidFill>
                  <a:srgbClr val="000000"/>
                </a:solidFill>
                <a:highlight>
                  <a:srgbClr val="FFFFFF"/>
                </a:highlight>
                <a:latin typeface="Segoe UI" panose="020B0502040204020203" pitchFamily="34" charset="0"/>
                <a:ea typeface="+mn-ea"/>
                <a:cs typeface="+mn-cs"/>
              </a:rPr>
              <a:t>Majorly because of persecution, conflict, violence, human rights violations and extreme weather and climate events</a:t>
            </a:r>
            <a:endParaRPr lang="en-UG"/>
          </a:p>
        </p:txBody>
      </p:sp>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2786CD07-279E-ED3B-8861-1896E197FB96}"/>
                  </a:ext>
                </a:extLst>
              </p14:cNvPr>
              <p14:cNvContentPartPr/>
              <p14:nvPr/>
            </p14:nvContentPartPr>
            <p14:xfrm>
              <a:off x="1360594" y="2648486"/>
              <a:ext cx="5136120" cy="1183320"/>
            </p14:xfrm>
          </p:contentPart>
        </mc:Choice>
        <mc:Fallback xmlns="">
          <p:pic>
            <p:nvPicPr>
              <p:cNvPr id="14" name="Ink 13">
                <a:extLst>
                  <a:ext uri="{FF2B5EF4-FFF2-40B4-BE49-F238E27FC236}">
                    <a16:creationId xmlns:a16="http://schemas.microsoft.com/office/drawing/2014/main" id="{2786CD07-279E-ED3B-8861-1896E197FB96}"/>
                  </a:ext>
                </a:extLst>
              </p:cNvPr>
              <p:cNvPicPr/>
              <p:nvPr/>
            </p:nvPicPr>
            <p:blipFill>
              <a:blip r:embed="rId5"/>
              <a:stretch>
                <a:fillRect/>
              </a:stretch>
            </p:blipFill>
            <p:spPr>
              <a:xfrm>
                <a:off x="1351595" y="2639486"/>
                <a:ext cx="5153759" cy="1200960"/>
              </a:xfrm>
              <a:prstGeom prst="rect">
                <a:avLst/>
              </a:prstGeom>
            </p:spPr>
          </p:pic>
        </mc:Fallback>
      </mc:AlternateContent>
      <p:sp>
        <p:nvSpPr>
          <p:cNvPr id="15" name="TextBox 14">
            <a:extLst>
              <a:ext uri="{FF2B5EF4-FFF2-40B4-BE49-F238E27FC236}">
                <a16:creationId xmlns:a16="http://schemas.microsoft.com/office/drawing/2014/main" id="{392355F5-DE0B-E6BE-D715-F8DC89614EB8}"/>
              </a:ext>
            </a:extLst>
          </p:cNvPr>
          <p:cNvSpPr txBox="1"/>
          <p:nvPr/>
        </p:nvSpPr>
        <p:spPr>
          <a:xfrm>
            <a:off x="4703105" y="5210719"/>
            <a:ext cx="2150578" cy="338554"/>
          </a:xfrm>
          <a:prstGeom prst="rect">
            <a:avLst/>
          </a:prstGeom>
          <a:noFill/>
        </p:spPr>
        <p:txBody>
          <a:bodyPr wrap="square">
            <a:spAutoFit/>
          </a:bodyPr>
          <a:lstStyle/>
          <a:p>
            <a:r>
              <a:rPr lang="en-GB" sz="1600" kern="100">
                <a:latin typeface="Arial" panose="020B0604020202020204" pitchFamily="34" charset="0"/>
                <a:ea typeface="Calibri" panose="020F0502020204030204" pitchFamily="34" charset="0"/>
                <a:cs typeface="Arial" panose="020B0604020202020204" pitchFamily="34" charset="0"/>
              </a:rPr>
              <a:t>UGANDA </a:t>
            </a:r>
            <a:endParaRPr lang="en-US" sz="1600"/>
          </a:p>
        </p:txBody>
      </p:sp>
      <p:pic>
        <p:nvPicPr>
          <p:cNvPr id="16" name="Picture 15">
            <a:extLst>
              <a:ext uri="{FF2B5EF4-FFF2-40B4-BE49-F238E27FC236}">
                <a16:creationId xmlns:a16="http://schemas.microsoft.com/office/drawing/2014/main" id="{7229B742-0103-12EB-DCC6-58712C41EA12}"/>
              </a:ext>
            </a:extLst>
          </p:cNvPr>
          <p:cNvPicPr>
            <a:picLocks noChangeAspect="1"/>
          </p:cNvPicPr>
          <p:nvPr/>
        </p:nvPicPr>
        <p:blipFill>
          <a:blip r:embed="rId6"/>
          <a:stretch>
            <a:fillRect/>
          </a:stretch>
        </p:blipFill>
        <p:spPr>
          <a:xfrm>
            <a:off x="5752662" y="5367455"/>
            <a:ext cx="1092200" cy="1401585"/>
          </a:xfrm>
          <a:prstGeom prst="rect">
            <a:avLst/>
          </a:prstGeom>
        </p:spPr>
      </p:pic>
      <p:sp>
        <p:nvSpPr>
          <p:cNvPr id="20" name="TextBox 19">
            <a:extLst>
              <a:ext uri="{FF2B5EF4-FFF2-40B4-BE49-F238E27FC236}">
                <a16:creationId xmlns:a16="http://schemas.microsoft.com/office/drawing/2014/main" id="{AD823630-1E3F-FC1B-D94F-4BEE6DD71C82}"/>
              </a:ext>
            </a:extLst>
          </p:cNvPr>
          <p:cNvSpPr txBox="1"/>
          <p:nvPr/>
        </p:nvSpPr>
        <p:spPr>
          <a:xfrm rot="10800000" flipV="1">
            <a:off x="6853683" y="5632721"/>
            <a:ext cx="4199972" cy="738664"/>
          </a:xfrm>
          <a:prstGeom prst="rect">
            <a:avLst/>
          </a:prstGeom>
          <a:noFill/>
        </p:spPr>
        <p:txBody>
          <a:bodyPr wrap="square">
            <a:spAutoFit/>
          </a:bodyPr>
          <a:lstStyle/>
          <a:p>
            <a:r>
              <a:rPr lang="en-GB" sz="1800" kern="100">
                <a:effectLst/>
                <a:latin typeface="Arial" panose="020B0604020202020204" pitchFamily="34" charset="0"/>
                <a:ea typeface="Calibri" panose="020F0502020204030204" pitchFamily="34" charset="0"/>
                <a:cs typeface="Arial" panose="020B0604020202020204" pitchFamily="34" charset="0"/>
              </a:rPr>
              <a:t>hosts approximately </a:t>
            </a:r>
            <a:r>
              <a:rPr lang="en-GB" sz="2400" b="1" kern="100">
                <a:solidFill>
                  <a:srgbClr val="FF0000"/>
                </a:solidFill>
                <a:effectLst/>
                <a:latin typeface="Arial" panose="020B0604020202020204" pitchFamily="34" charset="0"/>
                <a:ea typeface="Calibri" panose="020F0502020204030204" pitchFamily="34" charset="0"/>
                <a:cs typeface="Arial" panose="020B0604020202020204" pitchFamily="34" charset="0"/>
              </a:rPr>
              <a:t>1.5 million </a:t>
            </a:r>
            <a:r>
              <a:rPr lang="en-GB" sz="1800" kern="100">
                <a:effectLst/>
                <a:latin typeface="Arial" panose="020B0604020202020204" pitchFamily="34" charset="0"/>
                <a:ea typeface="Calibri" panose="020F0502020204030204" pitchFamily="34" charset="0"/>
                <a:cs typeface="Arial" panose="020B0604020202020204" pitchFamily="34" charset="0"/>
              </a:rPr>
              <a:t>refugees</a:t>
            </a:r>
            <a:endParaRPr lang="en-US"/>
          </a:p>
        </p:txBody>
      </p:sp>
      <p:sp>
        <p:nvSpPr>
          <p:cNvPr id="21" name="TextBox 20">
            <a:extLst>
              <a:ext uri="{FF2B5EF4-FFF2-40B4-BE49-F238E27FC236}">
                <a16:creationId xmlns:a16="http://schemas.microsoft.com/office/drawing/2014/main" id="{7FFE6B7C-6A7E-57FE-DB1F-A95334B43291}"/>
              </a:ext>
            </a:extLst>
          </p:cNvPr>
          <p:cNvSpPr txBox="1"/>
          <p:nvPr/>
        </p:nvSpPr>
        <p:spPr>
          <a:xfrm>
            <a:off x="206830" y="4973241"/>
            <a:ext cx="2130532" cy="307777"/>
          </a:xfrm>
          <a:prstGeom prst="rect">
            <a:avLst/>
          </a:prstGeom>
          <a:noFill/>
        </p:spPr>
        <p:txBody>
          <a:bodyPr wrap="square">
            <a:spAutoFit/>
          </a:bodyPr>
          <a:lstStyle/>
          <a:p>
            <a:r>
              <a:rPr lang="en-GB" sz="1400" kern="100">
                <a:latin typeface="Arial" panose="020B0604020202020204" pitchFamily="34" charset="0"/>
                <a:cs typeface="Arial" panose="020B0604020202020204" pitchFamily="34" charset="0"/>
              </a:rPr>
              <a:t>SOMALIA</a:t>
            </a:r>
            <a:endParaRPr lang="en-US" sz="1400"/>
          </a:p>
        </p:txBody>
      </p:sp>
      <p:pic>
        <p:nvPicPr>
          <p:cNvPr id="22" name="Picture 21">
            <a:extLst>
              <a:ext uri="{FF2B5EF4-FFF2-40B4-BE49-F238E27FC236}">
                <a16:creationId xmlns:a16="http://schemas.microsoft.com/office/drawing/2014/main" id="{F0CF9C06-085C-B90B-2CED-64F76A1E81B7}"/>
              </a:ext>
            </a:extLst>
          </p:cNvPr>
          <p:cNvPicPr>
            <a:picLocks noChangeAspect="1"/>
          </p:cNvPicPr>
          <p:nvPr/>
        </p:nvPicPr>
        <p:blipFill>
          <a:blip r:embed="rId6"/>
          <a:stretch>
            <a:fillRect/>
          </a:stretch>
        </p:blipFill>
        <p:spPr>
          <a:xfrm>
            <a:off x="268394" y="5431312"/>
            <a:ext cx="869951" cy="1116380"/>
          </a:xfrm>
          <a:prstGeom prst="rect">
            <a:avLst/>
          </a:prstGeom>
        </p:spPr>
      </p:pic>
      <p:sp>
        <p:nvSpPr>
          <p:cNvPr id="24" name="TextBox 23">
            <a:extLst>
              <a:ext uri="{FF2B5EF4-FFF2-40B4-BE49-F238E27FC236}">
                <a16:creationId xmlns:a16="http://schemas.microsoft.com/office/drawing/2014/main" id="{DA8A0390-F950-0EB6-4177-0F28021F05C6}"/>
              </a:ext>
            </a:extLst>
          </p:cNvPr>
          <p:cNvSpPr txBox="1"/>
          <p:nvPr/>
        </p:nvSpPr>
        <p:spPr>
          <a:xfrm rot="10800000" flipV="1">
            <a:off x="1147165" y="5910943"/>
            <a:ext cx="4154177" cy="846553"/>
          </a:xfrm>
          <a:prstGeom prst="rect">
            <a:avLst/>
          </a:prstGeom>
          <a:noFill/>
        </p:spPr>
        <p:txBody>
          <a:bodyPr wrap="square">
            <a:spAutoFit/>
          </a:bodyPr>
          <a:lstStyle/>
          <a:p>
            <a:r>
              <a:rPr lang="en-GB" sz="1800" kern="100">
                <a:effectLst/>
                <a:latin typeface="Arial" panose="020B0604020202020204" pitchFamily="34" charset="0"/>
                <a:ea typeface="Calibri" panose="020F0502020204030204" pitchFamily="34" charset="0"/>
                <a:cs typeface="Arial" panose="020B0604020202020204" pitchFamily="34" charset="0"/>
              </a:rPr>
              <a:t>hosts approximately </a:t>
            </a:r>
            <a:r>
              <a:rPr lang="en-GB" sz="2400" b="1" kern="100">
                <a:solidFill>
                  <a:srgbClr val="FF0000"/>
                </a:solidFill>
                <a:latin typeface="Arial" panose="020B0604020202020204" pitchFamily="34" charset="0"/>
                <a:ea typeface="Calibri" panose="020F0502020204030204" pitchFamily="34" charset="0"/>
                <a:cs typeface="Arial" panose="020B0604020202020204" pitchFamily="34" charset="0"/>
              </a:rPr>
              <a:t>3</a:t>
            </a:r>
            <a:r>
              <a:rPr lang="en-GB" sz="2400" b="1" kern="100">
                <a:solidFill>
                  <a:srgbClr val="FF0000"/>
                </a:solidFill>
                <a:effectLst/>
                <a:latin typeface="Arial" panose="020B0604020202020204" pitchFamily="34" charset="0"/>
                <a:ea typeface="Calibri" panose="020F0502020204030204" pitchFamily="34" charset="0"/>
                <a:cs typeface="Arial" panose="020B0604020202020204" pitchFamily="34" charset="0"/>
              </a:rPr>
              <a:t>.80 million </a:t>
            </a:r>
            <a:r>
              <a:rPr lang="en-GB" kern="100">
                <a:latin typeface="Arial" panose="020B0604020202020204" pitchFamily="34" charset="0"/>
                <a:ea typeface="Calibri" panose="020F0502020204030204" pitchFamily="34" charset="0"/>
                <a:cs typeface="Arial" panose="020B0604020202020204" pitchFamily="34" charset="0"/>
              </a:rPr>
              <a:t>IDPs and </a:t>
            </a:r>
            <a:r>
              <a:rPr lang="en-GB" sz="2400" b="1" kern="100">
                <a:solidFill>
                  <a:srgbClr val="FF0000"/>
                </a:solidFill>
                <a:latin typeface="Arial" panose="020B0604020202020204" pitchFamily="34" charset="0"/>
                <a:cs typeface="Arial" panose="020B0604020202020204" pitchFamily="34" charset="0"/>
              </a:rPr>
              <a:t>714,390 </a:t>
            </a:r>
            <a:r>
              <a:rPr lang="en-GB" kern="100">
                <a:latin typeface="Arial" panose="020B0604020202020204" pitchFamily="34" charset="0"/>
                <a:ea typeface="Calibri" panose="020F0502020204030204" pitchFamily="34" charset="0"/>
                <a:cs typeface="Arial" panose="020B0604020202020204" pitchFamily="34" charset="0"/>
              </a:rPr>
              <a:t>Somali refugees</a:t>
            </a:r>
            <a:endParaRPr lang="en-US"/>
          </a:p>
        </p:txBody>
      </p:sp>
    </p:spTree>
    <p:extLst>
      <p:ext uri="{BB962C8B-B14F-4D97-AF65-F5344CB8AC3E}">
        <p14:creationId xmlns:p14="http://schemas.microsoft.com/office/powerpoint/2010/main" val="3554374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ECAB1E8-8195-4748-BE71-FF806D8689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text rectangle">
            <a:extLst>
              <a:ext uri="{FF2B5EF4-FFF2-40B4-BE49-F238E27FC236}">
                <a16:creationId xmlns:a16="http://schemas.microsoft.com/office/drawing/2014/main" id="{57F6BDD4-E066-4008-8011-6CC31AEB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97A3510-E91E-181B-1BB7-BB514DA27AEA}"/>
              </a:ext>
            </a:extLst>
          </p:cNvPr>
          <p:cNvSpPr>
            <a:spLocks noGrp="1"/>
          </p:cNvSpPr>
          <p:nvPr>
            <p:ph type="title"/>
          </p:nvPr>
        </p:nvSpPr>
        <p:spPr>
          <a:xfrm>
            <a:off x="841247" y="978619"/>
            <a:ext cx="3410712" cy="1106424"/>
          </a:xfrm>
        </p:spPr>
        <p:txBody>
          <a:bodyPr vert="horz" lIns="91440" tIns="45720" rIns="91440" bIns="45720" rtlCol="0" anchor="ctr">
            <a:normAutofit/>
          </a:bodyPr>
          <a:lstStyle/>
          <a:p>
            <a:pPr defTabSz="914400">
              <a:lnSpc>
                <a:spcPct val="90000"/>
              </a:lnSpc>
              <a:spcBef>
                <a:spcPct val="0"/>
              </a:spcBef>
            </a:pPr>
            <a:r>
              <a:rPr lang="en-US" sz="2400">
                <a:solidFill>
                  <a:schemeClr val="tx1"/>
                </a:solidFill>
                <a:latin typeface="+mj-lt"/>
              </a:rPr>
              <a:t>Major Sources of livelihood for refugee and IDP households</a:t>
            </a:r>
          </a:p>
        </p:txBody>
      </p:sp>
      <p:sp>
        <p:nvSpPr>
          <p:cNvPr id="19" name="!!accent">
            <a:extLst>
              <a:ext uri="{FF2B5EF4-FFF2-40B4-BE49-F238E27FC236}">
                <a16:creationId xmlns:a16="http://schemas.microsoft.com/office/drawing/2014/main" id="{2711A8FB-68FC-45FC-B01E-38F809E2D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043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1" name="Rectangle 20">
            <a:extLst>
              <a:ext uri="{FF2B5EF4-FFF2-40B4-BE49-F238E27FC236}">
                <a16:creationId xmlns:a16="http://schemas.microsoft.com/office/drawing/2014/main" id="{2A865FE3-5FC9-4049-87CF-30019C46C0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121408"/>
            <a:ext cx="3328416"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2D23C520-9E24-1984-5615-D0B87ACDF696}"/>
              </a:ext>
            </a:extLst>
          </p:cNvPr>
          <p:cNvSpPr txBox="1"/>
          <p:nvPr/>
        </p:nvSpPr>
        <p:spPr>
          <a:xfrm>
            <a:off x="841247" y="2359152"/>
            <a:ext cx="3410712" cy="3425043"/>
          </a:xfrm>
          <a:prstGeom prst="rect">
            <a:avLst/>
          </a:prstGeom>
        </p:spPr>
        <p:txBody>
          <a:bodyPr vert="horz" lIns="91440" tIns="45720" rIns="91440" bIns="45720" rtlCol="0">
            <a:normAutofit/>
          </a:bodyPr>
          <a:lstStyle/>
          <a:p>
            <a:pPr marL="342900" lvl="0" indent="-228600" defTabSz="914400">
              <a:lnSpc>
                <a:spcPct val="90000"/>
              </a:lnSpc>
              <a:buFont typeface="Arial" panose="020B0604020202020204" pitchFamily="34" charset="0"/>
              <a:buChar char="•"/>
            </a:pPr>
            <a:r>
              <a:rPr lang="en-US" sz="1700">
                <a:effectLst/>
              </a:rPr>
              <a:t>Crop farming, </a:t>
            </a:r>
          </a:p>
          <a:p>
            <a:pPr marL="342900" lvl="0" indent="-228600" defTabSz="914400">
              <a:lnSpc>
                <a:spcPct val="90000"/>
              </a:lnSpc>
              <a:buFont typeface="Arial" panose="020B0604020202020204" pitchFamily="34" charset="0"/>
              <a:buChar char="•"/>
            </a:pPr>
            <a:r>
              <a:rPr lang="en-US" sz="1700">
                <a:effectLst/>
              </a:rPr>
              <a:t>Housekeeping and domestic work.</a:t>
            </a:r>
          </a:p>
          <a:p>
            <a:pPr marL="342900" lvl="0" indent="-228600" defTabSz="914400">
              <a:lnSpc>
                <a:spcPct val="90000"/>
              </a:lnSpc>
              <a:buFont typeface="Arial" panose="020B0604020202020204" pitchFamily="34" charset="0"/>
              <a:buChar char="•"/>
            </a:pPr>
            <a:r>
              <a:rPr lang="en-US" sz="1700">
                <a:effectLst/>
              </a:rPr>
              <a:t>Off-farm work such as processing agricultural produce or acting as agricultural produce middlemen.</a:t>
            </a:r>
          </a:p>
          <a:p>
            <a:pPr marL="342900" lvl="0" indent="-228600" defTabSz="914400">
              <a:lnSpc>
                <a:spcPct val="90000"/>
              </a:lnSpc>
              <a:buFont typeface="Arial" panose="020B0604020202020204" pitchFamily="34" charset="0"/>
              <a:buChar char="•"/>
            </a:pPr>
            <a:r>
              <a:rPr lang="en-US" sz="1700">
                <a:effectLst/>
              </a:rPr>
              <a:t>Trading, commerce/business, and minimarkets. </a:t>
            </a:r>
          </a:p>
          <a:p>
            <a:pPr marL="342900" lvl="0" indent="-228600" defTabSz="914400">
              <a:lnSpc>
                <a:spcPct val="90000"/>
              </a:lnSpc>
              <a:buFont typeface="Arial" panose="020B0604020202020204" pitchFamily="34" charset="0"/>
              <a:buChar char="•"/>
            </a:pPr>
            <a:r>
              <a:rPr lang="en-US" sz="1700">
                <a:effectLst/>
              </a:rPr>
              <a:t>Market vending. </a:t>
            </a:r>
          </a:p>
          <a:p>
            <a:pPr marL="342900" lvl="0" indent="-228600" defTabSz="914400">
              <a:lnSpc>
                <a:spcPct val="90000"/>
              </a:lnSpc>
              <a:buFont typeface="Arial" panose="020B0604020202020204" pitchFamily="34" charset="0"/>
              <a:buChar char="•"/>
            </a:pPr>
            <a:r>
              <a:rPr lang="en-US" sz="1700">
                <a:effectLst/>
              </a:rPr>
              <a:t>Engagement in provision of transport services such as motor-cycle taxis [boda boda]</a:t>
            </a:r>
          </a:p>
          <a:p>
            <a:pPr marL="342900" lvl="0" indent="-228600" defTabSz="914400">
              <a:lnSpc>
                <a:spcPct val="90000"/>
              </a:lnSpc>
              <a:spcAft>
                <a:spcPts val="800"/>
              </a:spcAft>
              <a:buFont typeface="Arial" panose="020B0604020202020204" pitchFamily="34" charset="0"/>
              <a:buChar char="•"/>
            </a:pPr>
            <a:r>
              <a:rPr lang="en-US" sz="1700">
                <a:effectLst/>
              </a:rPr>
              <a:t>Formal contractual work; </a:t>
            </a:r>
          </a:p>
        </p:txBody>
      </p:sp>
      <p:pic>
        <p:nvPicPr>
          <p:cNvPr id="7" name="Picture 6">
            <a:extLst>
              <a:ext uri="{FF2B5EF4-FFF2-40B4-BE49-F238E27FC236}">
                <a16:creationId xmlns:a16="http://schemas.microsoft.com/office/drawing/2014/main" id="{7BB134A1-D9C9-C424-C081-A2783A0A9687}"/>
              </a:ext>
            </a:extLst>
          </p:cNvPr>
          <p:cNvPicPr>
            <a:picLocks noChangeAspect="1"/>
          </p:cNvPicPr>
          <p:nvPr/>
        </p:nvPicPr>
        <p:blipFill rotWithShape="1">
          <a:blip r:embed="rId3">
            <a:extLst>
              <a:ext uri="{28A0092B-C50C-407E-A947-70E740481C1C}">
                <a14:useLocalDpi xmlns:a14="http://schemas.microsoft.com/office/drawing/2010/main" val="0"/>
              </a:ext>
            </a:extLst>
          </a:blip>
          <a:srcRect l="660" r="3" b="3"/>
          <a:stretch/>
        </p:blipFill>
        <p:spPr bwMode="auto">
          <a:xfrm>
            <a:off x="5124450" y="634382"/>
            <a:ext cx="6657213" cy="5495162"/>
          </a:xfrm>
          <a:prstGeom prst="rect">
            <a:avLst/>
          </a:prstGeom>
          <a:noFill/>
        </p:spPr>
      </p:pic>
      <p:sp>
        <p:nvSpPr>
          <p:cNvPr id="5" name="Footer Placeholder 4">
            <a:extLst>
              <a:ext uri="{FF2B5EF4-FFF2-40B4-BE49-F238E27FC236}">
                <a16:creationId xmlns:a16="http://schemas.microsoft.com/office/drawing/2014/main" id="{C4D1D9BD-FA71-35EA-6C8F-27C8EC60C731}"/>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defTabSz="914400">
              <a:lnSpc>
                <a:spcPct val="90000"/>
              </a:lnSpc>
              <a:spcAft>
                <a:spcPts val="600"/>
              </a:spcAft>
              <a:defRPr/>
            </a:pPr>
            <a:r>
              <a:rPr lang="en-US" kern="1200">
                <a:solidFill>
                  <a:schemeClr val="tx1">
                    <a:lumMod val="50000"/>
                    <a:lumOff val="50000"/>
                  </a:schemeClr>
                </a:solidFill>
                <a:latin typeface="Calibri" panose="020F0502020204030204"/>
                <a:ea typeface="+mn-ea"/>
                <a:cs typeface="+mn-cs"/>
                <a:hlinkClick r:id="rId4"/>
              </a:rPr>
              <a:t>UNCDF/VNG Local Analsys Report &amp; Open Capital - Management Consulting and Financial Advisory</a:t>
            </a:r>
            <a:endParaRPr lang="en-US" kern="1200">
              <a:solidFill>
                <a:schemeClr val="tx1">
                  <a:lumMod val="50000"/>
                  <a:lumOff val="50000"/>
                </a:schemeClr>
              </a:solidFill>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224B0B7B-7B73-C318-ECAF-B1910F331BC5}"/>
              </a:ext>
            </a:extLst>
          </p:cNvPr>
          <p:cNvSpPr>
            <a:spLocks noGrp="1"/>
          </p:cNvSpPr>
          <p:nvPr>
            <p:ph type="sldNum" sz="quarter" idx="12"/>
          </p:nvPr>
        </p:nvSpPr>
        <p:spPr>
          <a:xfrm>
            <a:off x="8613648" y="6356350"/>
            <a:ext cx="2743200" cy="365125"/>
          </a:xfrm>
        </p:spPr>
        <p:txBody>
          <a:bodyPr vert="horz" lIns="91440" tIns="45720" rIns="91440" bIns="45720" rtlCol="0" anchor="ctr">
            <a:normAutofit/>
          </a:bodyPr>
          <a:lstStyle/>
          <a:p>
            <a:pPr defTabSz="914400">
              <a:spcAft>
                <a:spcPts val="600"/>
              </a:spcAft>
              <a:defRPr/>
            </a:pPr>
            <a:fld id="{FC02A3AC-90FF-4641-ABCA-85EA8A67695E}" type="slidenum">
              <a:rPr lang="en-US" sz="1200">
                <a:solidFill>
                  <a:schemeClr val="tx1">
                    <a:lumMod val="50000"/>
                    <a:lumOff val="50000"/>
                  </a:schemeClr>
                </a:solidFill>
                <a:latin typeface="Calibri" panose="020F0502020204030204"/>
              </a:rPr>
              <a:pPr defTabSz="914400">
                <a:spcAft>
                  <a:spcPts val="600"/>
                </a:spcAft>
                <a:defRPr/>
              </a:pPr>
              <a:t>3</a:t>
            </a:fld>
            <a:endParaRPr lang="en-US" sz="1200">
              <a:solidFill>
                <a:schemeClr val="tx1">
                  <a:lumMod val="50000"/>
                  <a:lumOff val="50000"/>
                </a:schemeClr>
              </a:solidFill>
              <a:latin typeface="Calibri" panose="020F0502020204030204"/>
            </a:endParaRPr>
          </a:p>
        </p:txBody>
      </p:sp>
      <p:sp>
        <p:nvSpPr>
          <p:cNvPr id="11" name="Content Placeholder 2">
            <a:extLst>
              <a:ext uri="{FF2B5EF4-FFF2-40B4-BE49-F238E27FC236}">
                <a16:creationId xmlns:a16="http://schemas.microsoft.com/office/drawing/2014/main" id="{719AE250-B54F-1452-7F94-9D02FB70E131}"/>
              </a:ext>
            </a:extLst>
          </p:cNvPr>
          <p:cNvSpPr>
            <a:spLocks noGrp="1"/>
          </p:cNvSpPr>
          <p:nvPr>
            <p:ph sz="half" idx="1"/>
          </p:nvPr>
        </p:nvSpPr>
        <p:spPr>
          <a:xfrm>
            <a:off x="5056622" y="242454"/>
            <a:ext cx="5061857" cy="972003"/>
          </a:xfrm>
        </p:spPr>
        <p:txBody>
          <a:bodyPr/>
          <a:lstStyle/>
          <a:p>
            <a:r>
              <a:rPr lang="en-US"/>
              <a:t>FDPs are economically active and are engaged in several ways across sectors in East Africa </a:t>
            </a:r>
            <a:endParaRPr lang="en-UG"/>
          </a:p>
        </p:txBody>
      </p:sp>
    </p:spTree>
    <p:extLst>
      <p:ext uri="{BB962C8B-B14F-4D97-AF65-F5344CB8AC3E}">
        <p14:creationId xmlns:p14="http://schemas.microsoft.com/office/powerpoint/2010/main" val="2372121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5">
            <a:extLst>
              <a:ext uri="{FF2B5EF4-FFF2-40B4-BE49-F238E27FC236}">
                <a16:creationId xmlns:a16="http://schemas.microsoft.com/office/drawing/2014/main" id="{869DD09E-B389-D676-4DFF-F8C7085C1AD7}"/>
              </a:ext>
            </a:extLst>
          </p:cNvPr>
          <p:cNvSpPr txBox="1">
            <a:spLocks/>
          </p:cNvSpPr>
          <p:nvPr/>
        </p:nvSpPr>
        <p:spPr>
          <a:xfrm>
            <a:off x="290350" y="3513490"/>
            <a:ext cx="3535411" cy="1169551"/>
          </a:xfrm>
          <a:prstGeom prst="rect">
            <a:avLst/>
          </a:prstGeom>
          <a:noFill/>
        </p:spPr>
        <p:txBody>
          <a:bodyPr wrap="square" rtlCol="0">
            <a:spAutoFit/>
          </a:bodyPr>
          <a:lstStyle>
            <a:defPPr>
              <a:defRPr lang="en-US"/>
            </a:defPPr>
            <a:lvl1pPr>
              <a:defRPr sz="1400">
                <a:latin typeface="Arial" panose="020B0604020202020204" pitchFamily="34" charset="0"/>
                <a:ea typeface="Calibri" panose="020F0502020204030204" pitchFamily="34" charset="0"/>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0099"/>
                </a:solidFill>
              </a:rPr>
              <a:t>Support its clients in designing, testing and scaling up inclusive mechanisms for sub-national finance, particularly for the urban transition, the green transition and the productive transition.</a:t>
            </a:r>
          </a:p>
        </p:txBody>
      </p:sp>
      <p:sp>
        <p:nvSpPr>
          <p:cNvPr id="4" name="Rectangle 3">
            <a:extLst>
              <a:ext uri="{FF2B5EF4-FFF2-40B4-BE49-F238E27FC236}">
                <a16:creationId xmlns:a16="http://schemas.microsoft.com/office/drawing/2014/main" id="{844A7D48-E8BB-15D2-7D49-B12E7C97FD0D}"/>
              </a:ext>
            </a:extLst>
          </p:cNvPr>
          <p:cNvSpPr/>
          <p:nvPr/>
        </p:nvSpPr>
        <p:spPr>
          <a:xfrm>
            <a:off x="0" y="68782"/>
            <a:ext cx="10670100" cy="116955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a:latin typeface="Arial"/>
              <a:cs typeface="Arial"/>
            </a:endParaRPr>
          </a:p>
        </p:txBody>
      </p:sp>
      <p:sp>
        <p:nvSpPr>
          <p:cNvPr id="8" name="TextBox 7">
            <a:extLst>
              <a:ext uri="{FF2B5EF4-FFF2-40B4-BE49-F238E27FC236}">
                <a16:creationId xmlns:a16="http://schemas.microsoft.com/office/drawing/2014/main" id="{BC20E73D-837F-1C3B-221E-9126436BB655}"/>
              </a:ext>
            </a:extLst>
          </p:cNvPr>
          <p:cNvSpPr txBox="1"/>
          <p:nvPr/>
        </p:nvSpPr>
        <p:spPr>
          <a:xfrm>
            <a:off x="463158" y="250371"/>
            <a:ext cx="10117756" cy="987962"/>
          </a:xfrm>
          <a:prstGeom prst="rect">
            <a:avLst/>
          </a:prstGeom>
        </p:spPr>
        <p:txBody>
          <a:bodyPr vert="horz" lIns="91440" tIns="45720" rIns="91440" bIns="45720" rtlCol="0">
            <a:noAutofit/>
          </a:bodyPr>
          <a:lstStyle>
            <a:defPPr>
              <a:defRPr lang="en-US"/>
            </a:defPPr>
            <a:lvl1pPr indent="0">
              <a:lnSpc>
                <a:spcPct val="90000"/>
              </a:lnSpc>
              <a:spcBef>
                <a:spcPts val="1000"/>
              </a:spcBef>
              <a:buFontTx/>
              <a:buNone/>
              <a:defRPr sz="2400" b="1" i="0">
                <a:solidFill>
                  <a:srgbClr val="011EAA"/>
                </a:solidFill>
                <a:latin typeface="Univers" panose="020B0503020202020204" pitchFamily="34" charset="0"/>
              </a:defRPr>
            </a:lvl1pPr>
            <a:lvl2pPr indent="0" algn="ctr">
              <a:lnSpc>
                <a:spcPct val="90000"/>
              </a:lnSpc>
              <a:spcBef>
                <a:spcPts val="500"/>
              </a:spcBef>
              <a:buFontTx/>
              <a:buNone/>
              <a:defRPr sz="2000" b="0" i="0">
                <a:solidFill>
                  <a:schemeClr val="tx1">
                    <a:lumMod val="95000"/>
                    <a:lumOff val="5000"/>
                  </a:schemeClr>
                </a:solidFill>
                <a:latin typeface="Univers" panose="020B0503020202020204" pitchFamily="34" charset="0"/>
              </a:defRPr>
            </a:lvl2pPr>
            <a:lvl3pPr indent="0" algn="ctr">
              <a:lnSpc>
                <a:spcPct val="90000"/>
              </a:lnSpc>
              <a:spcBef>
                <a:spcPts val="500"/>
              </a:spcBef>
              <a:buFontTx/>
              <a:buNone/>
              <a:defRPr b="1" i="0">
                <a:latin typeface="Univers" panose="020B0503020202020204" pitchFamily="34" charset="0"/>
              </a:defRPr>
            </a:lvl3pPr>
            <a:lvl4pPr indent="0" algn="ctr">
              <a:lnSpc>
                <a:spcPct val="90000"/>
              </a:lnSpc>
              <a:spcBef>
                <a:spcPts val="500"/>
              </a:spcBef>
              <a:buFontTx/>
              <a:buNone/>
              <a:defRPr sz="1600" b="0" i="0">
                <a:latin typeface="Univers" panose="020B0503020202020204" pitchFamily="34" charset="0"/>
              </a:defRPr>
            </a:lvl4pPr>
            <a:lvl5pPr indent="0" algn="ctr">
              <a:lnSpc>
                <a:spcPct val="90000"/>
              </a:lnSpc>
              <a:spcBef>
                <a:spcPts val="500"/>
              </a:spcBef>
              <a:buFontTx/>
              <a:buNone/>
              <a:defRPr sz="1600" b="0" i="0">
                <a:latin typeface="Univers" panose="020B0503020202020204" pitchFamily="34" charset="0"/>
              </a:defRPr>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ctr"/>
            <a:r>
              <a:rPr lang="en-US" sz="3200">
                <a:solidFill>
                  <a:schemeClr val="bg1"/>
                </a:solidFill>
              </a:rPr>
              <a:t>About UNCDF: The UN Hub for Subnational Finance </a:t>
            </a:r>
          </a:p>
        </p:txBody>
      </p:sp>
      <p:sp>
        <p:nvSpPr>
          <p:cNvPr id="17" name="TextBox 16">
            <a:extLst>
              <a:ext uri="{FF2B5EF4-FFF2-40B4-BE49-F238E27FC236}">
                <a16:creationId xmlns:a16="http://schemas.microsoft.com/office/drawing/2014/main" id="{5B5C0E1F-F0EA-B1BE-CF04-15EE5A7643AA}"/>
              </a:ext>
            </a:extLst>
          </p:cNvPr>
          <p:cNvSpPr txBox="1"/>
          <p:nvPr/>
        </p:nvSpPr>
        <p:spPr>
          <a:xfrm>
            <a:off x="253575" y="1718519"/>
            <a:ext cx="5990471" cy="1169551"/>
          </a:xfrm>
          <a:prstGeom prst="rect">
            <a:avLst/>
          </a:prstGeom>
          <a:noFill/>
        </p:spPr>
        <p:txBody>
          <a:bodyPr wrap="square" rtlCol="0">
            <a:spAutoFit/>
          </a:bodyPr>
          <a:lstStyle/>
          <a:p>
            <a:r>
              <a:rPr lang="en-US" sz="1400">
                <a:solidFill>
                  <a:srgbClr val="000099"/>
                </a:solidFill>
                <a:latin typeface="Arial" panose="020B0604020202020204" pitchFamily="34" charset="0"/>
                <a:ea typeface="Calibri" panose="020F0502020204030204" pitchFamily="34" charset="0"/>
                <a:cs typeface="Arial" panose="020B0604020202020204" pitchFamily="34" charset="0"/>
              </a:rPr>
              <a:t>UNCDF is a </a:t>
            </a:r>
            <a:r>
              <a:rPr lang="en-US" sz="1400" b="1">
                <a:solidFill>
                  <a:srgbClr val="000099"/>
                </a:solidFill>
                <a:latin typeface="Arial" panose="020B0604020202020204" pitchFamily="34" charset="0"/>
                <a:ea typeface="Calibri" panose="020F0502020204030204" pitchFamily="34" charset="0"/>
                <a:cs typeface="Arial" panose="020B0604020202020204" pitchFamily="34" charset="0"/>
              </a:rPr>
              <a:t>hybrid development organization and development finance institution </a:t>
            </a:r>
            <a:r>
              <a:rPr lang="en-US" sz="1400">
                <a:solidFill>
                  <a:srgbClr val="000099"/>
                </a:solidFill>
                <a:latin typeface="Arial" panose="020B0604020202020204" pitchFamily="34" charset="0"/>
                <a:ea typeface="Calibri" panose="020F0502020204030204" pitchFamily="34" charset="0"/>
                <a:cs typeface="Arial" panose="020B0604020202020204" pitchFamily="34" charset="0"/>
              </a:rPr>
              <a:t>that will fulfill its overall financing mandate with capital deployment, financial advisory services and capital catalyzation under its Strategic Framework 2022-2025. </a:t>
            </a:r>
          </a:p>
          <a:p>
            <a:endParaRPr lang="en-US" sz="1400">
              <a:solidFill>
                <a:srgbClr val="000099"/>
              </a:solidFill>
            </a:endParaRPr>
          </a:p>
        </p:txBody>
      </p:sp>
      <p:sp>
        <p:nvSpPr>
          <p:cNvPr id="18" name="TextBox 17">
            <a:extLst>
              <a:ext uri="{FF2B5EF4-FFF2-40B4-BE49-F238E27FC236}">
                <a16:creationId xmlns:a16="http://schemas.microsoft.com/office/drawing/2014/main" id="{4FC85B00-CC85-55CE-E126-0A38BD63C6E7}"/>
              </a:ext>
            </a:extLst>
          </p:cNvPr>
          <p:cNvSpPr txBox="1"/>
          <p:nvPr/>
        </p:nvSpPr>
        <p:spPr>
          <a:xfrm>
            <a:off x="6707855" y="1678181"/>
            <a:ext cx="5057756" cy="954107"/>
          </a:xfrm>
          <a:prstGeom prst="rect">
            <a:avLst/>
          </a:prstGeom>
          <a:noFill/>
        </p:spPr>
        <p:txBody>
          <a:bodyPr wrap="square" rtlCol="0">
            <a:spAutoFit/>
          </a:bodyPr>
          <a:lstStyle/>
          <a:p>
            <a:pPr algn="l"/>
            <a:r>
              <a:rPr lang="en-US" sz="1400">
                <a:solidFill>
                  <a:srgbClr val="000099"/>
                </a:solidFill>
                <a:latin typeface="Arial" panose="020B0604020202020204" pitchFamily="34" charset="0"/>
                <a:ea typeface="Calibri" panose="020F0502020204030204" pitchFamily="34" charset="0"/>
                <a:cs typeface="Arial" panose="020B0604020202020204" pitchFamily="34" charset="0"/>
              </a:rPr>
              <a:t>UNCDF aims to deepen and expand its role as the </a:t>
            </a:r>
            <a:r>
              <a:rPr lang="en-US" sz="1400" b="1">
                <a:solidFill>
                  <a:srgbClr val="000099"/>
                </a:solidFill>
                <a:latin typeface="Arial" panose="020B0604020202020204" pitchFamily="34" charset="0"/>
                <a:ea typeface="Calibri" panose="020F0502020204030204" pitchFamily="34" charset="0"/>
                <a:cs typeface="Arial" panose="020B0604020202020204" pitchFamily="34" charset="0"/>
              </a:rPr>
              <a:t>UN hub for subnational finance</a:t>
            </a:r>
            <a:r>
              <a:rPr lang="en-US" sz="1400">
                <a:solidFill>
                  <a:srgbClr val="000099"/>
                </a:solidFill>
                <a:latin typeface="Arial" panose="020B0604020202020204" pitchFamily="34" charset="0"/>
                <a:ea typeface="Calibri" panose="020F0502020204030204" pitchFamily="34" charset="0"/>
                <a:cs typeface="Arial" panose="020B0604020202020204" pitchFamily="34" charset="0"/>
              </a:rPr>
              <a:t> by strengthening its long-standing collaborative relationships and converting them to solution-driven services.</a:t>
            </a:r>
            <a:endParaRPr lang="en-US" sz="1400">
              <a:solidFill>
                <a:srgbClr val="000099"/>
              </a:solidFill>
            </a:endParaRPr>
          </a:p>
        </p:txBody>
      </p:sp>
      <p:pic>
        <p:nvPicPr>
          <p:cNvPr id="21" name="Graphic 20" descr="Eye with solid fill">
            <a:extLst>
              <a:ext uri="{FF2B5EF4-FFF2-40B4-BE49-F238E27FC236}">
                <a16:creationId xmlns:a16="http://schemas.microsoft.com/office/drawing/2014/main" id="{B8752AC0-3E3B-3C06-8475-7824EEF708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158" y="2782978"/>
            <a:ext cx="711390" cy="711390"/>
          </a:xfrm>
          <a:prstGeom prst="rect">
            <a:avLst/>
          </a:prstGeom>
        </p:spPr>
      </p:pic>
      <p:sp>
        <p:nvSpPr>
          <p:cNvPr id="24" name="Slide Number Placeholder 5">
            <a:extLst>
              <a:ext uri="{FF2B5EF4-FFF2-40B4-BE49-F238E27FC236}">
                <a16:creationId xmlns:a16="http://schemas.microsoft.com/office/drawing/2014/main" id="{BC926C9B-883E-92E3-DEA0-76554BB99DD8}"/>
              </a:ext>
            </a:extLst>
          </p:cNvPr>
          <p:cNvSpPr txBox="1">
            <a:spLocks/>
          </p:cNvSpPr>
          <p:nvPr/>
        </p:nvSpPr>
        <p:spPr>
          <a:xfrm>
            <a:off x="287289" y="5640977"/>
            <a:ext cx="3766645" cy="738664"/>
          </a:xfrm>
          <a:prstGeom prst="rect">
            <a:avLst/>
          </a:prstGeom>
          <a:noFill/>
        </p:spPr>
        <p:txBody>
          <a:bodyPr wrap="square" rtlCol="0">
            <a:spAutoFit/>
          </a:bodyPr>
          <a:lstStyle>
            <a:defPPr>
              <a:defRPr lang="en-US"/>
            </a:defPPr>
            <a:lvl1pPr>
              <a:defRPr sz="1400">
                <a:latin typeface="Arial" panose="020B0604020202020204" pitchFamily="34" charset="0"/>
                <a:ea typeface="Calibri" panose="020F0502020204030204" pitchFamily="34" charset="0"/>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i="0" u="none" strike="noStrike">
                <a:solidFill>
                  <a:srgbClr val="000099"/>
                </a:solidFill>
                <a:effectLst/>
              </a:rPr>
              <a:t>A world where sub-national finance is a key component of development finance and therefore the SDGs are being achieved.</a:t>
            </a:r>
            <a:endParaRPr lang="en-US">
              <a:solidFill>
                <a:srgbClr val="000099"/>
              </a:solidFill>
            </a:endParaRPr>
          </a:p>
        </p:txBody>
      </p:sp>
      <p:sp>
        <p:nvSpPr>
          <p:cNvPr id="25" name="Slide Number Placeholder 5">
            <a:extLst>
              <a:ext uri="{FF2B5EF4-FFF2-40B4-BE49-F238E27FC236}">
                <a16:creationId xmlns:a16="http://schemas.microsoft.com/office/drawing/2014/main" id="{5ADB04AC-39CC-4E76-BBB4-33DAC7FB6522}"/>
              </a:ext>
            </a:extLst>
          </p:cNvPr>
          <p:cNvSpPr txBox="1">
            <a:spLocks/>
          </p:cNvSpPr>
          <p:nvPr/>
        </p:nvSpPr>
        <p:spPr>
          <a:xfrm>
            <a:off x="1420400" y="2950776"/>
            <a:ext cx="1275313" cy="338554"/>
          </a:xfrm>
          <a:prstGeom prst="rect">
            <a:avLst/>
          </a:prstGeom>
          <a:solidFill>
            <a:schemeClr val="accent1">
              <a:lumMod val="20000"/>
              <a:lumOff val="80000"/>
            </a:schemeClr>
          </a:solidFill>
        </p:spPr>
        <p:txBody>
          <a:bodyPr wrap="square" rtlCol="0">
            <a:spAutoFit/>
          </a:bodyPr>
          <a:lstStyle>
            <a:defPPr>
              <a:defRPr lang="en-US"/>
            </a:defPPr>
            <a:lvl1pPr algn="ctr">
              <a:defRPr sz="1600">
                <a:solidFill>
                  <a:srgbClr val="000099"/>
                </a:solidFill>
                <a:latin typeface="Arial" panose="020B0604020202020204" pitchFamily="34" charset="0"/>
                <a:ea typeface="Calibri" panose="020F0502020204030204" pitchFamily="34" charset="0"/>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Vision</a:t>
            </a:r>
          </a:p>
        </p:txBody>
      </p:sp>
      <p:sp>
        <p:nvSpPr>
          <p:cNvPr id="26" name="Slide Number Placeholder 5">
            <a:extLst>
              <a:ext uri="{FF2B5EF4-FFF2-40B4-BE49-F238E27FC236}">
                <a16:creationId xmlns:a16="http://schemas.microsoft.com/office/drawing/2014/main" id="{155CB77C-8578-1EC0-799E-E56DEA20E32D}"/>
              </a:ext>
            </a:extLst>
          </p:cNvPr>
          <p:cNvSpPr txBox="1">
            <a:spLocks/>
          </p:cNvSpPr>
          <p:nvPr/>
        </p:nvSpPr>
        <p:spPr>
          <a:xfrm>
            <a:off x="1420400" y="5103892"/>
            <a:ext cx="1275312" cy="338554"/>
          </a:xfrm>
          <a:prstGeom prst="rect">
            <a:avLst/>
          </a:prstGeom>
          <a:solidFill>
            <a:schemeClr val="accent1">
              <a:lumMod val="20000"/>
              <a:lumOff val="80000"/>
            </a:schemeClr>
          </a:solidFill>
        </p:spPr>
        <p:txBody>
          <a:bodyPr wrap="square" rtlCol="0">
            <a:spAutoFit/>
          </a:bodyPr>
          <a:lstStyle>
            <a:defPPr>
              <a:defRPr lang="en-US"/>
            </a:defPPr>
            <a:lvl1pPr algn="ctr">
              <a:defRPr sz="1600">
                <a:solidFill>
                  <a:srgbClr val="000099"/>
                </a:solidFill>
                <a:latin typeface="Arial" panose="020B0604020202020204" pitchFamily="34" charset="0"/>
                <a:ea typeface="Calibri" panose="020F0502020204030204" pitchFamily="34" charset="0"/>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Mission</a:t>
            </a:r>
          </a:p>
        </p:txBody>
      </p:sp>
      <p:sp>
        <p:nvSpPr>
          <p:cNvPr id="27" name="Slide Number Placeholder 5">
            <a:extLst>
              <a:ext uri="{FF2B5EF4-FFF2-40B4-BE49-F238E27FC236}">
                <a16:creationId xmlns:a16="http://schemas.microsoft.com/office/drawing/2014/main" id="{AC5385F2-2C37-F427-B6BA-D4A501FFA6D2}"/>
              </a:ext>
            </a:extLst>
          </p:cNvPr>
          <p:cNvSpPr txBox="1">
            <a:spLocks/>
          </p:cNvSpPr>
          <p:nvPr/>
        </p:nvSpPr>
        <p:spPr>
          <a:xfrm>
            <a:off x="9014219" y="3113231"/>
            <a:ext cx="2751392" cy="338554"/>
          </a:xfrm>
          <a:prstGeom prst="rect">
            <a:avLst/>
          </a:prstGeom>
          <a:solidFill>
            <a:schemeClr val="accent1">
              <a:lumMod val="20000"/>
              <a:lumOff val="80000"/>
            </a:schemeClr>
          </a:solidFill>
        </p:spPr>
        <p:txBody>
          <a:bodyPr wrap="square" rtlCol="0">
            <a:spAutoFit/>
          </a:bodyPr>
          <a:lstStyle>
            <a:defPPr>
              <a:defRPr lang="en-US"/>
            </a:defPPr>
            <a:lvl1pPr algn="ctr">
              <a:defRPr sz="1600">
                <a:solidFill>
                  <a:srgbClr val="000099"/>
                </a:solidFill>
                <a:latin typeface="Arial" panose="020B0604020202020204" pitchFamily="34" charset="0"/>
                <a:ea typeface="Calibri" panose="020F0502020204030204" pitchFamily="34" charset="0"/>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Where are we?</a:t>
            </a:r>
          </a:p>
        </p:txBody>
      </p:sp>
      <p:pic>
        <p:nvPicPr>
          <p:cNvPr id="29" name="Graphic 28" descr="Marker with solid fill">
            <a:extLst>
              <a:ext uri="{FF2B5EF4-FFF2-40B4-BE49-F238E27FC236}">
                <a16:creationId xmlns:a16="http://schemas.microsoft.com/office/drawing/2014/main" id="{C72BF6EA-F1CA-2645-C83D-851C6FEBFD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428370" y="2853577"/>
            <a:ext cx="510055" cy="510055"/>
          </a:xfrm>
          <a:prstGeom prst="rect">
            <a:avLst/>
          </a:prstGeom>
        </p:spPr>
      </p:pic>
      <p:pic>
        <p:nvPicPr>
          <p:cNvPr id="31" name="Graphic 30" descr="Group brainstorm with solid fill">
            <a:extLst>
              <a:ext uri="{FF2B5EF4-FFF2-40B4-BE49-F238E27FC236}">
                <a16:creationId xmlns:a16="http://schemas.microsoft.com/office/drawing/2014/main" id="{2F588FD9-5A56-DAC6-9EF4-17B64882C09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61653" y="4758637"/>
            <a:ext cx="812895" cy="812895"/>
          </a:xfrm>
          <a:prstGeom prst="rect">
            <a:avLst/>
          </a:prstGeom>
        </p:spPr>
      </p:pic>
      <p:pic>
        <p:nvPicPr>
          <p:cNvPr id="2" name="Picture 2" descr="Diagram&#10;&#10;Description automatically generated">
            <a:extLst>
              <a:ext uri="{FF2B5EF4-FFF2-40B4-BE49-F238E27FC236}">
                <a16:creationId xmlns:a16="http://schemas.microsoft.com/office/drawing/2014/main" id="{7704510A-7C67-D05B-CF9C-45DDB396BAEB}"/>
              </a:ext>
            </a:extLst>
          </p:cNvPr>
          <p:cNvPicPr>
            <a:picLocks noChangeAspect="1"/>
          </p:cNvPicPr>
          <p:nvPr/>
        </p:nvPicPr>
        <p:blipFill>
          <a:blip r:embed="rId9"/>
          <a:stretch>
            <a:fillRect/>
          </a:stretch>
        </p:blipFill>
        <p:spPr>
          <a:xfrm>
            <a:off x="4682898" y="3558772"/>
            <a:ext cx="7366686" cy="3257380"/>
          </a:xfrm>
          <a:prstGeom prst="rect">
            <a:avLst/>
          </a:prstGeom>
        </p:spPr>
      </p:pic>
      <p:sp>
        <p:nvSpPr>
          <p:cNvPr id="5" name="TextBox 4">
            <a:extLst>
              <a:ext uri="{FF2B5EF4-FFF2-40B4-BE49-F238E27FC236}">
                <a16:creationId xmlns:a16="http://schemas.microsoft.com/office/drawing/2014/main" id="{6899A40F-476D-291F-08D8-2D0C59DC446D}"/>
              </a:ext>
            </a:extLst>
          </p:cNvPr>
          <p:cNvSpPr txBox="1"/>
          <p:nvPr/>
        </p:nvSpPr>
        <p:spPr>
          <a:xfrm>
            <a:off x="3811205" y="2706928"/>
            <a:ext cx="6096000" cy="536622"/>
          </a:xfrm>
          <a:prstGeom prst="rect">
            <a:avLst/>
          </a:prstGeom>
          <a:noFill/>
        </p:spPr>
        <p:txBody>
          <a:bodyPr wrap="square">
            <a:spAutoFit/>
          </a:bodyPr>
          <a:lstStyle/>
          <a:p>
            <a:pPr>
              <a:lnSpc>
                <a:spcPct val="107000"/>
              </a:lnSpc>
              <a:spcAft>
                <a:spcPts val="800"/>
              </a:spcAft>
            </a:pPr>
            <a:r>
              <a:rPr lang="en-US" sz="1400" b="1">
                <a:solidFill>
                  <a:srgbClr val="000099"/>
                </a:solidFill>
                <a:latin typeface="Arial" panose="020B0604020202020204" pitchFamily="34" charset="0"/>
                <a:ea typeface="Calibri" panose="020F0502020204030204" pitchFamily="34" charset="0"/>
                <a:cs typeface="Arial" panose="020B0604020202020204" pitchFamily="34" charset="0"/>
              </a:rPr>
              <a:t>We thus Cherish our Partnership with the UN-Habitat to work jointly to finance cities as an accelerator of the SDGs. </a:t>
            </a:r>
            <a:endParaRPr lang="en-UG" sz="1400" b="1">
              <a:solidFill>
                <a:srgbClr val="000099"/>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98055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FD4DEBF-2A2D-FF78-C6D3-F1D739C25EE1}"/>
              </a:ext>
            </a:extLst>
          </p:cNvPr>
          <p:cNvSpPr>
            <a:spLocks noGrp="1"/>
          </p:cNvSpPr>
          <p:nvPr>
            <p:ph type="sldNum" sz="quarter" idx="12"/>
          </p:nvPr>
        </p:nvSpPr>
        <p:spPr/>
        <p:txBody>
          <a:bodyPr/>
          <a:lstStyle/>
          <a:p>
            <a:fld id="{25CCA86C-E595-4FCB-B12A-2D663C05ECA6}" type="slidenum">
              <a:rPr lang="en-ZA" smtClean="0"/>
              <a:t>5</a:t>
            </a:fld>
            <a:endParaRPr lang="en-ZA"/>
          </a:p>
        </p:txBody>
      </p:sp>
      <p:sp>
        <p:nvSpPr>
          <p:cNvPr id="7" name="Content Placeholder 3">
            <a:extLst>
              <a:ext uri="{FF2B5EF4-FFF2-40B4-BE49-F238E27FC236}">
                <a16:creationId xmlns:a16="http://schemas.microsoft.com/office/drawing/2014/main" id="{FE5B91EF-4B6D-15E8-072E-E90E4EB7DB0A}"/>
              </a:ext>
            </a:extLst>
          </p:cNvPr>
          <p:cNvSpPr txBox="1">
            <a:spLocks noGrp="1"/>
          </p:cNvSpPr>
          <p:nvPr>
            <p:ph idx="1"/>
          </p:nvPr>
        </p:nvSpPr>
        <p:spPr>
          <a:xfrm>
            <a:off x="396107" y="1694277"/>
            <a:ext cx="3228975" cy="1998292"/>
          </a:xfrm>
          <a:prstGeom prst="rect">
            <a:avLst/>
          </a:prstGeom>
          <a:solidFill>
            <a:schemeClr val="accent1">
              <a:lumMod val="20000"/>
              <a:lumOff val="80000"/>
            </a:schemeClr>
          </a:solidFill>
        </p:spPr>
        <p:txBody>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just" defTabSz="806809">
              <a:defRPr/>
            </a:pPr>
            <a:r>
              <a:rPr lang="en-ZA" sz="1600" b="1" kern="0">
                <a:solidFill>
                  <a:schemeClr val="bg1"/>
                </a:solidFill>
                <a:latin typeface="Arial" panose="020B0604020202020204" pitchFamily="34" charset="0"/>
                <a:cs typeface="Arial" panose="020B0604020202020204" pitchFamily="34" charset="0"/>
              </a:rPr>
              <a:t>                    </a:t>
            </a:r>
          </a:p>
          <a:p>
            <a:pPr algn="just" defTabSz="806809">
              <a:defRPr/>
            </a:pPr>
            <a:r>
              <a:rPr lang="en-ZA" sz="1600" b="1" kern="0">
                <a:solidFill>
                  <a:schemeClr val="bg1"/>
                </a:solidFill>
                <a:latin typeface="Arial" panose="020B0604020202020204" pitchFamily="34" charset="0"/>
                <a:cs typeface="Arial" panose="020B0604020202020204" pitchFamily="34" charset="0"/>
              </a:rPr>
              <a:t>                     </a:t>
            </a:r>
            <a:endParaRPr lang="en-ZA" sz="1600" b="1" kern="0">
              <a:latin typeface="Arial" panose="020B0604020202020204" pitchFamily="34" charset="0"/>
              <a:cs typeface="Arial" panose="020B0604020202020204" pitchFamily="34" charset="0"/>
            </a:endParaRPr>
          </a:p>
          <a:p>
            <a:pPr indent="0" algn="just" defTabSz="806809">
              <a:buNone/>
              <a:defRPr/>
            </a:pPr>
            <a:endParaRPr lang="en-US" sz="1600">
              <a:effectLst/>
              <a:latin typeface="Arial" panose="020B0604020202020204" pitchFamily="34" charset="0"/>
              <a:ea typeface="Calibri" panose="020F0502020204030204" pitchFamily="34" charset="0"/>
            </a:endParaRPr>
          </a:p>
          <a:p>
            <a:pPr indent="0" algn="just" defTabSz="806809">
              <a:buNone/>
              <a:defRPr/>
            </a:pPr>
            <a:r>
              <a:rPr lang="en-US" sz="1600">
                <a:effectLst/>
                <a:latin typeface="Arial" panose="020B0604020202020204" pitchFamily="34" charset="0"/>
                <a:ea typeface="Calibri" panose="020F0502020204030204" pitchFamily="34" charset="0"/>
              </a:rPr>
              <a:t>Improved local capacity in increasing Own Source Revenue (OSR) and strengthening fiscal health</a:t>
            </a:r>
            <a:endParaRPr lang="en-ZA" sz="1600" b="1" kern="0">
              <a:latin typeface="Arial" panose="020B0604020202020204" pitchFamily="34" charset="0"/>
              <a:cs typeface="Arial" panose="020B0604020202020204" pitchFamily="34" charset="0"/>
            </a:endParaRPr>
          </a:p>
        </p:txBody>
      </p:sp>
      <p:pic>
        <p:nvPicPr>
          <p:cNvPr id="8" name="Picture 2" descr="The TADAT Framework—An Overview">
            <a:extLst>
              <a:ext uri="{FF2B5EF4-FFF2-40B4-BE49-F238E27FC236}">
                <a16:creationId xmlns:a16="http://schemas.microsoft.com/office/drawing/2014/main" id="{50F93BDD-53E5-3B24-92F9-CB0451A980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107" y="1714174"/>
            <a:ext cx="1290638" cy="72035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ED6021B-2419-7C06-C4F5-A534C02864DF}"/>
              </a:ext>
            </a:extLst>
          </p:cNvPr>
          <p:cNvSpPr txBox="1"/>
          <p:nvPr/>
        </p:nvSpPr>
        <p:spPr>
          <a:xfrm>
            <a:off x="5748984" y="1208737"/>
            <a:ext cx="5380523" cy="3785652"/>
          </a:xfrm>
          <a:prstGeom prst="rect">
            <a:avLst/>
          </a:prstGeom>
          <a:solidFill>
            <a:schemeClr val="accent2">
              <a:lumMod val="20000"/>
              <a:lumOff val="80000"/>
            </a:schemeClr>
          </a:solidFill>
        </p:spPr>
        <p:txBody>
          <a:bodyPr wrap="square">
            <a:spAutoFit/>
          </a:bodyPr>
          <a:lstStyle/>
          <a:p>
            <a:pPr marL="285750" indent="-285750" algn="just" defTabSz="806809">
              <a:buFont typeface="Wingdings" panose="05000000000000000000" pitchFamily="2" charset="2"/>
              <a:buChar char="v"/>
              <a:defRPr/>
            </a:pPr>
            <a:r>
              <a:rPr lang="de-DE" sz="1600" kern="0">
                <a:solidFill>
                  <a:prstClr val="black"/>
                </a:solidFill>
                <a:latin typeface="Arial" panose="020B0604020202020204" pitchFamily="34" charset="0"/>
                <a:ea typeface="Times" panose="02020603050405020304" pitchFamily="18" charset="0"/>
                <a:cs typeface="Arial" panose="020B0604020202020204" pitchFamily="34" charset="0"/>
              </a:rPr>
              <a:t>Tax Administration Diagonsitic Assessment Tool (TADAT) has been successfully conducted and report documentation finalised.</a:t>
            </a:r>
          </a:p>
          <a:p>
            <a:pPr marL="285750" indent="-285750" algn="just" defTabSz="806809">
              <a:buFont typeface="Wingdings" panose="05000000000000000000" pitchFamily="2" charset="2"/>
              <a:buChar char="v"/>
              <a:defRPr/>
            </a:pPr>
            <a:endParaRPr lang="de-DE" sz="1600" b="1" kern="0">
              <a:solidFill>
                <a:prstClr val="black"/>
              </a:solidFill>
              <a:latin typeface="Arial" panose="020B0604020202020204" pitchFamily="34" charset="0"/>
              <a:ea typeface="Times" panose="02020603050405020304" pitchFamily="18" charset="0"/>
              <a:cs typeface="Arial" panose="020B0604020202020204" pitchFamily="34" charset="0"/>
            </a:endParaRPr>
          </a:p>
          <a:p>
            <a:pPr marL="285750" indent="-285750" algn="just" defTabSz="806809">
              <a:buFont typeface="Wingdings" panose="05000000000000000000" pitchFamily="2" charset="2"/>
              <a:buChar char="v"/>
              <a:defRPr/>
            </a:pPr>
            <a:r>
              <a:rPr lang="en-US" sz="1600" kern="0">
                <a:solidFill>
                  <a:prstClr val="black"/>
                </a:solidFill>
                <a:latin typeface="Arial" panose="020B0604020202020204" pitchFamily="34" charset="0"/>
                <a:ea typeface="Times" panose="02020603050405020304" pitchFamily="18" charset="0"/>
                <a:cs typeface="Arial" panose="020B0604020202020204" pitchFamily="34" charset="0"/>
              </a:rPr>
              <a:t>To enhance Asset Management diagnostic, development and implementation of Municipal Asset Management Action Plans, a regional TOT training in partnership with UNDESA was conducted (7 Asset Management Action Plans have been developed as a result).</a:t>
            </a:r>
          </a:p>
          <a:p>
            <a:pPr marL="285750" indent="-285750" algn="just" defTabSz="806809">
              <a:buFont typeface="Wingdings" panose="05000000000000000000" pitchFamily="2" charset="2"/>
              <a:buChar char="v"/>
              <a:defRPr/>
            </a:pPr>
            <a:endParaRPr lang="en-US" sz="1600" kern="0">
              <a:solidFill>
                <a:prstClr val="black"/>
              </a:solidFill>
              <a:latin typeface="Arial" panose="020B0604020202020204" pitchFamily="34" charset="0"/>
              <a:ea typeface="Times" panose="02020603050405020304" pitchFamily="18" charset="0"/>
              <a:cs typeface="Arial" panose="020B0604020202020204" pitchFamily="34" charset="0"/>
            </a:endParaRPr>
          </a:p>
          <a:p>
            <a:pPr marL="285750" indent="-285750" algn="just" defTabSz="806809">
              <a:buFont typeface="Wingdings" panose="05000000000000000000" pitchFamily="2" charset="2"/>
              <a:buChar char="v"/>
              <a:defRPr/>
            </a:pPr>
            <a:r>
              <a:rPr lang="en-US" sz="1600" kern="0">
                <a:solidFill>
                  <a:prstClr val="black"/>
                </a:solidFill>
                <a:latin typeface="Arial" panose="020B0604020202020204" pitchFamily="34" charset="0"/>
                <a:ea typeface="Times" panose="02020603050405020304" pitchFamily="18" charset="0"/>
                <a:cs typeface="Arial" panose="020B0604020202020204" pitchFamily="34" charset="0"/>
              </a:rPr>
              <a:t>The Revenue Enhancement and Action Plans (REAP) for 4 cities have been updated and integrated into the CDPs.</a:t>
            </a:r>
          </a:p>
          <a:p>
            <a:pPr algn="just"/>
            <a:endParaRPr lang="en-US" sz="1600" kern="0">
              <a:solidFill>
                <a:prstClr val="black"/>
              </a:solidFill>
              <a:latin typeface="Arial" panose="020B0604020202020204" pitchFamily="34" charset="0"/>
              <a:cs typeface="Arial" panose="020B0604020202020204" pitchFamily="34" charset="0"/>
            </a:endParaRPr>
          </a:p>
        </p:txBody>
      </p:sp>
      <p:sp>
        <p:nvSpPr>
          <p:cNvPr id="29" name="Arrow: Right 28">
            <a:extLst>
              <a:ext uri="{FF2B5EF4-FFF2-40B4-BE49-F238E27FC236}">
                <a16:creationId xmlns:a16="http://schemas.microsoft.com/office/drawing/2014/main" id="{1160739D-79D4-DDDA-ABF1-B7B640A970C7}"/>
              </a:ext>
            </a:extLst>
          </p:cNvPr>
          <p:cNvSpPr/>
          <p:nvPr/>
        </p:nvSpPr>
        <p:spPr>
          <a:xfrm>
            <a:off x="3662688" y="2645129"/>
            <a:ext cx="2086296" cy="55582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B7D5CB2B-B626-989E-948E-2DD0C2CBF9DA}"/>
              </a:ext>
            </a:extLst>
          </p:cNvPr>
          <p:cNvSpPr/>
          <p:nvPr/>
        </p:nvSpPr>
        <p:spPr>
          <a:xfrm>
            <a:off x="1204378" y="3640490"/>
            <a:ext cx="2041741" cy="366006"/>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a:t>Our Approach</a:t>
            </a:r>
          </a:p>
        </p:txBody>
      </p:sp>
      <p:pic>
        <p:nvPicPr>
          <p:cNvPr id="12" name="Picture 11">
            <a:extLst>
              <a:ext uri="{FF2B5EF4-FFF2-40B4-BE49-F238E27FC236}">
                <a16:creationId xmlns:a16="http://schemas.microsoft.com/office/drawing/2014/main" id="{957CC0C2-058F-E212-411B-1B4C7A44EDE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6107" y="4006496"/>
            <a:ext cx="5486400" cy="2999801"/>
          </a:xfrm>
          <a:prstGeom prst="rect">
            <a:avLst/>
          </a:prstGeom>
          <a:noFill/>
        </p:spPr>
      </p:pic>
      <p:sp>
        <p:nvSpPr>
          <p:cNvPr id="6" name="Title 1">
            <a:extLst>
              <a:ext uri="{FF2B5EF4-FFF2-40B4-BE49-F238E27FC236}">
                <a16:creationId xmlns:a16="http://schemas.microsoft.com/office/drawing/2014/main" id="{D470E36A-B719-3FA7-78FE-69EF5708B890}"/>
              </a:ext>
            </a:extLst>
          </p:cNvPr>
          <p:cNvSpPr>
            <a:spLocks noGrp="1"/>
          </p:cNvSpPr>
          <p:nvPr>
            <p:ph type="title"/>
          </p:nvPr>
        </p:nvSpPr>
        <p:spPr>
          <a:xfrm>
            <a:off x="674914" y="119567"/>
            <a:ext cx="10678886" cy="989045"/>
          </a:xfrm>
        </p:spPr>
        <p:txBody>
          <a:bodyPr>
            <a:normAutofit fontScale="90000"/>
          </a:bodyPr>
          <a:lstStyle/>
          <a:p>
            <a:r>
              <a:rPr lang="en-US"/>
              <a:t>Financing Urban Solutions for FDPs: </a:t>
            </a:r>
            <a:r>
              <a:rPr lang="en-US">
                <a:solidFill>
                  <a:schemeClr val="accent6"/>
                </a:solidFill>
              </a:rPr>
              <a:t>Expanding City Local Fiscal Space</a:t>
            </a:r>
            <a:endParaRPr lang="en-UG">
              <a:solidFill>
                <a:schemeClr val="accent6"/>
              </a:solidFill>
            </a:endParaRPr>
          </a:p>
        </p:txBody>
      </p:sp>
      <p:sp>
        <p:nvSpPr>
          <p:cNvPr id="11" name="Rectangle: Rounded Corners 10">
            <a:extLst>
              <a:ext uri="{FF2B5EF4-FFF2-40B4-BE49-F238E27FC236}">
                <a16:creationId xmlns:a16="http://schemas.microsoft.com/office/drawing/2014/main" id="{4E403D93-28D4-39ED-B2C0-2A8E05F77BF5}"/>
              </a:ext>
            </a:extLst>
          </p:cNvPr>
          <p:cNvSpPr/>
          <p:nvPr/>
        </p:nvSpPr>
        <p:spPr>
          <a:xfrm>
            <a:off x="5993889" y="5094514"/>
            <a:ext cx="6198111" cy="164391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500" kern="100">
                <a:effectLst/>
                <a:ea typeface="Aptos" panose="020B0004020202020204" pitchFamily="34" charset="0"/>
                <a:cs typeface="Times New Roman" panose="02020603050405020304" pitchFamily="18" charset="0"/>
              </a:rPr>
              <a:t>There has generally been improved local revenue performance in the 4 pilot cities of Arua, Gulu, Baidoa and Bossaso because of better appreciation and solutions to challenges of OSR. More digitalization in Arua and Gulu Cities and support of Local Leaders in the efforts and more accountability in revenue administration and management. Infrastructure Assets Management still remains a challenges</a:t>
            </a:r>
          </a:p>
        </p:txBody>
      </p:sp>
    </p:spTree>
    <p:extLst>
      <p:ext uri="{BB962C8B-B14F-4D97-AF65-F5344CB8AC3E}">
        <p14:creationId xmlns:p14="http://schemas.microsoft.com/office/powerpoint/2010/main" val="1013561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19879-9409-0E24-12B2-B5D3C0D84C50}"/>
              </a:ext>
            </a:extLst>
          </p:cNvPr>
          <p:cNvSpPr>
            <a:spLocks noGrp="1"/>
          </p:cNvSpPr>
          <p:nvPr>
            <p:ph type="title"/>
          </p:nvPr>
        </p:nvSpPr>
        <p:spPr/>
        <p:txBody>
          <a:bodyPr>
            <a:normAutofit fontScale="90000"/>
          </a:bodyPr>
          <a:lstStyle/>
          <a:p>
            <a:br>
              <a:rPr lang="en-US"/>
            </a:br>
            <a:r>
              <a:rPr lang="en-US"/>
              <a:t>Financing Urban Solutions for FDPs</a:t>
            </a:r>
            <a:r>
              <a:rPr lang="en-US">
                <a:solidFill>
                  <a:schemeClr val="accent6"/>
                </a:solidFill>
              </a:rPr>
              <a:t>: </a:t>
            </a:r>
            <a:r>
              <a:rPr lang="en-US" altLang="en-US" sz="3600" b="1">
                <a:solidFill>
                  <a:schemeClr val="accent6"/>
                </a:solidFill>
                <a:latin typeface="Arial" panose="020B0604020202020204" pitchFamily="34" charset="0"/>
                <a:ea typeface="Source Sans Pro" panose="020B0503030403020204" pitchFamily="34" charset="0"/>
                <a:cs typeface="Arial" panose="020B0604020202020204" pitchFamily="34" charset="0"/>
              </a:rPr>
              <a:t>Intergovernmental Fiscal Transfers</a:t>
            </a:r>
            <a:br>
              <a:rPr lang="en-US" altLang="en-US" sz="3600" b="1">
                <a:solidFill>
                  <a:schemeClr val="accent6"/>
                </a:solidFill>
                <a:latin typeface="Arial" panose="020B0604020202020204" pitchFamily="34" charset="0"/>
                <a:ea typeface="Source Sans Pro" panose="020B0503030403020204" pitchFamily="34" charset="0"/>
                <a:cs typeface="Arial" panose="020B0604020202020204" pitchFamily="34" charset="0"/>
              </a:rPr>
            </a:br>
            <a:endParaRPr lang="en-UG">
              <a:solidFill>
                <a:schemeClr val="accent6"/>
              </a:solidFill>
            </a:endParaRPr>
          </a:p>
        </p:txBody>
      </p:sp>
      <p:sp>
        <p:nvSpPr>
          <p:cNvPr id="3" name="Content Placeholder 2">
            <a:extLst>
              <a:ext uri="{FF2B5EF4-FFF2-40B4-BE49-F238E27FC236}">
                <a16:creationId xmlns:a16="http://schemas.microsoft.com/office/drawing/2014/main" id="{D802C647-0535-C3F6-92D4-18B81BC5278C}"/>
              </a:ext>
            </a:extLst>
          </p:cNvPr>
          <p:cNvSpPr>
            <a:spLocks noGrp="1"/>
          </p:cNvSpPr>
          <p:nvPr>
            <p:ph sz="half" idx="1"/>
          </p:nvPr>
        </p:nvSpPr>
        <p:spPr>
          <a:xfrm>
            <a:off x="838199" y="1855811"/>
            <a:ext cx="5900058" cy="4335420"/>
          </a:xfrm>
        </p:spPr>
        <p:txBody>
          <a:bodyPr>
            <a:normAutofit/>
          </a:bodyPr>
          <a:lstStyle/>
          <a:p>
            <a:pPr marL="285750" indent="-285750">
              <a:buFont typeface="Wingdings" panose="05000000000000000000" pitchFamily="2" charset="2"/>
              <a:buChar char="q"/>
            </a:pPr>
            <a:r>
              <a:rPr lang="en-US" sz="3200">
                <a:solidFill>
                  <a:schemeClr val="tx1"/>
                </a:solidFill>
              </a:rPr>
              <a:t>Advocating for improved size, predictability and  localized decision of central government transfers through policy research and advocacy. </a:t>
            </a:r>
          </a:p>
          <a:p>
            <a:pPr marL="285750" indent="-285750">
              <a:buFont typeface="Wingdings" panose="05000000000000000000" pitchFamily="2" charset="2"/>
              <a:buChar char="q"/>
            </a:pPr>
            <a:r>
              <a:rPr lang="en-US" sz="3200">
                <a:solidFill>
                  <a:schemeClr val="tx1"/>
                </a:solidFill>
              </a:rPr>
              <a:t>Localization (Integration, policy change and participation)</a:t>
            </a:r>
            <a:endParaRPr lang="en-UG" sz="3200">
              <a:solidFill>
                <a:schemeClr val="tx1"/>
              </a:solidFill>
            </a:endParaRPr>
          </a:p>
        </p:txBody>
      </p:sp>
      <p:pic>
        <p:nvPicPr>
          <p:cNvPr id="8" name="Content Placeholder 7">
            <a:extLst>
              <a:ext uri="{FF2B5EF4-FFF2-40B4-BE49-F238E27FC236}">
                <a16:creationId xmlns:a16="http://schemas.microsoft.com/office/drawing/2014/main" id="{23FE13FA-51EA-21A8-A244-6C2358295E1D}"/>
              </a:ext>
            </a:extLst>
          </p:cNvPr>
          <p:cNvPicPr>
            <a:picLocks noGrp="1" noChangeAspect="1"/>
          </p:cNvPicPr>
          <p:nvPr>
            <p:ph sz="half" idx="2"/>
          </p:nvPr>
        </p:nvPicPr>
        <p:blipFill>
          <a:blip r:embed="rId2"/>
          <a:stretch>
            <a:fillRect/>
          </a:stretch>
        </p:blipFill>
        <p:spPr>
          <a:xfrm>
            <a:off x="7375497" y="1201240"/>
            <a:ext cx="3869446" cy="5072552"/>
          </a:xfrm>
        </p:spPr>
      </p:pic>
      <p:sp>
        <p:nvSpPr>
          <p:cNvPr id="4" name="Footer Placeholder 3">
            <a:extLst>
              <a:ext uri="{FF2B5EF4-FFF2-40B4-BE49-F238E27FC236}">
                <a16:creationId xmlns:a16="http://schemas.microsoft.com/office/drawing/2014/main" id="{309037DC-D134-5B34-A0D8-86462AC199D2}"/>
              </a:ext>
            </a:extLst>
          </p:cNvPr>
          <p:cNvSpPr>
            <a:spLocks noGrp="1"/>
          </p:cNvSpPr>
          <p:nvPr>
            <p:ph type="ftr" sz="quarter" idx="11"/>
          </p:nvPr>
        </p:nvSpPr>
        <p:spPr/>
        <p:txBody>
          <a:bodyPr/>
          <a:lstStyle/>
          <a:p>
            <a:r>
              <a:rPr lang="en-US"/>
              <a:t>Source:</a:t>
            </a:r>
          </a:p>
        </p:txBody>
      </p:sp>
      <p:sp>
        <p:nvSpPr>
          <p:cNvPr id="5" name="Slide Number Placeholder 4">
            <a:extLst>
              <a:ext uri="{FF2B5EF4-FFF2-40B4-BE49-F238E27FC236}">
                <a16:creationId xmlns:a16="http://schemas.microsoft.com/office/drawing/2014/main" id="{8B83F722-8E98-9C5A-F958-892E9A5D0A2D}"/>
              </a:ext>
            </a:extLst>
          </p:cNvPr>
          <p:cNvSpPr>
            <a:spLocks noGrp="1"/>
          </p:cNvSpPr>
          <p:nvPr>
            <p:ph type="sldNum" sz="quarter" idx="12"/>
          </p:nvPr>
        </p:nvSpPr>
        <p:spPr/>
        <p:txBody>
          <a:bodyPr/>
          <a:lstStyle/>
          <a:p>
            <a:fld id="{FC02A3AC-90FF-4641-ABCA-85EA8A67695E}" type="slidenum">
              <a:rPr lang="en-US" smtClean="0"/>
              <a:t>6</a:t>
            </a:fld>
            <a:endParaRPr lang="en-US"/>
          </a:p>
        </p:txBody>
      </p:sp>
    </p:spTree>
    <p:extLst>
      <p:ext uri="{BB962C8B-B14F-4D97-AF65-F5344CB8AC3E}">
        <p14:creationId xmlns:p14="http://schemas.microsoft.com/office/powerpoint/2010/main" val="3359858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933C0-A8AB-E87E-1EB6-4F06602ADF47}"/>
              </a:ext>
            </a:extLst>
          </p:cNvPr>
          <p:cNvSpPr>
            <a:spLocks noGrp="1"/>
          </p:cNvSpPr>
          <p:nvPr>
            <p:ph type="title"/>
          </p:nvPr>
        </p:nvSpPr>
        <p:spPr/>
        <p:txBody>
          <a:bodyPr>
            <a:normAutofit fontScale="90000"/>
          </a:bodyPr>
          <a:lstStyle/>
          <a:p>
            <a:br>
              <a:rPr lang="en-US">
                <a:solidFill>
                  <a:schemeClr val="bg1"/>
                </a:solidFill>
                <a:latin typeface="Univers"/>
              </a:rPr>
            </a:br>
            <a:r>
              <a:rPr lang="en-US"/>
              <a:t>Financing Urban Solutions for FDPs: </a:t>
            </a:r>
            <a:r>
              <a:rPr lang="en-US">
                <a:solidFill>
                  <a:schemeClr val="accent6"/>
                </a:solidFill>
                <a:latin typeface="Univers"/>
              </a:rPr>
              <a:t>Establishing</a:t>
            </a:r>
            <a:r>
              <a:rPr lang="en-US"/>
              <a:t> </a:t>
            </a:r>
            <a:r>
              <a:rPr lang="en-US">
                <a:solidFill>
                  <a:schemeClr val="accent6"/>
                </a:solidFill>
                <a:latin typeface="Univers"/>
              </a:rPr>
              <a:t>City and Business Friendly Investment Funds for Private Sector:</a:t>
            </a:r>
            <a:br>
              <a:rPr lang="en-US">
                <a:solidFill>
                  <a:schemeClr val="bg1"/>
                </a:solidFill>
                <a:latin typeface="Univers"/>
              </a:rPr>
            </a:br>
            <a:endParaRPr lang="en-UG"/>
          </a:p>
        </p:txBody>
      </p:sp>
      <p:sp>
        <p:nvSpPr>
          <p:cNvPr id="5" name="Footer Placeholder 4">
            <a:extLst>
              <a:ext uri="{FF2B5EF4-FFF2-40B4-BE49-F238E27FC236}">
                <a16:creationId xmlns:a16="http://schemas.microsoft.com/office/drawing/2014/main" id="{7EF9FCEE-D4FA-48D0-D612-BFC1D9AC6419}"/>
              </a:ext>
            </a:extLst>
          </p:cNvPr>
          <p:cNvSpPr>
            <a:spLocks noGrp="1"/>
          </p:cNvSpPr>
          <p:nvPr>
            <p:ph type="ftr" sz="quarter" idx="11"/>
          </p:nvPr>
        </p:nvSpPr>
        <p:spPr/>
        <p:txBody>
          <a:bodyPr/>
          <a:lstStyle/>
          <a:p>
            <a:r>
              <a:rPr lang="en-US"/>
              <a:t>Source:</a:t>
            </a:r>
          </a:p>
        </p:txBody>
      </p:sp>
      <p:sp>
        <p:nvSpPr>
          <p:cNvPr id="6" name="Slide Number Placeholder 5">
            <a:extLst>
              <a:ext uri="{FF2B5EF4-FFF2-40B4-BE49-F238E27FC236}">
                <a16:creationId xmlns:a16="http://schemas.microsoft.com/office/drawing/2014/main" id="{F0B9B0B3-7237-F453-3153-FDDC3EC2A2A9}"/>
              </a:ext>
            </a:extLst>
          </p:cNvPr>
          <p:cNvSpPr>
            <a:spLocks noGrp="1"/>
          </p:cNvSpPr>
          <p:nvPr>
            <p:ph type="sldNum" sz="quarter" idx="12"/>
          </p:nvPr>
        </p:nvSpPr>
        <p:spPr/>
        <p:txBody>
          <a:bodyPr/>
          <a:lstStyle/>
          <a:p>
            <a:fld id="{FC02A3AC-90FF-4641-ABCA-85EA8A67695E}" type="slidenum">
              <a:rPr lang="en-US" smtClean="0"/>
              <a:t>7</a:t>
            </a:fld>
            <a:endParaRPr lang="en-US"/>
          </a:p>
        </p:txBody>
      </p:sp>
      <p:graphicFrame>
        <p:nvGraphicFramePr>
          <p:cNvPr id="8" name="Table 7">
            <a:extLst>
              <a:ext uri="{FF2B5EF4-FFF2-40B4-BE49-F238E27FC236}">
                <a16:creationId xmlns:a16="http://schemas.microsoft.com/office/drawing/2014/main" id="{B3DF8754-F695-9019-51AF-694E40B760F3}"/>
              </a:ext>
            </a:extLst>
          </p:cNvPr>
          <p:cNvGraphicFramePr>
            <a:graphicFrameLocks noGrp="1"/>
          </p:cNvGraphicFramePr>
          <p:nvPr>
            <p:extLst>
              <p:ext uri="{D42A27DB-BD31-4B8C-83A1-F6EECF244321}">
                <p14:modId xmlns:p14="http://schemas.microsoft.com/office/powerpoint/2010/main" val="4107964152"/>
              </p:ext>
            </p:extLst>
          </p:nvPr>
        </p:nvGraphicFramePr>
        <p:xfrm>
          <a:off x="6358896" y="2437271"/>
          <a:ext cx="2088418" cy="3087928"/>
        </p:xfrm>
        <a:graphic>
          <a:graphicData uri="http://schemas.openxmlformats.org/drawingml/2006/table">
            <a:tbl>
              <a:tblPr firstRow="1" firstCol="1" bandRow="1">
                <a:tableStyleId>{D113A9D2-9D6B-4929-AA2D-F23B5EE8CBE7}</a:tableStyleId>
              </a:tblPr>
              <a:tblGrid>
                <a:gridCol w="2088418">
                  <a:extLst>
                    <a:ext uri="{9D8B030D-6E8A-4147-A177-3AD203B41FA5}">
                      <a16:colId xmlns:a16="http://schemas.microsoft.com/office/drawing/2014/main" val="421532574"/>
                    </a:ext>
                  </a:extLst>
                </a:gridCol>
              </a:tblGrid>
              <a:tr h="3087928">
                <a:tc>
                  <a:txBody>
                    <a:bodyPr/>
                    <a:lstStyle/>
                    <a:p>
                      <a:pPr>
                        <a:lnSpc>
                          <a:spcPct val="107000"/>
                        </a:lnSpc>
                        <a:spcAft>
                          <a:spcPts val="800"/>
                        </a:spcAft>
                      </a:pPr>
                      <a:r>
                        <a:rPr lang="en-US" sz="1800">
                          <a:effectLst/>
                        </a:rPr>
                        <a:t>De-risking access to finance for refugee entrepreneurs in in Settlement areas: </a:t>
                      </a:r>
                      <a:r>
                        <a:rPr lang="en-US" sz="1800" b="0">
                          <a:effectLst/>
                        </a:rPr>
                        <a:t>UNCDF Uganda offers portfolio guarantee to Micro Finance Institutions</a:t>
                      </a:r>
                      <a:endParaRPr lang="en-UG" sz="1800" b="0">
                        <a:effectLst/>
                      </a:endParaRPr>
                    </a:p>
                    <a:p>
                      <a:pPr>
                        <a:lnSpc>
                          <a:spcPct val="107000"/>
                        </a:lnSpc>
                        <a:spcAft>
                          <a:spcPts val="800"/>
                        </a:spcAft>
                      </a:pPr>
                      <a:r>
                        <a:rPr lang="en-US" sz="1100">
                          <a:effectLst/>
                        </a:rPr>
                        <a:t> </a:t>
                      </a:r>
                      <a:endParaRPr lang="en-UG"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67295527"/>
                  </a:ext>
                </a:extLst>
              </a:tr>
            </a:tbl>
          </a:graphicData>
        </a:graphic>
      </p:graphicFrame>
      <p:graphicFrame>
        <p:nvGraphicFramePr>
          <p:cNvPr id="10" name="Table 9">
            <a:extLst>
              <a:ext uri="{FF2B5EF4-FFF2-40B4-BE49-F238E27FC236}">
                <a16:creationId xmlns:a16="http://schemas.microsoft.com/office/drawing/2014/main" id="{C16ED77F-8136-7AE5-6041-00387061EF8A}"/>
              </a:ext>
            </a:extLst>
          </p:cNvPr>
          <p:cNvGraphicFramePr>
            <a:graphicFrameLocks noGrp="1"/>
          </p:cNvGraphicFramePr>
          <p:nvPr>
            <p:extLst>
              <p:ext uri="{D42A27DB-BD31-4B8C-83A1-F6EECF244321}">
                <p14:modId xmlns:p14="http://schemas.microsoft.com/office/powerpoint/2010/main" val="159711685"/>
              </p:ext>
            </p:extLst>
          </p:nvPr>
        </p:nvGraphicFramePr>
        <p:xfrm>
          <a:off x="4033158" y="2357628"/>
          <a:ext cx="1838731" cy="3221038"/>
        </p:xfrm>
        <a:graphic>
          <a:graphicData uri="http://schemas.openxmlformats.org/drawingml/2006/table">
            <a:tbl>
              <a:tblPr firstRow="1" firstCol="1" bandRow="1">
                <a:tableStyleId>{5DA37D80-6434-44D0-A028-1B22A696006F}</a:tableStyleId>
              </a:tblPr>
              <a:tblGrid>
                <a:gridCol w="1838731">
                  <a:extLst>
                    <a:ext uri="{9D8B030D-6E8A-4147-A177-3AD203B41FA5}">
                      <a16:colId xmlns:a16="http://schemas.microsoft.com/office/drawing/2014/main" val="2297364059"/>
                    </a:ext>
                  </a:extLst>
                </a:gridCol>
              </a:tblGrid>
              <a:tr h="2783451">
                <a:tc>
                  <a:txBody>
                    <a:bodyPr/>
                    <a:lstStyle/>
                    <a:p>
                      <a:pPr>
                        <a:lnSpc>
                          <a:spcPct val="107000"/>
                        </a:lnSpc>
                        <a:spcAft>
                          <a:spcPts val="800"/>
                        </a:spcAft>
                      </a:pPr>
                      <a:r>
                        <a:rPr lang="en-US" sz="1600" err="1">
                          <a:effectLst/>
                        </a:rPr>
                        <a:t>Tondeka</a:t>
                      </a:r>
                      <a:r>
                        <a:rPr lang="en-US" sz="1600">
                          <a:effectLst/>
                        </a:rPr>
                        <a:t> facility with Pride Micro Finance in Uganda and RAAS Micro Finance in Somalia</a:t>
                      </a:r>
                      <a:endParaRPr lang="en-UG" sz="1600">
                        <a:effectLst/>
                      </a:endParaRPr>
                    </a:p>
                    <a:p>
                      <a:pPr>
                        <a:lnSpc>
                          <a:spcPct val="107000"/>
                        </a:lnSpc>
                        <a:spcAft>
                          <a:spcPts val="800"/>
                        </a:spcAft>
                      </a:pPr>
                      <a:r>
                        <a:rPr lang="en-US" sz="1600" b="0">
                          <a:effectLst/>
                        </a:rPr>
                        <a:t>Blended Financing for informal sector and micro enterprises for job creation and improved livelihoods</a:t>
                      </a:r>
                      <a:endParaRPr lang="en-UG"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4593876"/>
                  </a:ext>
                </a:extLst>
              </a:tr>
            </a:tbl>
          </a:graphicData>
        </a:graphic>
      </p:graphicFrame>
      <p:graphicFrame>
        <p:nvGraphicFramePr>
          <p:cNvPr id="11" name="Table 10">
            <a:extLst>
              <a:ext uri="{FF2B5EF4-FFF2-40B4-BE49-F238E27FC236}">
                <a16:creationId xmlns:a16="http://schemas.microsoft.com/office/drawing/2014/main" id="{28603929-66EB-9216-3C3B-B81A86DA83B1}"/>
              </a:ext>
            </a:extLst>
          </p:cNvPr>
          <p:cNvGraphicFramePr>
            <a:graphicFrameLocks noGrp="1"/>
          </p:cNvGraphicFramePr>
          <p:nvPr>
            <p:extLst>
              <p:ext uri="{D42A27DB-BD31-4B8C-83A1-F6EECF244321}">
                <p14:modId xmlns:p14="http://schemas.microsoft.com/office/powerpoint/2010/main" val="1694710207"/>
              </p:ext>
            </p:extLst>
          </p:nvPr>
        </p:nvGraphicFramePr>
        <p:xfrm>
          <a:off x="10099089" y="2411095"/>
          <a:ext cx="1657484" cy="3114104"/>
        </p:xfrm>
        <a:graphic>
          <a:graphicData uri="http://schemas.openxmlformats.org/drawingml/2006/table">
            <a:tbl>
              <a:tblPr firstRow="1" firstCol="1" bandRow="1">
                <a:tableStyleId>{93296810-A885-4BE3-A3E7-6D5BEEA58F35}</a:tableStyleId>
              </a:tblPr>
              <a:tblGrid>
                <a:gridCol w="1657484">
                  <a:extLst>
                    <a:ext uri="{9D8B030D-6E8A-4147-A177-3AD203B41FA5}">
                      <a16:colId xmlns:a16="http://schemas.microsoft.com/office/drawing/2014/main" val="1539826708"/>
                    </a:ext>
                  </a:extLst>
                </a:gridCol>
              </a:tblGrid>
              <a:tr h="2648271">
                <a:tc>
                  <a:txBody>
                    <a:bodyPr/>
                    <a:lstStyle/>
                    <a:p>
                      <a:pPr>
                        <a:lnSpc>
                          <a:spcPct val="107000"/>
                        </a:lnSpc>
                        <a:spcAft>
                          <a:spcPts val="800"/>
                        </a:spcAft>
                      </a:pPr>
                      <a:r>
                        <a:rPr lang="en-US" sz="2400">
                          <a:effectLst/>
                        </a:rPr>
                        <a:t>START Facility:</a:t>
                      </a:r>
                      <a:endParaRPr lang="en-UG" sz="2400">
                        <a:effectLst/>
                      </a:endParaRPr>
                    </a:p>
                    <a:p>
                      <a:pPr>
                        <a:lnSpc>
                          <a:spcPct val="107000"/>
                        </a:lnSpc>
                        <a:spcAft>
                          <a:spcPts val="800"/>
                        </a:spcAft>
                      </a:pPr>
                      <a:r>
                        <a:rPr lang="en-US" sz="2400">
                          <a:effectLst/>
                        </a:rPr>
                        <a:t>Blended Finance for Agri-business SME’s </a:t>
                      </a:r>
                      <a:endParaRPr lang="en-UG" sz="2400">
                        <a:effectLst/>
                      </a:endParaRPr>
                    </a:p>
                    <a:p>
                      <a:pPr>
                        <a:lnSpc>
                          <a:spcPct val="107000"/>
                        </a:lnSpc>
                        <a:spcAft>
                          <a:spcPts val="800"/>
                        </a:spcAft>
                      </a:pPr>
                      <a:r>
                        <a:rPr lang="en-US" sz="1100">
                          <a:effectLst/>
                        </a:rPr>
                        <a:t> </a:t>
                      </a:r>
                      <a:endParaRPr lang="en-UG"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82771222"/>
                  </a:ext>
                </a:extLst>
              </a:tr>
            </a:tbl>
          </a:graphicData>
        </a:graphic>
      </p:graphicFrame>
      <p:graphicFrame>
        <p:nvGraphicFramePr>
          <p:cNvPr id="12" name="Diagram 11">
            <a:extLst>
              <a:ext uri="{FF2B5EF4-FFF2-40B4-BE49-F238E27FC236}">
                <a16:creationId xmlns:a16="http://schemas.microsoft.com/office/drawing/2014/main" id="{99B7F8E6-8C94-2E22-7F1B-A3EA879846A9}"/>
              </a:ext>
            </a:extLst>
          </p:cNvPr>
          <p:cNvGraphicFramePr/>
          <p:nvPr>
            <p:extLst>
              <p:ext uri="{D42A27DB-BD31-4B8C-83A1-F6EECF244321}">
                <p14:modId xmlns:p14="http://schemas.microsoft.com/office/powerpoint/2010/main" val="2965571714"/>
              </p:ext>
            </p:extLst>
          </p:nvPr>
        </p:nvGraphicFramePr>
        <p:xfrm>
          <a:off x="-293642" y="1679692"/>
          <a:ext cx="4053841" cy="50982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TextBox 15">
            <a:extLst>
              <a:ext uri="{FF2B5EF4-FFF2-40B4-BE49-F238E27FC236}">
                <a16:creationId xmlns:a16="http://schemas.microsoft.com/office/drawing/2014/main" id="{3B04D132-657F-CC21-2A0F-6D3501DFDC50}"/>
              </a:ext>
            </a:extLst>
          </p:cNvPr>
          <p:cNvSpPr txBox="1"/>
          <p:nvPr/>
        </p:nvSpPr>
        <p:spPr>
          <a:xfrm>
            <a:off x="4808765" y="1564839"/>
            <a:ext cx="6242956" cy="375552"/>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wrap="square">
            <a:spAutoFit/>
          </a:bodyPr>
          <a:lstStyle/>
          <a:p>
            <a:pPr>
              <a:lnSpc>
                <a:spcPct val="107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Facilities being implemented in Uganda and Somalia</a:t>
            </a:r>
            <a:endParaRPr lang="en-UG" sz="1800" b="1">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Arrow: Right 16">
            <a:extLst>
              <a:ext uri="{FF2B5EF4-FFF2-40B4-BE49-F238E27FC236}">
                <a16:creationId xmlns:a16="http://schemas.microsoft.com/office/drawing/2014/main" id="{3763DECE-6626-2BB6-6696-484F0854E21C}"/>
              </a:ext>
            </a:extLst>
          </p:cNvPr>
          <p:cNvSpPr/>
          <p:nvPr/>
        </p:nvSpPr>
        <p:spPr>
          <a:xfrm>
            <a:off x="3849457" y="1946515"/>
            <a:ext cx="5849714" cy="484632"/>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a:t>Targeting Informal sector and Micro Firms</a:t>
            </a:r>
            <a:endParaRPr lang="en-UG"/>
          </a:p>
        </p:txBody>
      </p:sp>
      <p:sp>
        <p:nvSpPr>
          <p:cNvPr id="18" name="Arrow: Left 17">
            <a:extLst>
              <a:ext uri="{FF2B5EF4-FFF2-40B4-BE49-F238E27FC236}">
                <a16:creationId xmlns:a16="http://schemas.microsoft.com/office/drawing/2014/main" id="{84C1A056-1589-0E28-D1CF-8A2547FA2D06}"/>
              </a:ext>
            </a:extLst>
          </p:cNvPr>
          <p:cNvSpPr/>
          <p:nvPr/>
        </p:nvSpPr>
        <p:spPr>
          <a:xfrm>
            <a:off x="9896754" y="1940391"/>
            <a:ext cx="1859819" cy="484632"/>
          </a:xfrm>
          <a:prstGeom prst="lef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t>Targeting SME’s</a:t>
            </a:r>
            <a:endParaRPr lang="en-UG"/>
          </a:p>
        </p:txBody>
      </p:sp>
    </p:spTree>
    <p:extLst>
      <p:ext uri="{BB962C8B-B14F-4D97-AF65-F5344CB8AC3E}">
        <p14:creationId xmlns:p14="http://schemas.microsoft.com/office/powerpoint/2010/main" val="3370660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8EBB9-A307-9215-6511-0EB68D56D749}"/>
              </a:ext>
            </a:extLst>
          </p:cNvPr>
          <p:cNvSpPr>
            <a:spLocks noGrp="1"/>
          </p:cNvSpPr>
          <p:nvPr>
            <p:ph type="title"/>
          </p:nvPr>
        </p:nvSpPr>
        <p:spPr>
          <a:xfrm>
            <a:off x="3744686" y="365127"/>
            <a:ext cx="7772400" cy="1325563"/>
          </a:xfrm>
        </p:spPr>
        <p:txBody>
          <a:bodyPr>
            <a:normAutofit/>
          </a:bodyPr>
          <a:lstStyle/>
          <a:p>
            <a:r>
              <a:rPr lang="en-US" i="1"/>
              <a:t>Financing agribusiness SME’s for Job creation and locality development.</a:t>
            </a:r>
            <a:endParaRPr lang="en-UG" i="1"/>
          </a:p>
        </p:txBody>
      </p:sp>
      <p:sp>
        <p:nvSpPr>
          <p:cNvPr id="8" name="Content Placeholder 7">
            <a:extLst>
              <a:ext uri="{FF2B5EF4-FFF2-40B4-BE49-F238E27FC236}">
                <a16:creationId xmlns:a16="http://schemas.microsoft.com/office/drawing/2014/main" id="{2AEA2D07-8B77-4CBC-6524-B7C5DC4B71B8}"/>
              </a:ext>
            </a:extLst>
          </p:cNvPr>
          <p:cNvSpPr>
            <a:spLocks noGrp="1"/>
          </p:cNvSpPr>
          <p:nvPr>
            <p:ph sz="half" idx="2"/>
          </p:nvPr>
        </p:nvSpPr>
        <p:spPr>
          <a:xfrm>
            <a:off x="6607629" y="1690690"/>
            <a:ext cx="5442856" cy="4802182"/>
          </a:xfrm>
        </p:spPr>
        <p:txBody>
          <a:bodyPr>
            <a:normAutofit/>
          </a:bodyPr>
          <a:lstStyle/>
          <a:p>
            <a:pPr marL="285750" indent="-285750">
              <a:buFont typeface="Wingdings" panose="05000000000000000000" pitchFamily="2" charset="2"/>
              <a:buChar char="q"/>
            </a:pPr>
            <a:endParaRPr lang="en-GB" sz="1800">
              <a:effectLst/>
              <a:latin typeface="Calibri" panose="020F0502020204030204" pitchFamily="34" charset="0"/>
              <a:ea typeface="Calibri" panose="020F0502020204030204" pitchFamily="34" charset="0"/>
              <a:cs typeface="Cordia New" panose="020B0304020202020204" pitchFamily="34" charset="-34"/>
            </a:endParaRPr>
          </a:p>
          <a:p>
            <a:pPr marL="285750" indent="-285750">
              <a:buFont typeface="Wingdings" panose="05000000000000000000" pitchFamily="2" charset="2"/>
              <a:buChar char="q"/>
            </a:pPr>
            <a:r>
              <a:rPr lang="en-GB" sz="2000">
                <a:effectLst/>
                <a:latin typeface="Calibri" panose="020F0502020204030204" pitchFamily="34" charset="0"/>
                <a:ea typeface="Calibri" panose="020F0502020204030204" pitchFamily="34" charset="0"/>
                <a:cs typeface="Cordia New" panose="020B0304020202020204" pitchFamily="34" charset="-34"/>
              </a:rPr>
              <a:t>43 Bankable projects developed and submitted to Financiers</a:t>
            </a:r>
            <a:r>
              <a:rPr lang="en-GB" sz="2000">
                <a:effectLst/>
                <a:latin typeface="Calibri" panose="020F0502020204030204" pitchFamily="34" charset="0"/>
                <a:ea typeface="Calibri" panose="020F0502020204030204" pitchFamily="34" charset="0"/>
              </a:rPr>
              <a:t> with total project cost of  EUR 11 Million</a:t>
            </a:r>
            <a:endParaRPr lang="en-GB" sz="2000">
              <a:effectLst/>
              <a:latin typeface="Calibri" panose="020F0502020204030204" pitchFamily="34" charset="0"/>
              <a:ea typeface="Calibri" panose="020F0502020204030204" pitchFamily="34" charset="0"/>
              <a:cs typeface="Cordia New" panose="020B0304020202020204" pitchFamily="34" charset="-34"/>
            </a:endParaRPr>
          </a:p>
          <a:p>
            <a:pPr marL="285750" indent="-285750">
              <a:buFont typeface="Wingdings" panose="05000000000000000000" pitchFamily="2" charset="2"/>
              <a:buChar char="q"/>
            </a:pPr>
            <a:r>
              <a:rPr lang="en-GB" sz="2000">
                <a:effectLst/>
                <a:latin typeface="Calibri" panose="020F0502020204030204" pitchFamily="34" charset="0"/>
                <a:ea typeface="Calibri" panose="020F0502020204030204" pitchFamily="34" charset="0"/>
                <a:cs typeface="Cordia New" panose="020B0304020202020204" pitchFamily="34" charset="-34"/>
              </a:rPr>
              <a:t>About EUR 2.7m (UGX 11,373,904,640) disbursed by UDB to 26 agribusiness SMEs in Northern Uganda </a:t>
            </a:r>
          </a:p>
          <a:p>
            <a:pPr marL="285750" indent="-285750">
              <a:buFont typeface="Wingdings" panose="05000000000000000000" pitchFamily="2" charset="2"/>
              <a:buChar char="q"/>
            </a:pPr>
            <a:r>
              <a:rPr lang="en-GB" sz="2000">
                <a:latin typeface="Calibri" panose="020F0502020204030204" pitchFamily="34" charset="0"/>
                <a:ea typeface="Calibri" panose="020F0502020204030204" pitchFamily="34" charset="0"/>
                <a:cs typeface="Cordia New" panose="020B0304020202020204" pitchFamily="34" charset="-34"/>
              </a:rPr>
              <a:t>Production capacity of SME’s have improved by over 60%</a:t>
            </a:r>
            <a:endParaRPr lang="en-GB" sz="2000">
              <a:effectLst/>
              <a:latin typeface="Calibri" panose="020F0502020204030204" pitchFamily="34" charset="0"/>
              <a:ea typeface="Calibri" panose="020F0502020204030204" pitchFamily="34" charset="0"/>
              <a:cs typeface="Cordia New" panose="020B0304020202020204" pitchFamily="34" charset="-34"/>
            </a:endParaRPr>
          </a:p>
          <a:p>
            <a:pPr marL="285750" indent="-285750">
              <a:buFont typeface="Wingdings" panose="05000000000000000000" pitchFamily="2" charset="2"/>
              <a:buChar char="q"/>
            </a:pPr>
            <a:r>
              <a:rPr lang="en-GB" sz="2000">
                <a:latin typeface="Calibri" panose="020F0502020204030204" pitchFamily="34" charset="0"/>
                <a:ea typeface="Calibri" panose="020F0502020204030204" pitchFamily="34" charset="0"/>
                <a:cs typeface="Cordia New" panose="020B0304020202020204" pitchFamily="34" charset="-34"/>
              </a:rPr>
              <a:t>Over</a:t>
            </a:r>
            <a:r>
              <a:rPr lang="en-GB" sz="2000">
                <a:effectLst/>
                <a:latin typeface="Calibri" panose="020F0502020204030204" pitchFamily="34" charset="0"/>
                <a:ea typeface="Calibri" panose="020F0502020204030204" pitchFamily="34" charset="0"/>
                <a:cs typeface="Cordia New" panose="020B0304020202020204" pitchFamily="34" charset="-34"/>
              </a:rPr>
              <a:t> 121,000 farmers including refugees being impacted- access to markets for their products</a:t>
            </a:r>
          </a:p>
          <a:p>
            <a:pPr marL="285750" indent="-285750">
              <a:buFont typeface="Wingdings" panose="05000000000000000000" pitchFamily="2" charset="2"/>
              <a:buChar char="q"/>
            </a:pPr>
            <a:r>
              <a:rPr lang="en-GB" sz="2000">
                <a:latin typeface="Calibri" panose="020F0502020204030204" pitchFamily="34" charset="0"/>
                <a:ea typeface="Calibri" panose="020F0502020204030204" pitchFamily="34" charset="0"/>
                <a:cs typeface="Cordia New" panose="020B0304020202020204" pitchFamily="34" charset="-34"/>
              </a:rPr>
              <a:t>Over 500 Jobs created directly in the factories. </a:t>
            </a:r>
          </a:p>
          <a:p>
            <a:pPr marL="285750" indent="-285750">
              <a:buFont typeface="Wingdings" panose="05000000000000000000" pitchFamily="2" charset="2"/>
              <a:buChar char="q"/>
            </a:pPr>
            <a:r>
              <a:rPr lang="en-GB" sz="2000">
                <a:latin typeface="Calibri" panose="020F0502020204030204" pitchFamily="34" charset="0"/>
                <a:ea typeface="Calibri" panose="020F0502020204030204" pitchFamily="34" charset="0"/>
                <a:cs typeface="Cordia New" panose="020B0304020202020204" pitchFamily="34" charset="-34"/>
              </a:rPr>
              <a:t>BDS support to over 150 </a:t>
            </a:r>
            <a:r>
              <a:rPr lang="en-GB" sz="2000" err="1">
                <a:latin typeface="Calibri" panose="020F0502020204030204" pitchFamily="34" charset="0"/>
                <a:ea typeface="Calibri" panose="020F0502020204030204" pitchFamily="34" charset="0"/>
                <a:cs typeface="Cordia New" panose="020B0304020202020204" pitchFamily="34" charset="-34"/>
              </a:rPr>
              <a:t>agri</a:t>
            </a:r>
            <a:r>
              <a:rPr lang="en-GB" sz="2000">
                <a:latin typeface="Calibri" panose="020F0502020204030204" pitchFamily="34" charset="0"/>
                <a:ea typeface="Calibri" panose="020F0502020204030204" pitchFamily="34" charset="0"/>
                <a:cs typeface="Cordia New" panose="020B0304020202020204" pitchFamily="34" charset="-34"/>
              </a:rPr>
              <a:t> business SMEs</a:t>
            </a:r>
          </a:p>
        </p:txBody>
      </p:sp>
      <p:sp>
        <p:nvSpPr>
          <p:cNvPr id="4" name="Footer Placeholder 3">
            <a:extLst>
              <a:ext uri="{FF2B5EF4-FFF2-40B4-BE49-F238E27FC236}">
                <a16:creationId xmlns:a16="http://schemas.microsoft.com/office/drawing/2014/main" id="{D201B9FA-486E-4E4A-406A-DCCAF80E79CB}"/>
              </a:ext>
            </a:extLst>
          </p:cNvPr>
          <p:cNvSpPr>
            <a:spLocks noGrp="1"/>
          </p:cNvSpPr>
          <p:nvPr>
            <p:ph type="ftr" sz="quarter" idx="11"/>
          </p:nvPr>
        </p:nvSpPr>
        <p:spPr/>
        <p:txBody>
          <a:bodyPr/>
          <a:lstStyle/>
          <a:p>
            <a:r>
              <a:rPr lang="en-US"/>
              <a:t>Source:</a:t>
            </a:r>
          </a:p>
        </p:txBody>
      </p:sp>
      <p:sp>
        <p:nvSpPr>
          <p:cNvPr id="5" name="Slide Number Placeholder 4">
            <a:extLst>
              <a:ext uri="{FF2B5EF4-FFF2-40B4-BE49-F238E27FC236}">
                <a16:creationId xmlns:a16="http://schemas.microsoft.com/office/drawing/2014/main" id="{B4E77F0B-E42F-B751-8BC4-64D611B34C87}"/>
              </a:ext>
            </a:extLst>
          </p:cNvPr>
          <p:cNvSpPr>
            <a:spLocks noGrp="1"/>
          </p:cNvSpPr>
          <p:nvPr>
            <p:ph type="sldNum" sz="quarter" idx="12"/>
          </p:nvPr>
        </p:nvSpPr>
        <p:spPr/>
        <p:txBody>
          <a:bodyPr/>
          <a:lstStyle/>
          <a:p>
            <a:fld id="{FC02A3AC-90FF-4641-ABCA-85EA8A67695E}" type="slidenum">
              <a:rPr lang="en-US" smtClean="0"/>
              <a:t>8</a:t>
            </a:fld>
            <a:endParaRPr lang="en-US"/>
          </a:p>
        </p:txBody>
      </p:sp>
      <p:pic>
        <p:nvPicPr>
          <p:cNvPr id="6" name="Picture 5">
            <a:extLst>
              <a:ext uri="{FF2B5EF4-FFF2-40B4-BE49-F238E27FC236}">
                <a16:creationId xmlns:a16="http://schemas.microsoft.com/office/drawing/2014/main" id="{AD4A6AB2-8FDB-C366-AF89-0F17F35577E9}"/>
              </a:ext>
            </a:extLst>
          </p:cNvPr>
          <p:cNvPicPr>
            <a:picLocks noChangeAspect="1"/>
          </p:cNvPicPr>
          <p:nvPr/>
        </p:nvPicPr>
        <p:blipFill>
          <a:blip r:embed="rId2"/>
          <a:stretch>
            <a:fillRect/>
          </a:stretch>
        </p:blipFill>
        <p:spPr>
          <a:xfrm>
            <a:off x="152401" y="-166347"/>
            <a:ext cx="3691285" cy="1655762"/>
          </a:xfrm>
          <a:prstGeom prst="rect">
            <a:avLst/>
          </a:prstGeom>
        </p:spPr>
      </p:pic>
      <p:pic>
        <p:nvPicPr>
          <p:cNvPr id="9" name="Content Placeholder 8">
            <a:extLst>
              <a:ext uri="{FF2B5EF4-FFF2-40B4-BE49-F238E27FC236}">
                <a16:creationId xmlns:a16="http://schemas.microsoft.com/office/drawing/2014/main" id="{112EACD3-141B-6709-1214-EB3F8867E129}"/>
              </a:ext>
            </a:extLst>
          </p:cNvPr>
          <p:cNvPicPr>
            <a:picLocks noGrp="1" noChangeAspect="1"/>
          </p:cNvPicPr>
          <p:nvPr>
            <p:ph sz="half" idx="1"/>
          </p:nvPr>
        </p:nvPicPr>
        <p:blipFill rotWithShape="1">
          <a:blip r:embed="rId3">
            <a:extLst>
              <a:ext uri="{28A0092B-C50C-407E-A947-70E740481C1C}">
                <a14:useLocalDpi xmlns:a14="http://schemas.microsoft.com/office/drawing/2010/main"/>
              </a:ext>
            </a:extLst>
          </a:blip>
          <a:srcRect/>
          <a:stretch/>
        </p:blipFill>
        <p:spPr>
          <a:xfrm>
            <a:off x="53685" y="2405743"/>
            <a:ext cx="6447198" cy="2775857"/>
          </a:xfrm>
          <a:prstGeom prst="rect">
            <a:avLst/>
          </a:prstGeom>
        </p:spPr>
      </p:pic>
      <p:graphicFrame>
        <p:nvGraphicFramePr>
          <p:cNvPr id="12" name="Diagram 11">
            <a:extLst>
              <a:ext uri="{FF2B5EF4-FFF2-40B4-BE49-F238E27FC236}">
                <a16:creationId xmlns:a16="http://schemas.microsoft.com/office/drawing/2014/main" id="{964CF70B-9EC6-A477-9EE4-FDECF2F38049}"/>
              </a:ext>
            </a:extLst>
          </p:cNvPr>
          <p:cNvGraphicFramePr/>
          <p:nvPr>
            <p:extLst>
              <p:ext uri="{D42A27DB-BD31-4B8C-83A1-F6EECF244321}">
                <p14:modId xmlns:p14="http://schemas.microsoft.com/office/powerpoint/2010/main" val="1415573078"/>
              </p:ext>
            </p:extLst>
          </p:nvPr>
        </p:nvGraphicFramePr>
        <p:xfrm>
          <a:off x="511629" y="1902514"/>
          <a:ext cx="6096000" cy="3755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25235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BD0C0-64B4-8656-40DA-1D282145099B}"/>
              </a:ext>
            </a:extLst>
          </p:cNvPr>
          <p:cNvSpPr>
            <a:spLocks noGrp="1"/>
          </p:cNvSpPr>
          <p:nvPr>
            <p:ph type="title"/>
          </p:nvPr>
        </p:nvSpPr>
        <p:spPr/>
        <p:txBody>
          <a:bodyPr/>
          <a:lstStyle/>
          <a:p>
            <a:r>
              <a:rPr kumimoji="0" lang="en-GB" sz="4400" b="1" i="0" u="none" strike="noStrike" kern="0" cap="none" spc="0" normalizeH="0" baseline="0" noProof="0">
                <a:ln>
                  <a:noFill/>
                </a:ln>
                <a:solidFill>
                  <a:srgbClr val="FFFFFF"/>
                </a:solidFill>
                <a:effectLst/>
                <a:uLnTx/>
                <a:uFillTx/>
                <a:latin typeface="Arial"/>
                <a:sym typeface="Fira Sans Extra Condensed SemiBold"/>
              </a:rPr>
              <a:t>STATUS UPDATE</a:t>
            </a:r>
            <a:br>
              <a:rPr kumimoji="0" lang="en-GB" sz="4400" b="1" i="0" u="none" strike="noStrike" kern="0" cap="none" spc="0" normalizeH="0" baseline="0" noProof="0">
                <a:ln>
                  <a:noFill/>
                </a:ln>
                <a:solidFill>
                  <a:srgbClr val="FFFFFF"/>
                </a:solidFill>
                <a:effectLst/>
                <a:uLnTx/>
                <a:uFillTx/>
                <a:latin typeface="Arial"/>
                <a:sym typeface="Fira Sans Extra Condensed SemiBold"/>
              </a:rPr>
            </a:br>
            <a:endParaRPr lang="en-US"/>
          </a:p>
        </p:txBody>
      </p:sp>
      <p:sp>
        <p:nvSpPr>
          <p:cNvPr id="7" name="Content Placeholder 6">
            <a:extLst>
              <a:ext uri="{FF2B5EF4-FFF2-40B4-BE49-F238E27FC236}">
                <a16:creationId xmlns:a16="http://schemas.microsoft.com/office/drawing/2014/main" id="{19EEA4B1-4E9F-E1A2-37AA-BB9FDCA3057B}"/>
              </a:ext>
            </a:extLst>
          </p:cNvPr>
          <p:cNvSpPr>
            <a:spLocks noGrp="1"/>
          </p:cNvSpPr>
          <p:nvPr>
            <p:ph sz="quarter" idx="4"/>
          </p:nvPr>
        </p:nvSpPr>
        <p:spPr>
          <a:xfrm>
            <a:off x="154485" y="2086716"/>
            <a:ext cx="5674291" cy="1985352"/>
          </a:xfrm>
        </p:spPr>
        <p:txBody>
          <a:bodyPr>
            <a:normAutofit fontScale="92500" lnSpcReduction="10000"/>
          </a:bodyPr>
          <a:lstStyle/>
          <a:p>
            <a:pPr marL="285750" indent="-285750">
              <a:buFont typeface="Wingdings" panose="05000000000000000000" pitchFamily="2" charset="2"/>
              <a:buChar char="q"/>
            </a:pPr>
            <a:r>
              <a:rPr lang="en-US" b="0" kern="0">
                <a:solidFill>
                  <a:srgbClr val="242424"/>
                </a:solidFill>
                <a:highlight>
                  <a:srgbClr val="FAFAFA"/>
                </a:highlight>
                <a:latin typeface="Segoe UI" panose="020B0502040204020203" pitchFamily="34" charset="0"/>
                <a:cs typeface="Times New Roman" panose="02020603050405020304" pitchFamily="18" charset="0"/>
              </a:rPr>
              <a:t>Livelihoods and incomes of at least </a:t>
            </a:r>
            <a:r>
              <a:rPr lang="en-ZA" b="0" kern="0">
                <a:solidFill>
                  <a:srgbClr val="242424"/>
                </a:solidFill>
                <a:highlight>
                  <a:srgbClr val="FAFAFA"/>
                </a:highlight>
                <a:latin typeface="Segoe UI" panose="020B0502040204020203" pitchFamily="34" charset="0"/>
                <a:cs typeface="Times New Roman" panose="02020603050405020304" pitchFamily="18" charset="0"/>
              </a:rPr>
              <a:t>485 Refugees and </a:t>
            </a:r>
            <a:r>
              <a:rPr lang="en-ZA" sz="1900" b="0" kern="0">
                <a:solidFill>
                  <a:srgbClr val="242424"/>
                </a:solidFill>
                <a:highlight>
                  <a:srgbClr val="FAFAFA"/>
                </a:highlight>
                <a:latin typeface="Segoe UI" panose="020B0502040204020203" pitchFamily="34" charset="0"/>
                <a:cs typeface="Times New Roman" panose="02020603050405020304" pitchFamily="18" charset="0"/>
              </a:rPr>
              <a:t>host communities (44% Urban Refugees) in Uganda and 30 IDP’s in Somalia has been improved. Their businesses are operational, and they have continue to payback the loans. </a:t>
            </a:r>
          </a:p>
          <a:p>
            <a:pPr marL="285750" indent="-285750">
              <a:buFont typeface="Wingdings" panose="05000000000000000000" pitchFamily="2" charset="2"/>
              <a:buChar char="q"/>
            </a:pPr>
            <a:r>
              <a:rPr lang="en-ZA" sz="1900" b="0" kern="0">
                <a:solidFill>
                  <a:srgbClr val="242424"/>
                </a:solidFill>
                <a:highlight>
                  <a:srgbClr val="FAFAFA"/>
                </a:highlight>
                <a:latin typeface="Segoe UI" panose="020B0502040204020203" pitchFamily="34" charset="0"/>
                <a:cs typeface="Times New Roman" panose="02020603050405020304" pitchFamily="18" charset="0"/>
              </a:rPr>
              <a:t>These Micro business’ on average do employ at least one person on fulltime or part time basis in essence over 400 jobs have been created. </a:t>
            </a:r>
            <a:endParaRPr lang="en-US" sz="1900" b="0" kern="0">
              <a:solidFill>
                <a:srgbClr val="242424"/>
              </a:solidFill>
              <a:highlight>
                <a:srgbClr val="FAFAFA"/>
              </a:highlight>
              <a:latin typeface="Segoe UI" panose="020B0502040204020203" pitchFamily="34" charset="0"/>
              <a:cs typeface="Times New Roman" panose="02020603050405020304" pitchFamily="18" charset="0"/>
            </a:endParaRPr>
          </a:p>
        </p:txBody>
      </p:sp>
      <p:graphicFrame>
        <p:nvGraphicFramePr>
          <p:cNvPr id="8" name="Content Placeholder 7">
            <a:extLst>
              <a:ext uri="{FF2B5EF4-FFF2-40B4-BE49-F238E27FC236}">
                <a16:creationId xmlns:a16="http://schemas.microsoft.com/office/drawing/2014/main" id="{0D673140-F9CD-4238-F23F-329BA1F0CB59}"/>
              </a:ext>
            </a:extLst>
          </p:cNvPr>
          <p:cNvGraphicFramePr>
            <a:graphicFrameLocks noGrp="1"/>
          </p:cNvGraphicFramePr>
          <p:nvPr>
            <p:ph sz="half" idx="2"/>
          </p:nvPr>
        </p:nvGraphicFramePr>
        <p:xfrm>
          <a:off x="6363222" y="1150058"/>
          <a:ext cx="5473873" cy="3983276"/>
        </p:xfrm>
        <a:graphic>
          <a:graphicData uri="http://schemas.openxmlformats.org/drawingml/2006/chart">
            <c:chart xmlns:c="http://schemas.openxmlformats.org/drawingml/2006/chart" xmlns:r="http://schemas.openxmlformats.org/officeDocument/2006/relationships" r:id="rId2"/>
          </a:graphicData>
        </a:graphic>
      </p:graphicFrame>
      <p:sp>
        <p:nvSpPr>
          <p:cNvPr id="10" name="Title 1">
            <a:extLst>
              <a:ext uri="{FF2B5EF4-FFF2-40B4-BE49-F238E27FC236}">
                <a16:creationId xmlns:a16="http://schemas.microsoft.com/office/drawing/2014/main" id="{033857DE-90D9-384D-0F80-EBD4377E4C14}"/>
              </a:ext>
            </a:extLst>
          </p:cNvPr>
          <p:cNvSpPr txBox="1">
            <a:spLocks/>
          </p:cNvSpPr>
          <p:nvPr/>
        </p:nvSpPr>
        <p:spPr>
          <a:xfrm>
            <a:off x="5486400" y="420487"/>
            <a:ext cx="6551114" cy="694329"/>
          </a:xfrm>
          <a:prstGeom prst="rect">
            <a:avLst/>
          </a:prstGeom>
          <a:solidFill>
            <a:schemeClr val="accent2">
              <a:lumMod val="75000"/>
            </a:schemeClr>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500"/>
              <a:buFont typeface="Fira Sans Extra Condensed SemiBold"/>
              <a:buNone/>
              <a:defRPr sz="3500" b="0" i="0" u="none" strike="noStrike" cap="none">
                <a:solidFill>
                  <a:schemeClr val="dk1"/>
                </a:solidFill>
                <a:latin typeface="Fira Sans Extra Condensed SemiBold"/>
                <a:ea typeface="Fira Sans Extra Condensed SemiBold"/>
                <a:cs typeface="Fira Sans Extra Condensed SemiBold"/>
                <a:sym typeface="Fira Sans Extra Condensed SemiBold"/>
              </a:defRPr>
            </a:lvl1pPr>
            <a:lvl2pPr marR="0" lvl="1" algn="l" rtl="0">
              <a:lnSpc>
                <a:spcPct val="100000"/>
              </a:lnSpc>
              <a:spcBef>
                <a:spcPts val="0"/>
              </a:spcBef>
              <a:spcAft>
                <a:spcPts val="0"/>
              </a:spcAft>
              <a:buClr>
                <a:schemeClr val="dk1"/>
              </a:buClr>
              <a:buSzPts val="3500"/>
              <a:buFont typeface="Fira Sans Extra Condensed SemiBold"/>
              <a:buNone/>
              <a:defRPr sz="3500" b="0" i="0" u="none" strike="noStrike" cap="none">
                <a:solidFill>
                  <a:schemeClr val="dk1"/>
                </a:solidFill>
                <a:latin typeface="Fira Sans Extra Condensed SemiBold"/>
                <a:ea typeface="Fira Sans Extra Condensed SemiBold"/>
                <a:cs typeface="Fira Sans Extra Condensed SemiBold"/>
                <a:sym typeface="Fira Sans Extra Condensed SemiBold"/>
              </a:defRPr>
            </a:lvl2pPr>
            <a:lvl3pPr marR="0" lvl="2" algn="l" rtl="0">
              <a:lnSpc>
                <a:spcPct val="100000"/>
              </a:lnSpc>
              <a:spcBef>
                <a:spcPts val="0"/>
              </a:spcBef>
              <a:spcAft>
                <a:spcPts val="0"/>
              </a:spcAft>
              <a:buClr>
                <a:schemeClr val="dk1"/>
              </a:buClr>
              <a:buSzPts val="3500"/>
              <a:buFont typeface="Fira Sans Extra Condensed SemiBold"/>
              <a:buNone/>
              <a:defRPr sz="3500" b="0" i="0" u="none" strike="noStrike" cap="none">
                <a:solidFill>
                  <a:schemeClr val="dk1"/>
                </a:solidFill>
                <a:latin typeface="Fira Sans Extra Condensed SemiBold"/>
                <a:ea typeface="Fira Sans Extra Condensed SemiBold"/>
                <a:cs typeface="Fira Sans Extra Condensed SemiBold"/>
                <a:sym typeface="Fira Sans Extra Condensed SemiBold"/>
              </a:defRPr>
            </a:lvl3pPr>
            <a:lvl4pPr marR="0" lvl="3" algn="l" rtl="0">
              <a:lnSpc>
                <a:spcPct val="100000"/>
              </a:lnSpc>
              <a:spcBef>
                <a:spcPts val="0"/>
              </a:spcBef>
              <a:spcAft>
                <a:spcPts val="0"/>
              </a:spcAft>
              <a:buClr>
                <a:schemeClr val="dk1"/>
              </a:buClr>
              <a:buSzPts val="3500"/>
              <a:buFont typeface="Fira Sans Extra Condensed SemiBold"/>
              <a:buNone/>
              <a:defRPr sz="3500" b="0" i="0" u="none" strike="noStrike" cap="none">
                <a:solidFill>
                  <a:schemeClr val="dk1"/>
                </a:solidFill>
                <a:latin typeface="Fira Sans Extra Condensed SemiBold"/>
                <a:ea typeface="Fira Sans Extra Condensed SemiBold"/>
                <a:cs typeface="Fira Sans Extra Condensed SemiBold"/>
                <a:sym typeface="Fira Sans Extra Condensed SemiBold"/>
              </a:defRPr>
            </a:lvl4pPr>
            <a:lvl5pPr marR="0" lvl="4" algn="l" rtl="0">
              <a:lnSpc>
                <a:spcPct val="100000"/>
              </a:lnSpc>
              <a:spcBef>
                <a:spcPts val="0"/>
              </a:spcBef>
              <a:spcAft>
                <a:spcPts val="0"/>
              </a:spcAft>
              <a:buClr>
                <a:schemeClr val="dk1"/>
              </a:buClr>
              <a:buSzPts val="3500"/>
              <a:buFont typeface="Fira Sans Extra Condensed SemiBold"/>
              <a:buNone/>
              <a:defRPr sz="3500" b="0" i="0" u="none" strike="noStrike" cap="none">
                <a:solidFill>
                  <a:schemeClr val="dk1"/>
                </a:solidFill>
                <a:latin typeface="Fira Sans Extra Condensed SemiBold"/>
                <a:ea typeface="Fira Sans Extra Condensed SemiBold"/>
                <a:cs typeface="Fira Sans Extra Condensed SemiBold"/>
                <a:sym typeface="Fira Sans Extra Condensed SemiBold"/>
              </a:defRPr>
            </a:lvl5pPr>
            <a:lvl6pPr marR="0" lvl="5" algn="l" rtl="0">
              <a:lnSpc>
                <a:spcPct val="100000"/>
              </a:lnSpc>
              <a:spcBef>
                <a:spcPts val="0"/>
              </a:spcBef>
              <a:spcAft>
                <a:spcPts val="0"/>
              </a:spcAft>
              <a:buClr>
                <a:schemeClr val="dk1"/>
              </a:buClr>
              <a:buSzPts val="3500"/>
              <a:buFont typeface="Fira Sans Extra Condensed SemiBold"/>
              <a:buNone/>
              <a:defRPr sz="3500" b="0" i="0" u="none" strike="noStrike" cap="none">
                <a:solidFill>
                  <a:schemeClr val="dk1"/>
                </a:solidFill>
                <a:latin typeface="Fira Sans Extra Condensed SemiBold"/>
                <a:ea typeface="Fira Sans Extra Condensed SemiBold"/>
                <a:cs typeface="Fira Sans Extra Condensed SemiBold"/>
                <a:sym typeface="Fira Sans Extra Condensed SemiBold"/>
              </a:defRPr>
            </a:lvl6pPr>
            <a:lvl7pPr marR="0" lvl="6" algn="l" rtl="0">
              <a:lnSpc>
                <a:spcPct val="100000"/>
              </a:lnSpc>
              <a:spcBef>
                <a:spcPts val="0"/>
              </a:spcBef>
              <a:spcAft>
                <a:spcPts val="0"/>
              </a:spcAft>
              <a:buClr>
                <a:schemeClr val="dk1"/>
              </a:buClr>
              <a:buSzPts val="3500"/>
              <a:buFont typeface="Fira Sans Extra Condensed SemiBold"/>
              <a:buNone/>
              <a:defRPr sz="3500" b="0" i="0" u="none" strike="noStrike" cap="none">
                <a:solidFill>
                  <a:schemeClr val="dk1"/>
                </a:solidFill>
                <a:latin typeface="Fira Sans Extra Condensed SemiBold"/>
                <a:ea typeface="Fira Sans Extra Condensed SemiBold"/>
                <a:cs typeface="Fira Sans Extra Condensed SemiBold"/>
                <a:sym typeface="Fira Sans Extra Condensed SemiBold"/>
              </a:defRPr>
            </a:lvl7pPr>
            <a:lvl8pPr marR="0" lvl="7" algn="l" rtl="0">
              <a:lnSpc>
                <a:spcPct val="100000"/>
              </a:lnSpc>
              <a:spcBef>
                <a:spcPts val="0"/>
              </a:spcBef>
              <a:spcAft>
                <a:spcPts val="0"/>
              </a:spcAft>
              <a:buClr>
                <a:schemeClr val="dk1"/>
              </a:buClr>
              <a:buSzPts val="3500"/>
              <a:buFont typeface="Fira Sans Extra Condensed SemiBold"/>
              <a:buNone/>
              <a:defRPr sz="3500" b="0" i="0" u="none" strike="noStrike" cap="none">
                <a:solidFill>
                  <a:schemeClr val="dk1"/>
                </a:solidFill>
                <a:latin typeface="Fira Sans Extra Condensed SemiBold"/>
                <a:ea typeface="Fira Sans Extra Condensed SemiBold"/>
                <a:cs typeface="Fira Sans Extra Condensed SemiBold"/>
                <a:sym typeface="Fira Sans Extra Condensed SemiBold"/>
              </a:defRPr>
            </a:lvl8pPr>
            <a:lvl9pPr marR="0" lvl="8" algn="l" rtl="0">
              <a:lnSpc>
                <a:spcPct val="100000"/>
              </a:lnSpc>
              <a:spcBef>
                <a:spcPts val="0"/>
              </a:spcBef>
              <a:spcAft>
                <a:spcPts val="0"/>
              </a:spcAft>
              <a:buClr>
                <a:schemeClr val="dk1"/>
              </a:buClr>
              <a:buSzPts val="3500"/>
              <a:buFont typeface="Fira Sans Extra Condensed SemiBold"/>
              <a:buNone/>
              <a:defRPr sz="3500" b="0" i="0" u="none" strike="noStrike" cap="none">
                <a:solidFill>
                  <a:schemeClr val="dk1"/>
                </a:solidFill>
                <a:latin typeface="Fira Sans Extra Condensed SemiBold"/>
                <a:ea typeface="Fira Sans Extra Condensed SemiBold"/>
                <a:cs typeface="Fira Sans Extra Condensed SemiBold"/>
                <a:sym typeface="Fira Sans Extra Condensed SemiBold"/>
              </a:defRPr>
            </a:lvl9pPr>
          </a:lstStyle>
          <a:p>
            <a:pPr marL="0" marR="0" lvl="0" indent="0" algn="ctr" defTabSz="914400" rtl="0" eaLnBrk="1" fontAlgn="auto" latinLnBrk="0" hangingPunct="1">
              <a:lnSpc>
                <a:spcPct val="100000"/>
              </a:lnSpc>
              <a:spcBef>
                <a:spcPts val="0"/>
              </a:spcBef>
              <a:spcAft>
                <a:spcPts val="0"/>
              </a:spcAft>
              <a:buClr>
                <a:srgbClr val="2A2929"/>
              </a:buClr>
              <a:buSzPts val="3500"/>
              <a:buFont typeface="Fira Sans Extra Condensed SemiBold"/>
              <a:buNone/>
              <a:tabLst/>
              <a:defRPr/>
            </a:pPr>
            <a:r>
              <a:rPr kumimoji="0" lang="en-GB" sz="2000" b="1" i="0" u="none" strike="noStrike" kern="0" cap="none" spc="0" normalizeH="0" baseline="0" noProof="0">
                <a:ln>
                  <a:noFill/>
                </a:ln>
                <a:solidFill>
                  <a:srgbClr val="FFFFFF"/>
                </a:solidFill>
                <a:effectLst/>
                <a:uLnTx/>
                <a:uFillTx/>
                <a:latin typeface="Arial"/>
                <a:sym typeface="Fira Sans Extra Condensed SemiBold"/>
              </a:rPr>
              <a:t>STATUS UPDATE</a:t>
            </a:r>
          </a:p>
        </p:txBody>
      </p:sp>
      <p:sp>
        <p:nvSpPr>
          <p:cNvPr id="11" name="Rectangle 10">
            <a:extLst>
              <a:ext uri="{FF2B5EF4-FFF2-40B4-BE49-F238E27FC236}">
                <a16:creationId xmlns:a16="http://schemas.microsoft.com/office/drawing/2014/main" id="{0E7C0DAD-3FFE-DCC5-40FB-DDA0396DB5B6}"/>
              </a:ext>
            </a:extLst>
          </p:cNvPr>
          <p:cNvSpPr/>
          <p:nvPr/>
        </p:nvSpPr>
        <p:spPr>
          <a:xfrm>
            <a:off x="6363222" y="5208816"/>
            <a:ext cx="5674291" cy="163195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600" kern="100">
                <a:effectLst/>
                <a:ea typeface="Aptos" panose="020B0004020202020204" pitchFamily="34" charset="0"/>
                <a:cs typeface="Times New Roman" panose="02020603050405020304" pitchFamily="18" charset="0"/>
              </a:rPr>
              <a:t>Currently supporting a pipeline of 50 Micro and Small business (Registered) with pre-investment BDS -Project development and internal systems and Governance support to enhance their readiness for financing from PML</a:t>
            </a:r>
            <a:r>
              <a:rPr lang="en-US" sz="1400" kern="100">
                <a:effectLst/>
                <a:ea typeface="Aptos" panose="020B0004020202020204" pitchFamily="34" charset="0"/>
                <a:cs typeface="Times New Roman" panose="02020603050405020304" pitchFamily="18" charset="0"/>
              </a:rPr>
              <a:t>.</a:t>
            </a:r>
          </a:p>
        </p:txBody>
      </p:sp>
      <p:sp>
        <p:nvSpPr>
          <p:cNvPr id="4" name="TextBox 3">
            <a:extLst>
              <a:ext uri="{FF2B5EF4-FFF2-40B4-BE49-F238E27FC236}">
                <a16:creationId xmlns:a16="http://schemas.microsoft.com/office/drawing/2014/main" id="{AB7431B5-4A4B-2652-4B57-BD6B24D8E69D}"/>
              </a:ext>
            </a:extLst>
          </p:cNvPr>
          <p:cNvSpPr txBox="1"/>
          <p:nvPr/>
        </p:nvSpPr>
        <p:spPr>
          <a:xfrm>
            <a:off x="190648" y="4072068"/>
            <a:ext cx="5674291" cy="1769395"/>
          </a:xfrm>
          <a:prstGeom prst="rect">
            <a:avLst/>
          </a:prstGeom>
          <a:noFill/>
        </p:spPr>
        <p:txBody>
          <a:bodyPr wrap="square">
            <a:spAutoFit/>
          </a:bodyPr>
          <a:lstStyle/>
          <a:p>
            <a:pPr marL="285750" indent="-285750">
              <a:lnSpc>
                <a:spcPct val="115000"/>
              </a:lnSpc>
              <a:spcAft>
                <a:spcPts val="800"/>
              </a:spcAft>
              <a:buFont typeface="Wingdings" panose="05000000000000000000" pitchFamily="2" charset="2"/>
              <a:buChar char="q"/>
            </a:pPr>
            <a:r>
              <a:rPr lang="en-UG" sz="1800" kern="0">
                <a:solidFill>
                  <a:srgbClr val="242424"/>
                </a:solidFill>
                <a:effectLst/>
                <a:highlight>
                  <a:srgbClr val="FAFAFA"/>
                </a:highlight>
                <a:latin typeface="Segoe UI" panose="020B0502040204020203" pitchFamily="34" charset="0"/>
                <a:ea typeface="Times New Roman" panose="02020603050405020304" pitchFamily="18" charset="0"/>
                <a:cs typeface="Times New Roman" panose="02020603050405020304" pitchFamily="18" charset="0"/>
              </a:rPr>
              <a:t>At least US$ 120,000 of Micro loans disbursed</a:t>
            </a:r>
            <a:r>
              <a:rPr lang="en-US" sz="1800" kern="0">
                <a:solidFill>
                  <a:srgbClr val="242424"/>
                </a:solidFill>
                <a:effectLst/>
                <a:highlight>
                  <a:srgbClr val="FAFAFA"/>
                </a:highlight>
                <a:latin typeface="Segoe UI" panose="020B0502040204020203" pitchFamily="34" charset="0"/>
                <a:ea typeface="Times New Roman" panose="02020603050405020304" pitchFamily="18" charset="0"/>
                <a:cs typeface="Times New Roman" panose="02020603050405020304" pitchFamily="18" charset="0"/>
              </a:rPr>
              <a:t>. </a:t>
            </a:r>
            <a:r>
              <a:rPr lang="en-UG" sz="1800" kern="0">
                <a:solidFill>
                  <a:srgbClr val="242424"/>
                </a:solidFill>
                <a:effectLst/>
                <a:highlight>
                  <a:srgbClr val="FAFAFA"/>
                </a:highlight>
                <a:latin typeface="Segoe UI" panose="020B0502040204020203" pitchFamily="34" charset="0"/>
                <a:ea typeface="Times New Roman" panose="02020603050405020304" pitchFamily="18" charset="0"/>
                <a:cs typeface="Times New Roman" panose="02020603050405020304" pitchFamily="18" charset="0"/>
              </a:rPr>
              <a:t>Over US$250,000 was leveraged from owners’ contribution and Prides Own Financing. </a:t>
            </a:r>
            <a:endParaRPr lang="en-US" sz="1800" kern="0">
              <a:solidFill>
                <a:srgbClr val="242424"/>
              </a:solidFill>
              <a:effectLst/>
              <a:highlight>
                <a:srgbClr val="FAFAFA"/>
              </a:highlight>
              <a:latin typeface="Segoe UI" panose="020B0502040204020203" pitchFamily="34" charset="0"/>
              <a:ea typeface="Times New Roman" panose="02020603050405020304" pitchFamily="18" charset="0"/>
              <a:cs typeface="Times New Roman" panose="02020603050405020304" pitchFamily="18" charset="0"/>
            </a:endParaRPr>
          </a:p>
          <a:p>
            <a:pPr marL="285750" indent="-285750">
              <a:lnSpc>
                <a:spcPct val="115000"/>
              </a:lnSpc>
              <a:spcAft>
                <a:spcPts val="800"/>
              </a:spcAft>
              <a:buFont typeface="Wingdings" panose="05000000000000000000" pitchFamily="2" charset="2"/>
              <a:buChar char="q"/>
            </a:pPr>
            <a:r>
              <a:rPr lang="en-UG" sz="1800" kern="0">
                <a:solidFill>
                  <a:srgbClr val="242424"/>
                </a:solidFill>
                <a:effectLst/>
                <a:highlight>
                  <a:srgbClr val="FAFAFA"/>
                </a:highlight>
                <a:latin typeface="Segoe UI" panose="020B0502040204020203" pitchFamily="34" charset="0"/>
                <a:ea typeface="Times New Roman" panose="02020603050405020304" pitchFamily="18" charset="0"/>
                <a:cs typeface="Times New Roman" panose="02020603050405020304" pitchFamily="18" charset="0"/>
              </a:rPr>
              <a:t>At least 17% of loans have been replayed and so far no default. </a:t>
            </a:r>
            <a:r>
              <a:rPr lang="en-US" sz="1800" kern="0">
                <a:solidFill>
                  <a:srgbClr val="242424"/>
                </a:solidFill>
                <a:effectLst/>
                <a:highlight>
                  <a:srgbClr val="FAFAFA"/>
                </a:highlight>
                <a:latin typeface="Segoe UI" panose="020B0502040204020203" pitchFamily="34" charset="0"/>
                <a:ea typeface="Times New Roman" panose="02020603050405020304" pitchFamily="18" charset="0"/>
                <a:cs typeface="Times New Roman" panose="02020603050405020304" pitchFamily="18" charset="0"/>
              </a:rPr>
              <a:t>In Somalia repayment is at 92%</a:t>
            </a:r>
            <a:endParaRPr lang="en-UG" sz="2400" kern="100">
              <a:effectLst/>
              <a:highlight>
                <a:srgbClr val="FAFAFA"/>
              </a:highlight>
              <a:latin typeface="Aptos" panose="020B0004020202020204" pitchFamily="34" charset="0"/>
              <a:ea typeface="Aptos" panose="020B0004020202020204" pitchFamily="34" charset="0"/>
              <a:cs typeface="Times New Roman" panose="02020603050405020304" pitchFamily="18" charset="0"/>
            </a:endParaRPr>
          </a:p>
        </p:txBody>
      </p:sp>
      <p:graphicFrame>
        <p:nvGraphicFramePr>
          <p:cNvPr id="5" name="Diagram 4">
            <a:extLst>
              <a:ext uri="{FF2B5EF4-FFF2-40B4-BE49-F238E27FC236}">
                <a16:creationId xmlns:a16="http://schemas.microsoft.com/office/drawing/2014/main" id="{BA2C7703-375F-59A4-67D2-78A3E84277B9}"/>
              </a:ext>
            </a:extLst>
          </p:cNvPr>
          <p:cNvGraphicFramePr/>
          <p:nvPr>
            <p:extLst>
              <p:ext uri="{D42A27DB-BD31-4B8C-83A1-F6EECF244321}">
                <p14:modId xmlns:p14="http://schemas.microsoft.com/office/powerpoint/2010/main" val="167099480"/>
              </p:ext>
            </p:extLst>
          </p:nvPr>
        </p:nvGraphicFramePr>
        <p:xfrm>
          <a:off x="100209" y="1634846"/>
          <a:ext cx="6096000" cy="375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AC18D7CA-874F-9028-876F-439FC7D30A9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00209" y="44437"/>
            <a:ext cx="5479737" cy="1444571"/>
          </a:xfrm>
          <a:prstGeom prst="rect">
            <a:avLst/>
          </a:prstGeom>
          <a:noFill/>
        </p:spPr>
      </p:pic>
      <p:sp>
        <p:nvSpPr>
          <p:cNvPr id="13" name="TextBox 12">
            <a:extLst>
              <a:ext uri="{FF2B5EF4-FFF2-40B4-BE49-F238E27FC236}">
                <a16:creationId xmlns:a16="http://schemas.microsoft.com/office/drawing/2014/main" id="{78FCBE0B-6E80-F141-7927-97C0216ADCB8}"/>
              </a:ext>
            </a:extLst>
          </p:cNvPr>
          <p:cNvSpPr txBox="1"/>
          <p:nvPr/>
        </p:nvSpPr>
        <p:spPr>
          <a:xfrm>
            <a:off x="6363222" y="4639077"/>
            <a:ext cx="5473873" cy="646331"/>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wrap="square">
            <a:spAutoFit/>
          </a:bodyPr>
          <a:lstStyle/>
          <a:p>
            <a:pPr marR="0" algn="just" defTabSz="914400" rtl="0" eaLnBrk="1" fontAlgn="base" latinLnBrk="0" hangingPunct="1">
              <a:lnSpc>
                <a:spcPct val="100000"/>
              </a:lnSpc>
              <a:spcBef>
                <a:spcPct val="0"/>
              </a:spcBef>
              <a:spcAft>
                <a:spcPct val="0"/>
              </a:spcAft>
              <a:buClrTx/>
              <a:buSzTx/>
              <a:tabLst/>
            </a:pPr>
            <a:r>
              <a:rPr lang="en-ZA" sz="1800">
                <a:solidFill>
                  <a:schemeClr val="tx1"/>
                </a:solidFill>
                <a:latin typeface="Arial" panose="020B0604020202020204" pitchFamily="34" charset="0"/>
                <a:cs typeface="Arial" panose="020B0604020202020204" pitchFamily="34" charset="0"/>
              </a:rPr>
              <a:t>The average ticket size of the loans disbursed us </a:t>
            </a:r>
            <a:r>
              <a:rPr lang="en-ZA" sz="1800" err="1">
                <a:solidFill>
                  <a:schemeClr val="tx1"/>
                </a:solidFill>
                <a:latin typeface="Arial" panose="020B0604020202020204" pitchFamily="34" charset="0"/>
                <a:cs typeface="Arial" panose="020B0604020202020204" pitchFamily="34" charset="0"/>
              </a:rPr>
              <a:t>US</a:t>
            </a:r>
            <a:r>
              <a:rPr lang="en-ZA" sz="1800">
                <a:solidFill>
                  <a:schemeClr val="tx1"/>
                </a:solidFill>
                <a:latin typeface="Arial" panose="020B0604020202020204" pitchFamily="34" charset="0"/>
                <a:cs typeface="Arial" panose="020B0604020202020204" pitchFamily="34" charset="0"/>
              </a:rPr>
              <a:t>$ 800 in Somalia and US$250 in Uganda </a:t>
            </a:r>
          </a:p>
        </p:txBody>
      </p:sp>
      <p:sp>
        <p:nvSpPr>
          <p:cNvPr id="15" name="TextBox 14">
            <a:extLst>
              <a:ext uri="{FF2B5EF4-FFF2-40B4-BE49-F238E27FC236}">
                <a16:creationId xmlns:a16="http://schemas.microsoft.com/office/drawing/2014/main" id="{4DEF128F-ECA2-2420-ED41-EC3D1752ED7B}"/>
              </a:ext>
            </a:extLst>
          </p:cNvPr>
          <p:cNvSpPr txBox="1"/>
          <p:nvPr/>
        </p:nvSpPr>
        <p:spPr>
          <a:xfrm>
            <a:off x="154485" y="6114347"/>
            <a:ext cx="6096000" cy="646331"/>
          </a:xfrm>
          <a:prstGeom prst="rect">
            <a:avLst/>
          </a:prstGeom>
          <a:noFill/>
          <a:ln>
            <a:noFill/>
          </a:ln>
        </p:spPr>
        <p:style>
          <a:lnRef idx="0">
            <a:scrgbClr r="0" g="0" b="0"/>
          </a:lnRef>
          <a:fillRef idx="0">
            <a:scrgbClr r="0" g="0" b="0"/>
          </a:fillRef>
          <a:effectRef idx="0">
            <a:scrgbClr r="0" g="0" b="0"/>
          </a:effectRef>
          <a:fontRef idx="minor">
            <a:schemeClr val="accent4"/>
          </a:fontRef>
        </p:style>
        <p:txBody>
          <a:bodyPr wrap="square">
            <a:spAutoFit/>
          </a:bodyPr>
          <a:lstStyle/>
          <a:p>
            <a:r>
              <a:rPr kumimoji="0" lang="en-ZA" sz="1800" i="0" u="none" strike="noStrike" cap="none" normalizeH="0" baseline="0">
                <a:ln>
                  <a:noFill/>
                </a:ln>
                <a:solidFill>
                  <a:schemeClr val="tx1"/>
                </a:solidFill>
                <a:effectLst/>
                <a:latin typeface="Arial" panose="020B0604020202020204" pitchFamily="34" charset="0"/>
                <a:cs typeface="Arial" panose="020B0604020202020204" pitchFamily="34" charset="0"/>
              </a:rPr>
              <a:t>In </a:t>
            </a:r>
            <a:r>
              <a:rPr lang="en-ZA" kern="0">
                <a:solidFill>
                  <a:srgbClr val="242424"/>
                </a:solidFill>
                <a:highlight>
                  <a:srgbClr val="FAFAFA"/>
                </a:highlight>
                <a:latin typeface="Segoe UI" panose="020B0502040204020203" pitchFamily="34" charset="0"/>
                <a:cs typeface="Times New Roman" panose="02020603050405020304" pitchFamily="18" charset="0"/>
              </a:rPr>
              <a:t>Somalia we used the </a:t>
            </a:r>
            <a:r>
              <a:rPr lang="en-ZA" kern="0" err="1">
                <a:solidFill>
                  <a:srgbClr val="242424"/>
                </a:solidFill>
                <a:highlight>
                  <a:srgbClr val="FAFAFA"/>
                </a:highlight>
                <a:latin typeface="Segoe UI" panose="020B0502040204020203" pitchFamily="34" charset="0"/>
                <a:cs typeface="Times New Roman" panose="02020603050405020304" pitchFamily="18" charset="0"/>
              </a:rPr>
              <a:t>Qardul</a:t>
            </a:r>
            <a:r>
              <a:rPr lang="en-ZA" kern="0">
                <a:solidFill>
                  <a:srgbClr val="242424"/>
                </a:solidFill>
                <a:highlight>
                  <a:srgbClr val="FAFAFA"/>
                </a:highlight>
                <a:latin typeface="Segoe UI" panose="020B0502040204020203" pitchFamily="34" charset="0"/>
                <a:cs typeface="Times New Roman" panose="02020603050405020304" pitchFamily="18" charset="0"/>
              </a:rPr>
              <a:t> Hassan model (Islamic model) for phase 1 (30 beneficiaries). </a:t>
            </a:r>
            <a:endParaRPr lang="en-UG" kern="0">
              <a:solidFill>
                <a:srgbClr val="242424"/>
              </a:solidFill>
              <a:highlight>
                <a:srgbClr val="FAFAFA"/>
              </a:highlight>
              <a:latin typeface="Segoe UI" panose="020B0502040204020203" pitchFamily="34" charset="0"/>
              <a:cs typeface="Times New Roman" panose="02020603050405020304" pitchFamily="18" charset="0"/>
            </a:endParaRPr>
          </a:p>
        </p:txBody>
      </p:sp>
    </p:spTree>
    <p:extLst>
      <p:ext uri="{BB962C8B-B14F-4D97-AF65-F5344CB8AC3E}">
        <p14:creationId xmlns:p14="http://schemas.microsoft.com/office/powerpoint/2010/main" val="1841681332"/>
      </p:ext>
    </p:extLst>
  </p:cSld>
  <p:clrMapOvr>
    <a:masterClrMapping/>
  </p:clrMapOvr>
</p:sld>
</file>

<file path=ppt/theme/theme1.xml><?xml version="1.0" encoding="utf-8"?>
<a:theme xmlns:a="http://schemas.openxmlformats.org/drawingml/2006/main" name="FFC Presentation">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FC Presentation" id="{5FD6B1C3-64DC-4DEE-AC43-3FA7669313D7}" vid="{F0BDEFCB-3793-4994-AA70-65599B08637E}"/>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FFC Presentation">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FC Presentation" id="{5FD6B1C3-64DC-4DEE-AC43-3FA7669313D7}" vid="{F0BDEFCB-3793-4994-AA70-65599B08637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0B946CA62AD94E812F41ED550DDC70" ma:contentTypeVersion="17" ma:contentTypeDescription="Create a new document." ma:contentTypeScope="" ma:versionID="700e1ddffa191e4c0f207dec08acbec1">
  <xsd:schema xmlns:xsd="http://www.w3.org/2001/XMLSchema" xmlns:xs="http://www.w3.org/2001/XMLSchema" xmlns:p="http://schemas.microsoft.com/office/2006/metadata/properties" xmlns:ns2="f8d6500e-c04c-40d5-8475-953d7134f8a6" xmlns:ns3="7804bfa2-533a-4be9-8051-3c7f7d149956" xmlns:ns4="985ec44e-1bab-4c0b-9df0-6ba128686fc9" targetNamespace="http://schemas.microsoft.com/office/2006/metadata/properties" ma:root="true" ma:fieldsID="4cbd9839c5b8a16cbaa520c1cea90d2d" ns2:_="" ns3:_="" ns4:_="">
    <xsd:import namespace="f8d6500e-c04c-40d5-8475-953d7134f8a6"/>
    <xsd:import namespace="7804bfa2-533a-4be9-8051-3c7f7d14995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lcf76f155ced4ddcb4097134ff3c332f" minOccurs="0"/>
                <xsd:element ref="ns4:TaxCatchAll"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d6500e-c04c-40d5-8475-953d7134f8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04bfa2-533a-4be9-8051-3c7f7d14995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c3a15ccf-d19e-406e-a2b6-583dc7c1ed18}" ma:internalName="TaxCatchAll" ma:showField="CatchAllData" ma:web="7804bfa2-533a-4be9-8051-3c7f7d1499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8d6500e-c04c-40d5-8475-953d7134f8a6">
      <Terms xmlns="http://schemas.microsoft.com/office/infopath/2007/PartnerControls"/>
    </lcf76f155ced4ddcb4097134ff3c332f>
    <TaxCatchAll xmlns="985ec44e-1bab-4c0b-9df0-6ba128686fc9" xsi:nil="true"/>
  </documentManagement>
</p:properties>
</file>

<file path=customXml/itemProps1.xml><?xml version="1.0" encoding="utf-8"?>
<ds:datastoreItem xmlns:ds="http://schemas.openxmlformats.org/officeDocument/2006/customXml" ds:itemID="{4A62991C-5CD9-403F-9101-9D5E4FB1EDFA}">
  <ds:schemaRefs>
    <ds:schemaRef ds:uri="http://schemas.microsoft.com/sharepoint/v3/contenttype/forms"/>
  </ds:schemaRefs>
</ds:datastoreItem>
</file>

<file path=customXml/itemProps2.xml><?xml version="1.0" encoding="utf-8"?>
<ds:datastoreItem xmlns:ds="http://schemas.openxmlformats.org/officeDocument/2006/customXml" ds:itemID="{5EFFC30E-FBE5-41BF-BE4B-E89D515BADBF}">
  <ds:schemaRefs>
    <ds:schemaRef ds:uri="7804bfa2-533a-4be9-8051-3c7f7d149956"/>
    <ds:schemaRef ds:uri="985ec44e-1bab-4c0b-9df0-6ba128686fc9"/>
    <ds:schemaRef ds:uri="f8d6500e-c04c-40d5-8475-953d7134f8a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FD7C3DF-34E5-4FC2-A323-7815BB675619}">
  <ds:schemaRefs>
    <ds:schemaRef ds:uri="985ec44e-1bab-4c0b-9df0-6ba128686fc9"/>
    <ds:schemaRef ds:uri="f8d6500e-c04c-40d5-8475-953d7134f8a6"/>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14</Slides>
  <Notes>4</Notes>
  <HiddenSlides>0</HiddenSlide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FFC Presentation</vt:lpstr>
      <vt:lpstr>Custom Design</vt:lpstr>
      <vt:lpstr>1_FFC Presentation</vt:lpstr>
      <vt:lpstr>      Financing Urban Solutions for IDP’s </vt:lpstr>
      <vt:lpstr>FDP Context &amp; Why the City Focus</vt:lpstr>
      <vt:lpstr>Major Sources of livelihood for refugee and IDP households</vt:lpstr>
      <vt:lpstr>PowerPoint Presentation</vt:lpstr>
      <vt:lpstr>Financing Urban Solutions for FDPs: Expanding City Local Fiscal Space</vt:lpstr>
      <vt:lpstr> Financing Urban Solutions for FDPs: Intergovernmental Fiscal Transfers </vt:lpstr>
      <vt:lpstr> Financing Urban Solutions for FDPs: Establishing City and Business Friendly Investment Funds for Private Sector: </vt:lpstr>
      <vt:lpstr>Financing agribusiness SME’s for Job creation and locality development.</vt:lpstr>
      <vt:lpstr>STATUS UPDATE </vt:lpstr>
      <vt:lpstr>Partial Guarantee in Refugee settlements De-risking access to finance for refugee entrepreneurs in Nakivale: UNCDF Uganda to offer portfolio guarantee to UGAFODE</vt:lpstr>
      <vt:lpstr>Financing Urban Solutions for FDPs: Establishing City Friendly Investment facilities. Public private partnerships in Uganda</vt:lpstr>
      <vt:lpstr>PowerPoint Presentation</vt:lpstr>
      <vt:lpstr>Challenges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Financing Durable Solutions Initiative for Forcibly Displaced People (2021-2025)</dc:title>
  <dc:creator>Nan Zhang</dc:creator>
  <cp:revision>3</cp:revision>
  <dcterms:created xsi:type="dcterms:W3CDTF">2021-10-19T13:50:36Z</dcterms:created>
  <dcterms:modified xsi:type="dcterms:W3CDTF">2024-08-12T22:23:31Z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0x010100B20B946CA62AD94E812F41ED550DDC70</vt:lpwstr>
  </property>
  <property fmtid="{D5CDD505-2E9C-101B-9397-08002B2CF9AE}" pid="3" name="MediaServiceImageTags">
    <vt:lpwstr/>
  </property>
</Properties>
</file>