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19"/>
  </p:notesMasterIdLst>
  <p:sldIdLst>
    <p:sldId id="256" r:id="rId6"/>
    <p:sldId id="1711" r:id="rId7"/>
    <p:sldId id="909" r:id="rId8"/>
    <p:sldId id="1701" r:id="rId9"/>
    <p:sldId id="1092" r:id="rId10"/>
    <p:sldId id="1668" r:id="rId11"/>
    <p:sldId id="1702" r:id="rId12"/>
    <p:sldId id="1705" r:id="rId13"/>
    <p:sldId id="1707" r:id="rId14"/>
    <p:sldId id="1708" r:id="rId15"/>
    <p:sldId id="1710" r:id="rId16"/>
    <p:sldId id="1681" r:id="rId17"/>
    <p:sldId id="1050" r:id="rId18"/>
  </p:sldIdLst>
  <p:sldSz cx="12192000" cy="6858000"/>
  <p:notesSz cx="7010400" cy="92964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582667-6102-27E7-ED8E-01A166EB4B6B}" name="Guest User" initials="GU" userId="Guest User" providerId="Windows Live"/>
  <p188:author id="{FE5B3FB1-DBD9-D9D2-9FFC-742B10ED364D}" name="Avril Bundale" initials="AB" userId="237b045f7d08df53"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BB0E0"/>
    <a:srgbClr val="1998D5"/>
    <a:srgbClr val="2E92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1248C5-127F-82A7-2B29-248EE50EC39E}" v="2" dt="2024-08-12T22:06:16.7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D51248C5-127F-82A7-2B29-248EE50EC39E}"/>
    <pc:docChg chg="modSld">
      <pc:chgData name="" userId="" providerId="" clId="Web-{D51248C5-127F-82A7-2B29-248EE50EC39E}" dt="2024-08-12T22:06:16.714" v="1" actId="1076"/>
      <pc:docMkLst>
        <pc:docMk/>
      </pc:docMkLst>
      <pc:sldChg chg="modSp">
        <pc:chgData name="" userId="" providerId="" clId="Web-{D51248C5-127F-82A7-2B29-248EE50EC39E}" dt="2024-08-12T22:06:16.714" v="1" actId="1076"/>
        <pc:sldMkLst>
          <pc:docMk/>
          <pc:sldMk cId="2675867648" sldId="1711"/>
        </pc:sldMkLst>
        <pc:spChg chg="mod">
          <ac:chgData name="" userId="" providerId="" clId="Web-{D51248C5-127F-82A7-2B29-248EE50EC39E}" dt="2024-08-12T22:06:16.714" v="1" actId="1076"/>
          <ac:spMkLst>
            <pc:docMk/>
            <pc:sldMk cId="2675867648" sldId="1711"/>
            <ac:spMk id="8" creationId="{A45F5A32-18CC-F319-07FE-F3D0C7CC7CE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3BC6E42C-8E5F-614A-9BA9-852C648E476B}" type="datetimeFigureOut">
              <a:rPr lang="en-US" smtClean="0"/>
              <a:t>8/12/2024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16F08588-CCAB-C042-BE36-37128F529700}" type="slidenum">
              <a:rPr lang="en-US" smtClean="0"/>
              <a:t>‹#›</a:t>
            </a:fld>
            <a:endParaRPr lang="en-US"/>
          </a:p>
        </p:txBody>
      </p:sp>
    </p:spTree>
    <p:extLst>
      <p:ext uri="{BB962C8B-B14F-4D97-AF65-F5344CB8AC3E}">
        <p14:creationId xmlns:p14="http://schemas.microsoft.com/office/powerpoint/2010/main" val="861258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6F08588-CCAB-C042-BE36-37128F529700}" type="slidenum">
              <a:rPr lang="en-US" smtClean="0"/>
              <a:t>11</a:t>
            </a:fld>
            <a:endParaRPr lang="en-US"/>
          </a:p>
        </p:txBody>
      </p:sp>
    </p:spTree>
    <p:extLst>
      <p:ext uri="{BB962C8B-B14F-4D97-AF65-F5344CB8AC3E}">
        <p14:creationId xmlns:p14="http://schemas.microsoft.com/office/powerpoint/2010/main" val="2194815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731838"/>
            <a:ext cx="6508750" cy="3660775"/>
          </a:xfrm>
        </p:spPr>
      </p:sp>
      <p:sp>
        <p:nvSpPr>
          <p:cNvPr id="3" name="Notes Placeholder 2"/>
          <p:cNvSpPr>
            <a:spLocks noGrp="1"/>
          </p:cNvSpPr>
          <p:nvPr>
            <p:ph type="body" idx="1"/>
          </p:nvPr>
        </p:nvSpPr>
        <p:spPr/>
        <p:txBody>
          <a:bodyPr/>
          <a:lstStyle/>
          <a:p>
            <a:pPr marL="524046" indent="-291136">
              <a:buFont typeface="Arial" panose="020B0604020202020204" pitchFamily="34" charset="0"/>
              <a:buChar char="•"/>
            </a:pPr>
            <a:r>
              <a:rPr lang="en-US"/>
              <a:t>5 key takeaways</a:t>
            </a:r>
          </a:p>
        </p:txBody>
      </p:sp>
      <p:sp>
        <p:nvSpPr>
          <p:cNvPr id="4" name="Slide Number Placeholder 3"/>
          <p:cNvSpPr>
            <a:spLocks noGrp="1"/>
          </p:cNvSpPr>
          <p:nvPr>
            <p:ph type="sldNum" idx="12"/>
          </p:nvPr>
        </p:nvSpPr>
        <p:spPr/>
        <p:txBody>
          <a:bodyPr/>
          <a:lstStyle/>
          <a:p>
            <a:pPr defTabSz="931774">
              <a:buClr>
                <a:srgbClr val="000000"/>
              </a:buClr>
              <a:buSzPts val="1200"/>
              <a:defRPr/>
            </a:pPr>
            <a:fld id="{00000000-1234-1234-1234-123412341234}" type="slidenum">
              <a:rPr lang="en-US" kern="0">
                <a:solidFill>
                  <a:srgbClr val="000000"/>
                </a:solidFill>
                <a:latin typeface="Calibri"/>
                <a:ea typeface="Calibri"/>
                <a:cs typeface="Calibri"/>
                <a:sym typeface="Calibri"/>
              </a:rPr>
              <a:pPr defTabSz="931774">
                <a:buClr>
                  <a:srgbClr val="000000"/>
                </a:buClr>
                <a:buSzPts val="1200"/>
                <a:defRPr/>
              </a:pPr>
              <a:t>12</a:t>
            </a:fld>
            <a:endParaRPr lang="en-US" kern="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9954131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6:notes"/>
          <p:cNvSpPr txBox="1">
            <a:spLocks noGrp="1"/>
          </p:cNvSpPr>
          <p:nvPr>
            <p:ph type="body" idx="1"/>
          </p:nvPr>
        </p:nvSpPr>
        <p:spPr>
          <a:xfrm>
            <a:off x="747429" y="4661654"/>
            <a:ext cx="5982906" cy="4416799"/>
          </a:xfrm>
          <a:prstGeom prst="rect">
            <a:avLst/>
          </a:prstGeom>
        </p:spPr>
        <p:txBody>
          <a:bodyPr spcFirstLastPara="1" wrap="square" lIns="93149" tIns="46561" rIns="93149" bIns="46561" anchor="t" anchorCtr="0">
            <a:noAutofit/>
          </a:bodyPr>
          <a:lstStyle/>
          <a:p>
            <a:endParaRPr/>
          </a:p>
        </p:txBody>
      </p:sp>
      <p:sp>
        <p:nvSpPr>
          <p:cNvPr id="192" name="Google Shape;192;p16:notes"/>
          <p:cNvSpPr>
            <a:spLocks noGrp="1" noRot="1" noChangeAspect="1"/>
          </p:cNvSpPr>
          <p:nvPr>
            <p:ph type="sldImg" idx="2"/>
          </p:nvPr>
        </p:nvSpPr>
        <p:spPr>
          <a:xfrm>
            <a:off x="466725" y="736600"/>
            <a:ext cx="6545263" cy="36814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420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1D0E7E-A4E4-E90D-B44E-088C8F8E19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3DF3B8-B331-94A4-7615-A8FE54D022CA}"/>
              </a:ext>
            </a:extLst>
          </p:cNvPr>
          <p:cNvSpPr>
            <a:spLocks noGrp="1" noRot="1" noChangeAspect="1"/>
          </p:cNvSpPr>
          <p:nvPr>
            <p:ph type="sldImg"/>
          </p:nvPr>
        </p:nvSpPr>
        <p:spPr>
          <a:xfrm>
            <a:off x="484188" y="731838"/>
            <a:ext cx="6508750" cy="3660775"/>
          </a:xfrm>
        </p:spPr>
      </p:sp>
      <p:sp>
        <p:nvSpPr>
          <p:cNvPr id="3" name="Notes Placeholder 2">
            <a:extLst>
              <a:ext uri="{FF2B5EF4-FFF2-40B4-BE49-F238E27FC236}">
                <a16:creationId xmlns:a16="http://schemas.microsoft.com/office/drawing/2014/main" id="{AE7D6C41-B768-74B4-2A27-5EC425AAB039}"/>
              </a:ext>
            </a:extLst>
          </p:cNvPr>
          <p:cNvSpPr>
            <a:spLocks noGrp="1"/>
          </p:cNvSpPr>
          <p:nvPr>
            <p:ph type="body" idx="1"/>
          </p:nvPr>
        </p:nvSpPr>
        <p:spPr/>
        <p:txBody>
          <a:bodyPr/>
          <a:lstStyle/>
          <a:p>
            <a:pPr>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160D1BE5-A023-9AE9-87C4-1B43B62BF1C1}"/>
              </a:ext>
            </a:extLst>
          </p:cNvPr>
          <p:cNvSpPr>
            <a:spLocks noGrp="1"/>
          </p:cNvSpPr>
          <p:nvPr>
            <p:ph type="sldNum" idx="12"/>
          </p:nvPr>
        </p:nvSpPr>
        <p:spPr/>
        <p:txBody>
          <a:bodyPr/>
          <a:lstStyle/>
          <a:p>
            <a:pPr defTabSz="931774">
              <a:buClr>
                <a:srgbClr val="000000"/>
              </a:buClr>
              <a:buSzPts val="1200"/>
              <a:defRPr/>
            </a:pPr>
            <a:fld id="{00000000-1234-1234-1234-123412341234}" type="slidenum">
              <a:rPr lang="en-US" kern="0">
                <a:solidFill>
                  <a:srgbClr val="000000"/>
                </a:solidFill>
                <a:latin typeface="Calibri"/>
                <a:ea typeface="Calibri"/>
                <a:cs typeface="Calibri"/>
                <a:sym typeface="Calibri"/>
              </a:rPr>
              <a:pPr defTabSz="931774">
                <a:buClr>
                  <a:srgbClr val="000000"/>
                </a:buClr>
                <a:buSzPts val="1200"/>
                <a:defRPr/>
              </a:pPr>
              <a:t>2</a:t>
            </a:fld>
            <a:endParaRPr lang="en-US" kern="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94741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731838"/>
            <a:ext cx="6508750" cy="3660775"/>
          </a:xfrm>
        </p:spPr>
      </p:sp>
      <p:sp>
        <p:nvSpPr>
          <p:cNvPr id="3" name="Notes Placeholder 2"/>
          <p:cNvSpPr>
            <a:spLocks noGrp="1"/>
          </p:cNvSpPr>
          <p:nvPr>
            <p:ph type="body" idx="1"/>
          </p:nvPr>
        </p:nvSpPr>
        <p:spPr/>
        <p:txBody>
          <a:bodyPr/>
          <a:lstStyle/>
          <a:p>
            <a:pPr marL="524046" indent="-291136">
              <a:buFont typeface="Arial" panose="020B0604020202020204" pitchFamily="34" charset="0"/>
              <a:buChar char="•"/>
            </a:pPr>
            <a:endParaRPr lang="en-US"/>
          </a:p>
        </p:txBody>
      </p:sp>
      <p:sp>
        <p:nvSpPr>
          <p:cNvPr id="4" name="Slide Number Placeholder 3"/>
          <p:cNvSpPr>
            <a:spLocks noGrp="1"/>
          </p:cNvSpPr>
          <p:nvPr>
            <p:ph type="sldNum" idx="12"/>
          </p:nvPr>
        </p:nvSpPr>
        <p:spPr/>
        <p:txBody>
          <a:bodyPr/>
          <a:lstStyle/>
          <a:p>
            <a:pPr defTabSz="931774">
              <a:buClr>
                <a:srgbClr val="000000"/>
              </a:buClr>
              <a:buSzPts val="1200"/>
              <a:defRPr/>
            </a:pPr>
            <a:fld id="{00000000-1234-1234-1234-123412341234}" type="slidenum">
              <a:rPr lang="en-US" kern="0">
                <a:solidFill>
                  <a:srgbClr val="000000"/>
                </a:solidFill>
                <a:latin typeface="Calibri"/>
                <a:ea typeface="Calibri"/>
                <a:cs typeface="Calibri"/>
                <a:sym typeface="Calibri"/>
              </a:rPr>
              <a:pPr defTabSz="931774">
                <a:buClr>
                  <a:srgbClr val="000000"/>
                </a:buClr>
                <a:buSzPts val="1200"/>
                <a:defRPr/>
              </a:pPr>
              <a:t>3</a:t>
            </a:fld>
            <a:endParaRPr lang="en-US" kern="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898694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err="1"/>
              <a:t>Saameynta</a:t>
            </a:r>
            <a:r>
              <a:rPr lang="en-CA"/>
              <a:t> Programme</a:t>
            </a:r>
          </a:p>
          <a:p>
            <a:endParaRPr lang="en-CA"/>
          </a:p>
          <a:p>
            <a:r>
              <a:rPr lang="en-CA"/>
              <a:t>Engender:</a:t>
            </a:r>
          </a:p>
          <a:p>
            <a:r>
              <a:rPr lang="en-CA"/>
              <a:t>Efficient Land Management and Urban Governance</a:t>
            </a:r>
          </a:p>
          <a:p>
            <a:r>
              <a:rPr lang="en-CA"/>
              <a:t>Accessibility and Connectivity</a:t>
            </a:r>
          </a:p>
          <a:p>
            <a:r>
              <a:rPr lang="en-CA"/>
              <a:t>Resilient Communities</a:t>
            </a:r>
          </a:p>
          <a:p>
            <a:r>
              <a:rPr lang="en-CA"/>
              <a:t>Connected and Accessible Services</a:t>
            </a:r>
          </a:p>
          <a:p>
            <a:r>
              <a:rPr lang="en-CA"/>
              <a:t>Entrepreneurship and Strong Local Economy</a:t>
            </a:r>
          </a:p>
          <a:p>
            <a:endParaRPr lang="en-CA"/>
          </a:p>
          <a:p>
            <a:endParaRPr lang="en-CA"/>
          </a:p>
          <a:p>
            <a:endParaRPr lang="en-CA"/>
          </a:p>
          <a:p>
            <a:r>
              <a:rPr lang="en-CA"/>
              <a:t>Workflow / process pathways</a:t>
            </a:r>
          </a:p>
          <a:p>
            <a:endParaRPr lang="en-CA"/>
          </a:p>
          <a:p>
            <a:r>
              <a:rPr lang="en-CA"/>
              <a:t>Bossaso</a:t>
            </a:r>
          </a:p>
        </p:txBody>
      </p:sp>
      <p:sp>
        <p:nvSpPr>
          <p:cNvPr id="4" name="Slide Number Placeholder 3"/>
          <p:cNvSpPr>
            <a:spLocks noGrp="1"/>
          </p:cNvSpPr>
          <p:nvPr>
            <p:ph type="sldNum" sz="quarter" idx="5"/>
          </p:nvPr>
        </p:nvSpPr>
        <p:spPr/>
        <p:txBody>
          <a:bodyPr/>
          <a:lstStyle/>
          <a:p>
            <a:fld id="{38763816-ABB5-3845-9E89-9EB4922FAA09}" type="slidenum">
              <a:rPr lang="x-none" smtClean="0"/>
              <a:t>4</a:t>
            </a:fld>
            <a:endParaRPr lang="x-none"/>
          </a:p>
        </p:txBody>
      </p:sp>
    </p:spTree>
    <p:extLst>
      <p:ext uri="{BB962C8B-B14F-4D97-AF65-F5344CB8AC3E}">
        <p14:creationId xmlns:p14="http://schemas.microsoft.com/office/powerpoint/2010/main" val="25299164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When we broaden the focus from finance to urban development, the first connections to make is with Urban Design and With Rules and Regulations. Finance, Rules, Design are 3 KEY enablers of urban development the relation is essential to ensure design decision are the ones that create value, supported by good regulations and a financial </a:t>
            </a:r>
            <a:r>
              <a:rPr lang="en-US" err="1"/>
              <a:t>pla</a:t>
            </a:r>
            <a:r>
              <a:rPr lang="en-US"/>
              <a:t> which MANGES value and attracts investments.</a:t>
            </a:r>
            <a:endParaRPr lang="en-GB"/>
          </a:p>
        </p:txBody>
      </p:sp>
      <p:sp>
        <p:nvSpPr>
          <p:cNvPr id="4" name="Slide Number Placeholder 3"/>
          <p:cNvSpPr>
            <a:spLocks noGrp="1"/>
          </p:cNvSpPr>
          <p:nvPr>
            <p:ph type="sldNum" idx="12"/>
          </p:nvPr>
        </p:nvSpPr>
        <p:spPr/>
        <p:txBody>
          <a:bodyPr/>
          <a:lstStyle/>
          <a:p>
            <a:pPr algn="r">
              <a:buSzPts val="1200"/>
            </a:pPr>
            <a:fld id="{00000000-1234-1234-1234-123412341234}" type="slidenum">
              <a:rPr lang="en-US">
                <a:solidFill>
                  <a:schemeClr val="dk1"/>
                </a:solidFill>
                <a:latin typeface="Calibri"/>
                <a:ea typeface="Calibri"/>
                <a:cs typeface="Calibri"/>
                <a:sym typeface="Calibri"/>
              </a:rPr>
              <a:pPr algn="r">
                <a:buSzPts val="1200"/>
              </a:pPr>
              <a:t>5</a:t>
            </a:fld>
            <a:endParaRPr lang="en-US">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338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Another way to illustrate the dynamic of value creation in cities, so critical for leveraging the finance potential of cities is this virtuous cycle. Here PLANNING DECISIONS on land use and infrastructure change the public assets (social  fixed capital) which in turn improves externalities (reduce congestion for instance) and also change the development rights on plots (density) – and both these </a:t>
            </a:r>
            <a:r>
              <a:rPr lang="en-US" err="1"/>
              <a:t>reslts</a:t>
            </a:r>
            <a:r>
              <a:rPr lang="en-US"/>
              <a:t> in changes in the value of land and of buildings , increased economic efficiencies and increase in individua revenue and Jobs – and IF taxed, this also translate into revenue from  land but </a:t>
            </a:r>
            <a:r>
              <a:rPr lang="en-US" err="1"/>
              <a:t>aso</a:t>
            </a:r>
            <a:r>
              <a:rPr lang="en-US"/>
              <a:t> from economic activities – resources that can be reinvested in planning and Investments in ‘Social Fixed Capital”</a:t>
            </a:r>
            <a:endParaRPr lang="en-GB"/>
          </a:p>
        </p:txBody>
      </p:sp>
      <p:sp>
        <p:nvSpPr>
          <p:cNvPr id="4" name="Slide Number Placeholder 3"/>
          <p:cNvSpPr>
            <a:spLocks noGrp="1"/>
          </p:cNvSpPr>
          <p:nvPr>
            <p:ph type="sldNum" idx="12"/>
          </p:nvPr>
        </p:nvSpPr>
        <p:spPr/>
        <p:txBody>
          <a:bodyPr/>
          <a:lstStyle/>
          <a:p>
            <a:pPr algn="r">
              <a:buSzPts val="1200"/>
            </a:pPr>
            <a:fld id="{00000000-1234-1234-1234-123412341234}" type="slidenum">
              <a:rPr lang="en-US">
                <a:solidFill>
                  <a:schemeClr val="dk1"/>
                </a:solidFill>
                <a:latin typeface="Calibri"/>
                <a:ea typeface="Calibri"/>
                <a:cs typeface="Calibri"/>
                <a:sym typeface="Calibri"/>
              </a:rPr>
              <a:pPr algn="r">
                <a:buSzPts val="1200"/>
              </a:pPr>
              <a:t>6</a:t>
            </a:fld>
            <a:endParaRPr lang="en-US">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85437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Group by acute/protracted; type of things to fund column</a:t>
            </a:r>
          </a:p>
        </p:txBody>
      </p:sp>
      <p:sp>
        <p:nvSpPr>
          <p:cNvPr id="4" name="Slide Number Placeholder 3"/>
          <p:cNvSpPr>
            <a:spLocks noGrp="1"/>
          </p:cNvSpPr>
          <p:nvPr>
            <p:ph type="sldNum" sz="quarter" idx="5"/>
          </p:nvPr>
        </p:nvSpPr>
        <p:spPr/>
        <p:txBody>
          <a:bodyPr/>
          <a:lstStyle/>
          <a:p>
            <a:fld id="{16F08588-CCAB-C042-BE36-37128F529700}" type="slidenum">
              <a:rPr lang="en-US" smtClean="0"/>
              <a:t>7</a:t>
            </a:fld>
            <a:endParaRPr lang="en-US"/>
          </a:p>
        </p:txBody>
      </p:sp>
    </p:spTree>
    <p:extLst>
      <p:ext uri="{BB962C8B-B14F-4D97-AF65-F5344CB8AC3E}">
        <p14:creationId xmlns:p14="http://schemas.microsoft.com/office/powerpoint/2010/main" val="2677669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6F08588-CCAB-C042-BE36-37128F529700}" type="slidenum">
              <a:rPr lang="en-US" smtClean="0"/>
              <a:t>8</a:t>
            </a:fld>
            <a:endParaRPr lang="en-US"/>
          </a:p>
        </p:txBody>
      </p:sp>
    </p:spTree>
    <p:extLst>
      <p:ext uri="{BB962C8B-B14F-4D97-AF65-F5344CB8AC3E}">
        <p14:creationId xmlns:p14="http://schemas.microsoft.com/office/powerpoint/2010/main" val="2273727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Streamline text, put questions in separate box with </a:t>
            </a:r>
            <a:r>
              <a:rPr lang="en-GB" err="1"/>
              <a:t>dif</a:t>
            </a:r>
            <a:r>
              <a:rPr lang="en-GB"/>
              <a:t> </a:t>
            </a:r>
            <a:r>
              <a:rPr lang="en-GB" err="1"/>
              <a:t>color</a:t>
            </a:r>
            <a:endParaRPr lang="en-GB"/>
          </a:p>
          <a:p>
            <a:endParaRPr lang="en-GB"/>
          </a:p>
        </p:txBody>
      </p:sp>
      <p:sp>
        <p:nvSpPr>
          <p:cNvPr id="4" name="Slide Number Placeholder 3"/>
          <p:cNvSpPr>
            <a:spLocks noGrp="1"/>
          </p:cNvSpPr>
          <p:nvPr>
            <p:ph type="sldNum" sz="quarter" idx="5"/>
          </p:nvPr>
        </p:nvSpPr>
        <p:spPr/>
        <p:txBody>
          <a:bodyPr/>
          <a:lstStyle/>
          <a:p>
            <a:fld id="{16F08588-CCAB-C042-BE36-37128F529700}" type="slidenum">
              <a:rPr lang="en-US" smtClean="0"/>
              <a:t>10</a:t>
            </a:fld>
            <a:endParaRPr lang="en-US"/>
          </a:p>
        </p:txBody>
      </p:sp>
    </p:spTree>
    <p:extLst>
      <p:ext uri="{BB962C8B-B14F-4D97-AF65-F5344CB8AC3E}">
        <p14:creationId xmlns:p14="http://schemas.microsoft.com/office/powerpoint/2010/main" val="1294293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E34A9-EEFB-B32C-DF62-C0CD3E7BB51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0D878B6-AB91-F18D-CB2F-E5A2D72FAE6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D888BDB-978D-6F1A-8262-A06FE09312B7}"/>
              </a:ext>
            </a:extLst>
          </p:cNvPr>
          <p:cNvSpPr>
            <a:spLocks noGrp="1"/>
          </p:cNvSpPr>
          <p:nvPr>
            <p:ph type="dt" sz="half" idx="10"/>
          </p:nvPr>
        </p:nvSpPr>
        <p:spPr/>
        <p:txBody>
          <a:bodyPr/>
          <a:lstStyle/>
          <a:p>
            <a:fld id="{DF7BF4A7-2A65-3644-93F4-DB6BE26AFA83}" type="datetimeFigureOut">
              <a:rPr lang="en-US" smtClean="0"/>
              <a:t>8/12/2024</a:t>
            </a:fld>
            <a:endParaRPr lang="en-US"/>
          </a:p>
        </p:txBody>
      </p:sp>
      <p:sp>
        <p:nvSpPr>
          <p:cNvPr id="5" name="Footer Placeholder 4">
            <a:extLst>
              <a:ext uri="{FF2B5EF4-FFF2-40B4-BE49-F238E27FC236}">
                <a16:creationId xmlns:a16="http://schemas.microsoft.com/office/drawing/2014/main" id="{34D48186-1927-3D02-C9FF-8D7E7CA8EA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C8EF6-0A05-6C3C-E450-6755A368185F}"/>
              </a:ext>
            </a:extLst>
          </p:cNvPr>
          <p:cNvSpPr>
            <a:spLocks noGrp="1"/>
          </p:cNvSpPr>
          <p:nvPr>
            <p:ph type="sldNum" sz="quarter" idx="12"/>
          </p:nvPr>
        </p:nvSpPr>
        <p:spPr/>
        <p:txBody>
          <a:bodyPr/>
          <a:lstStyle/>
          <a:p>
            <a:fld id="{D544FA3B-E66B-EF40-84A6-B2B24CDC05AB}" type="slidenum">
              <a:rPr lang="en-US" smtClean="0"/>
              <a:t>‹#›</a:t>
            </a:fld>
            <a:endParaRPr lang="en-US"/>
          </a:p>
        </p:txBody>
      </p:sp>
    </p:spTree>
    <p:extLst>
      <p:ext uri="{BB962C8B-B14F-4D97-AF65-F5344CB8AC3E}">
        <p14:creationId xmlns:p14="http://schemas.microsoft.com/office/powerpoint/2010/main" val="243451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F7325-E732-3F6C-D3FD-81BE8C92069A}"/>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70EAE7B-D41E-4956-BB3D-489658B6E56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346F798-B7F1-E3DE-8DD7-23720444EC9E}"/>
              </a:ext>
            </a:extLst>
          </p:cNvPr>
          <p:cNvSpPr>
            <a:spLocks noGrp="1"/>
          </p:cNvSpPr>
          <p:nvPr>
            <p:ph type="dt" sz="half" idx="10"/>
          </p:nvPr>
        </p:nvSpPr>
        <p:spPr/>
        <p:txBody>
          <a:bodyPr/>
          <a:lstStyle/>
          <a:p>
            <a:fld id="{DF7BF4A7-2A65-3644-93F4-DB6BE26AFA83}" type="datetimeFigureOut">
              <a:rPr lang="en-US" smtClean="0"/>
              <a:t>8/12/2024</a:t>
            </a:fld>
            <a:endParaRPr lang="en-US"/>
          </a:p>
        </p:txBody>
      </p:sp>
      <p:sp>
        <p:nvSpPr>
          <p:cNvPr id="5" name="Footer Placeholder 4">
            <a:extLst>
              <a:ext uri="{FF2B5EF4-FFF2-40B4-BE49-F238E27FC236}">
                <a16:creationId xmlns:a16="http://schemas.microsoft.com/office/drawing/2014/main" id="{91808047-1C55-FAD8-C234-3DFB9C231A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79A9D6-A6AD-240C-9271-8D98E34A6BB2}"/>
              </a:ext>
            </a:extLst>
          </p:cNvPr>
          <p:cNvSpPr>
            <a:spLocks noGrp="1"/>
          </p:cNvSpPr>
          <p:nvPr>
            <p:ph type="sldNum" sz="quarter" idx="12"/>
          </p:nvPr>
        </p:nvSpPr>
        <p:spPr/>
        <p:txBody>
          <a:bodyPr/>
          <a:lstStyle/>
          <a:p>
            <a:fld id="{D544FA3B-E66B-EF40-84A6-B2B24CDC05AB}" type="slidenum">
              <a:rPr lang="en-US" smtClean="0"/>
              <a:t>‹#›</a:t>
            </a:fld>
            <a:endParaRPr lang="en-US"/>
          </a:p>
        </p:txBody>
      </p:sp>
    </p:spTree>
    <p:extLst>
      <p:ext uri="{BB962C8B-B14F-4D97-AF65-F5344CB8AC3E}">
        <p14:creationId xmlns:p14="http://schemas.microsoft.com/office/powerpoint/2010/main" val="3889961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AEC85B2-5780-CC61-6861-B9F2F11A20C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7BFD839-54C6-C458-DA71-EEADD72FCFB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9C38488-5294-11C7-9246-7BA695ACB051}"/>
              </a:ext>
            </a:extLst>
          </p:cNvPr>
          <p:cNvSpPr>
            <a:spLocks noGrp="1"/>
          </p:cNvSpPr>
          <p:nvPr>
            <p:ph type="dt" sz="half" idx="10"/>
          </p:nvPr>
        </p:nvSpPr>
        <p:spPr/>
        <p:txBody>
          <a:bodyPr/>
          <a:lstStyle/>
          <a:p>
            <a:fld id="{DF7BF4A7-2A65-3644-93F4-DB6BE26AFA83}" type="datetimeFigureOut">
              <a:rPr lang="en-US" smtClean="0"/>
              <a:t>8/12/2024</a:t>
            </a:fld>
            <a:endParaRPr lang="en-US"/>
          </a:p>
        </p:txBody>
      </p:sp>
      <p:sp>
        <p:nvSpPr>
          <p:cNvPr id="5" name="Footer Placeholder 4">
            <a:extLst>
              <a:ext uri="{FF2B5EF4-FFF2-40B4-BE49-F238E27FC236}">
                <a16:creationId xmlns:a16="http://schemas.microsoft.com/office/drawing/2014/main" id="{2647F2E0-D02F-4619-084E-0316891072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F9DC67-C765-7559-019D-E4EB50360BF4}"/>
              </a:ext>
            </a:extLst>
          </p:cNvPr>
          <p:cNvSpPr>
            <a:spLocks noGrp="1"/>
          </p:cNvSpPr>
          <p:nvPr>
            <p:ph type="sldNum" sz="quarter" idx="12"/>
          </p:nvPr>
        </p:nvSpPr>
        <p:spPr/>
        <p:txBody>
          <a:bodyPr/>
          <a:lstStyle/>
          <a:p>
            <a:fld id="{D544FA3B-E66B-EF40-84A6-B2B24CDC05AB}" type="slidenum">
              <a:rPr lang="en-US" smtClean="0"/>
              <a:t>‹#›</a:t>
            </a:fld>
            <a:endParaRPr lang="en-US"/>
          </a:p>
        </p:txBody>
      </p:sp>
    </p:spTree>
    <p:extLst>
      <p:ext uri="{BB962C8B-B14F-4D97-AF65-F5344CB8AC3E}">
        <p14:creationId xmlns:p14="http://schemas.microsoft.com/office/powerpoint/2010/main" val="6786665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315198" y="0"/>
            <a:ext cx="9876803" cy="6864350"/>
          </a:xfrm>
          <a:custGeom>
            <a:avLst/>
            <a:gdLst>
              <a:gd name="connsiteX0" fmla="*/ 3905250 w 9876803"/>
              <a:gd name="connsiteY0" fmla="*/ 0 h 6864350"/>
              <a:gd name="connsiteX1" fmla="*/ 9876803 w 9876803"/>
              <a:gd name="connsiteY1" fmla="*/ 0 h 6864350"/>
              <a:gd name="connsiteX2" fmla="*/ 9876803 w 9876803"/>
              <a:gd name="connsiteY2" fmla="*/ 6858000 h 6864350"/>
              <a:gd name="connsiteX3" fmla="*/ 0 w 9876803"/>
              <a:gd name="connsiteY3" fmla="*/ 6864350 h 6864350"/>
            </a:gdLst>
            <a:ahLst/>
            <a:cxnLst>
              <a:cxn ang="0">
                <a:pos x="connsiteX0" y="connsiteY0"/>
              </a:cxn>
              <a:cxn ang="0">
                <a:pos x="connsiteX1" y="connsiteY1"/>
              </a:cxn>
              <a:cxn ang="0">
                <a:pos x="connsiteX2" y="connsiteY2"/>
              </a:cxn>
              <a:cxn ang="0">
                <a:pos x="connsiteX3" y="connsiteY3"/>
              </a:cxn>
            </a:cxnLst>
            <a:rect l="l" t="t" r="r" b="b"/>
            <a:pathLst>
              <a:path w="9876803" h="6864350">
                <a:moveTo>
                  <a:pt x="3905250" y="0"/>
                </a:moveTo>
                <a:lnTo>
                  <a:pt x="9876803" y="0"/>
                </a:lnTo>
                <a:lnTo>
                  <a:pt x="9876803" y="6858000"/>
                </a:lnTo>
                <a:lnTo>
                  <a:pt x="0" y="6864350"/>
                </a:lnTo>
                <a:close/>
              </a:path>
            </a:pathLst>
          </a:custGeom>
        </p:spPr>
        <p:txBody>
          <a:bodyPr wrap="square">
            <a:noAutofit/>
          </a:bodyPr>
          <a:lstStyle/>
          <a:p>
            <a:endParaRPr lang="id-ID"/>
          </a:p>
        </p:txBody>
      </p:sp>
    </p:spTree>
    <p:extLst>
      <p:ext uri="{BB962C8B-B14F-4D97-AF65-F5344CB8AC3E}">
        <p14:creationId xmlns:p14="http://schemas.microsoft.com/office/powerpoint/2010/main" val="2739189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8"/>
        <p:cNvGrpSpPr/>
        <p:nvPr/>
      </p:nvGrpSpPr>
      <p:grpSpPr>
        <a:xfrm>
          <a:off x="0" y="0"/>
          <a:ext cx="0" cy="0"/>
          <a:chOff x="0" y="0"/>
          <a:chExt cx="0" cy="0"/>
        </a:xfrm>
      </p:grpSpPr>
      <p:sp>
        <p:nvSpPr>
          <p:cNvPr id="19" name="Google Shape;19;p57"/>
          <p:cNvSpPr txBox="1">
            <a:spLocks noGrp="1"/>
          </p:cNvSpPr>
          <p:nvPr>
            <p:ph type="title"/>
          </p:nvPr>
        </p:nvSpPr>
        <p:spPr>
          <a:xfrm>
            <a:off x="431371" y="228600"/>
            <a:ext cx="11256695" cy="990600"/>
          </a:xfrm>
          <a:prstGeom prst="rect">
            <a:avLst/>
          </a:prstGeom>
          <a:noFill/>
          <a:ln>
            <a:noFill/>
          </a:ln>
        </p:spPr>
        <p:txBody>
          <a:bodyPr spcFirstLastPara="1" wrap="square" lIns="91400" tIns="45700" rIns="91400" bIns="45700" anchor="ctr" anchorCtr="0">
            <a:norm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7"/>
          <p:cNvSpPr txBox="1">
            <a:spLocks noGrp="1"/>
          </p:cNvSpPr>
          <p:nvPr>
            <p:ph type="dt" idx="10"/>
          </p:nvPr>
        </p:nvSpPr>
        <p:spPr>
          <a:xfrm>
            <a:off x="8128003" y="6248404"/>
            <a:ext cx="3556000" cy="365125"/>
          </a:xfrm>
          <a:prstGeom prst="rect">
            <a:avLst/>
          </a:prstGeom>
          <a:noFill/>
          <a:ln>
            <a:noFill/>
          </a:ln>
        </p:spPr>
        <p:txBody>
          <a:bodyPr spcFirstLastPara="1" wrap="square" lIns="91400" tIns="45700" rIns="91400"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57"/>
          <p:cNvSpPr txBox="1">
            <a:spLocks noGrp="1"/>
          </p:cNvSpPr>
          <p:nvPr>
            <p:ph type="ftr" idx="11"/>
          </p:nvPr>
        </p:nvSpPr>
        <p:spPr>
          <a:xfrm>
            <a:off x="431372" y="6248208"/>
            <a:ext cx="7609545" cy="365125"/>
          </a:xfrm>
          <a:prstGeom prst="rect">
            <a:avLst/>
          </a:prstGeom>
          <a:noFill/>
          <a:ln>
            <a:noFill/>
          </a:ln>
        </p:spPr>
        <p:txBody>
          <a:bodyPr spcFirstLastPara="1" wrap="square" lIns="91400" tIns="45700" rIns="91400"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7"/>
          <p:cNvSpPr txBox="1">
            <a:spLocks noGrp="1"/>
          </p:cNvSpPr>
          <p:nvPr>
            <p:ph type="sldNum" idx="12"/>
          </p:nvPr>
        </p:nvSpPr>
        <p:spPr>
          <a:xfrm>
            <a:off x="0" y="1272226"/>
            <a:ext cx="431371" cy="244476"/>
          </a:xfrm>
          <a:prstGeom prst="rect">
            <a:avLst/>
          </a:prstGeom>
          <a:noFill/>
          <a:ln>
            <a:noFill/>
          </a:ln>
        </p:spPr>
        <p:txBody>
          <a:bodyPr spcFirstLastPara="1" wrap="square" lIns="91400" tIns="45700" rIns="91400" bIns="45700" anchor="ctr" anchorCtr="0">
            <a:normAutofit/>
          </a:bodyPr>
          <a:lstStyle>
            <a:lvl1pPr marL="0" marR="0" lvl="0"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9pPr>
          </a:lstStyle>
          <a:p>
            <a:fld id="{00000000-1234-1234-1234-123412341234}" type="slidenum">
              <a:rPr lang="en-US" smtClean="0"/>
              <a:pPr/>
              <a:t>‹#›</a:t>
            </a:fld>
            <a:endParaRPr lang="en-US"/>
          </a:p>
        </p:txBody>
      </p:sp>
      <p:sp>
        <p:nvSpPr>
          <p:cNvPr id="23" name="Google Shape;23;p57"/>
          <p:cNvSpPr txBox="1">
            <a:spLocks noGrp="1"/>
          </p:cNvSpPr>
          <p:nvPr>
            <p:ph type="body" idx="1"/>
          </p:nvPr>
        </p:nvSpPr>
        <p:spPr>
          <a:xfrm>
            <a:off x="431371" y="1600201"/>
            <a:ext cx="11256695" cy="4495800"/>
          </a:xfrm>
          <a:prstGeom prst="rect">
            <a:avLst/>
          </a:prstGeom>
          <a:noFill/>
          <a:ln>
            <a:noFill/>
          </a:ln>
        </p:spPr>
        <p:txBody>
          <a:bodyPr spcFirstLastPara="1" wrap="square" lIns="91400" tIns="45700" rIns="91400" bIns="45700" anchor="t" anchorCtr="0">
            <a:normAutofit/>
          </a:bodyPr>
          <a:lstStyle>
            <a:lvl1pPr marL="457200" lvl="0" indent="-297180" algn="l">
              <a:lnSpc>
                <a:spcPct val="100000"/>
              </a:lnSpc>
              <a:spcBef>
                <a:spcPts val="700"/>
              </a:spcBef>
              <a:spcAft>
                <a:spcPts val="0"/>
              </a:spcAft>
              <a:buSzPts val="1080"/>
              <a:buChar char="•"/>
              <a:defRPr/>
            </a:lvl1pPr>
            <a:lvl2pPr marL="914400" lvl="1" indent="-308610" algn="l">
              <a:lnSpc>
                <a:spcPct val="100000"/>
              </a:lnSpc>
              <a:spcBef>
                <a:spcPts val="550"/>
              </a:spcBef>
              <a:spcAft>
                <a:spcPts val="0"/>
              </a:spcAft>
              <a:buSzPts val="1260"/>
              <a:buChar char="•"/>
              <a:defRPr/>
            </a:lvl2pPr>
            <a:lvl3pPr marL="1371600" lvl="2" indent="-314325" algn="l">
              <a:lnSpc>
                <a:spcPct val="100000"/>
              </a:lnSpc>
              <a:spcBef>
                <a:spcPts val="500"/>
              </a:spcBef>
              <a:spcAft>
                <a:spcPts val="0"/>
              </a:spcAft>
              <a:buSzPts val="1350"/>
              <a:buChar char="•"/>
              <a:defRPr/>
            </a:lvl3pPr>
            <a:lvl4pPr marL="1828800" lvl="3" indent="-314325" algn="l">
              <a:lnSpc>
                <a:spcPct val="100000"/>
              </a:lnSpc>
              <a:spcBef>
                <a:spcPts val="400"/>
              </a:spcBef>
              <a:spcAft>
                <a:spcPts val="0"/>
              </a:spcAft>
              <a:buSzPts val="1350"/>
              <a:buChar char="•"/>
              <a:defRPr/>
            </a:lvl4pPr>
            <a:lvl5pPr marL="2286000" lvl="4" indent="-302895" algn="l">
              <a:lnSpc>
                <a:spcPct val="100000"/>
              </a:lnSpc>
              <a:spcBef>
                <a:spcPts val="400"/>
              </a:spcBef>
              <a:spcAft>
                <a:spcPts val="0"/>
              </a:spcAft>
              <a:buSzPts val="117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Tree>
    <p:extLst>
      <p:ext uri="{BB962C8B-B14F-4D97-AF65-F5344CB8AC3E}">
        <p14:creationId xmlns:p14="http://schemas.microsoft.com/office/powerpoint/2010/main" val="15503289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ummary">
  <p:cSld name="Summary">
    <p:spTree>
      <p:nvGrpSpPr>
        <p:cNvPr id="1" name="Shape 24"/>
        <p:cNvGrpSpPr/>
        <p:nvPr/>
      </p:nvGrpSpPr>
      <p:grpSpPr>
        <a:xfrm>
          <a:off x="0" y="0"/>
          <a:ext cx="0" cy="0"/>
          <a:chOff x="0" y="0"/>
          <a:chExt cx="0" cy="0"/>
        </a:xfrm>
      </p:grpSpPr>
      <p:sp>
        <p:nvSpPr>
          <p:cNvPr id="25" name="Google Shape;25;p58"/>
          <p:cNvSpPr txBox="1">
            <a:spLocks noGrp="1"/>
          </p:cNvSpPr>
          <p:nvPr>
            <p:ph type="title"/>
          </p:nvPr>
        </p:nvSpPr>
        <p:spPr>
          <a:xfrm>
            <a:off x="431371" y="228600"/>
            <a:ext cx="11256693" cy="990600"/>
          </a:xfrm>
          <a:prstGeom prst="rect">
            <a:avLst/>
          </a:prstGeom>
          <a:noFill/>
          <a:ln>
            <a:noFill/>
          </a:ln>
        </p:spPr>
        <p:txBody>
          <a:bodyPr spcFirstLastPara="1" wrap="square" lIns="0" tIns="45700" rIns="0" bIns="45700" anchor="ctr" anchorCtr="0">
            <a:noAutofit/>
          </a:bodyPr>
          <a:lstStyle>
            <a:lvl1pPr lvl="0" algn="l">
              <a:lnSpc>
                <a:spcPct val="100000"/>
              </a:lnSpc>
              <a:spcBef>
                <a:spcPts val="0"/>
              </a:spcBef>
              <a:spcAft>
                <a:spcPts val="0"/>
              </a:spcAft>
              <a:buClr>
                <a:srgbClr val="6BABD5"/>
              </a:buClr>
              <a:buSzPts val="2400"/>
              <a:buFont typeface="Calibri"/>
              <a:buNone/>
              <a:defRPr sz="2400">
                <a:solidFill>
                  <a:srgbClr val="6BABD5"/>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58"/>
          <p:cNvSpPr txBox="1">
            <a:spLocks noGrp="1"/>
          </p:cNvSpPr>
          <p:nvPr>
            <p:ph type="body" idx="1"/>
          </p:nvPr>
        </p:nvSpPr>
        <p:spPr>
          <a:xfrm>
            <a:off x="431367" y="1600200"/>
            <a:ext cx="11256800" cy="4844400"/>
          </a:xfrm>
          <a:prstGeom prst="rect">
            <a:avLst/>
          </a:prstGeom>
          <a:noFill/>
          <a:ln>
            <a:noFill/>
          </a:ln>
        </p:spPr>
        <p:txBody>
          <a:bodyPr spcFirstLastPara="1" wrap="square" lIns="91400" tIns="45700" rIns="91400" bIns="45700" anchor="t" anchorCtr="0">
            <a:normAutofit/>
          </a:bodyPr>
          <a:lstStyle>
            <a:lvl1pPr marL="457200" lvl="0" indent="-281940" algn="l">
              <a:lnSpc>
                <a:spcPct val="100000"/>
              </a:lnSpc>
              <a:spcBef>
                <a:spcPts val="700"/>
              </a:spcBef>
              <a:spcAft>
                <a:spcPts val="0"/>
              </a:spcAft>
              <a:buClr>
                <a:srgbClr val="1998D5"/>
              </a:buClr>
              <a:buSzPts val="840"/>
              <a:buChar char="●"/>
              <a:defRPr>
                <a:solidFill>
                  <a:srgbClr val="1998D5"/>
                </a:solidFill>
                <a:latin typeface="Calibri"/>
                <a:ea typeface="Calibri"/>
                <a:cs typeface="Calibri"/>
                <a:sym typeface="Calibri"/>
              </a:defRPr>
            </a:lvl1pPr>
            <a:lvl2pPr marL="914400" lvl="1" indent="-290830" algn="l">
              <a:lnSpc>
                <a:spcPct val="100000"/>
              </a:lnSpc>
              <a:spcBef>
                <a:spcPts val="550"/>
              </a:spcBef>
              <a:spcAft>
                <a:spcPts val="0"/>
              </a:spcAft>
              <a:buClr>
                <a:srgbClr val="1998D5"/>
              </a:buClr>
              <a:buSzPts val="980"/>
              <a:buChar char="○"/>
              <a:defRPr>
                <a:solidFill>
                  <a:srgbClr val="1998D5"/>
                </a:solidFill>
                <a:latin typeface="Calibri"/>
                <a:ea typeface="Calibri"/>
                <a:cs typeface="Calibri"/>
                <a:sym typeface="Calibri"/>
              </a:defRPr>
            </a:lvl2pPr>
            <a:lvl3pPr marL="1371600" lvl="2" indent="-295275" algn="l">
              <a:lnSpc>
                <a:spcPct val="100000"/>
              </a:lnSpc>
              <a:spcBef>
                <a:spcPts val="500"/>
              </a:spcBef>
              <a:spcAft>
                <a:spcPts val="0"/>
              </a:spcAft>
              <a:buClr>
                <a:srgbClr val="434343"/>
              </a:buClr>
              <a:buSzPts val="1050"/>
              <a:buChar char="■"/>
              <a:defRPr>
                <a:solidFill>
                  <a:srgbClr val="434343"/>
                </a:solidFill>
                <a:latin typeface="Calibri"/>
                <a:ea typeface="Calibri"/>
                <a:cs typeface="Calibri"/>
                <a:sym typeface="Calibri"/>
              </a:defRPr>
            </a:lvl3pPr>
            <a:lvl4pPr marL="1828800" lvl="3" indent="-295275" algn="l">
              <a:lnSpc>
                <a:spcPct val="100000"/>
              </a:lnSpc>
              <a:spcBef>
                <a:spcPts val="400"/>
              </a:spcBef>
              <a:spcAft>
                <a:spcPts val="0"/>
              </a:spcAft>
              <a:buClr>
                <a:srgbClr val="1998D5"/>
              </a:buClr>
              <a:buSzPts val="1050"/>
              <a:buChar char="●"/>
              <a:defRPr>
                <a:solidFill>
                  <a:srgbClr val="1998D5"/>
                </a:solidFill>
                <a:latin typeface="Calibri"/>
                <a:ea typeface="Calibri"/>
                <a:cs typeface="Calibri"/>
                <a:sym typeface="Calibri"/>
              </a:defRPr>
            </a:lvl4pPr>
            <a:lvl5pPr marL="2286000" lvl="4" indent="-286385" algn="l">
              <a:lnSpc>
                <a:spcPct val="100000"/>
              </a:lnSpc>
              <a:spcBef>
                <a:spcPts val="400"/>
              </a:spcBef>
              <a:spcAft>
                <a:spcPts val="0"/>
              </a:spcAft>
              <a:buSzPts val="910"/>
              <a:buChar char="○"/>
              <a:defRPr>
                <a:latin typeface="Calibri"/>
                <a:ea typeface="Calibri"/>
                <a:cs typeface="Calibri"/>
                <a:sym typeface="Calibri"/>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27" name="Google Shape;27;p58"/>
          <p:cNvSpPr txBox="1">
            <a:spLocks noGrp="1"/>
          </p:cNvSpPr>
          <p:nvPr>
            <p:ph type="sldNum" idx="12"/>
          </p:nvPr>
        </p:nvSpPr>
        <p:spPr>
          <a:xfrm>
            <a:off x="8203" y="1268760"/>
            <a:ext cx="423168" cy="244476"/>
          </a:xfrm>
          <a:prstGeom prst="rect">
            <a:avLst/>
          </a:prstGeom>
          <a:noFill/>
          <a:ln>
            <a:noFill/>
          </a:ln>
        </p:spPr>
        <p:txBody>
          <a:bodyPr spcFirstLastPara="1" wrap="square" lIns="0" tIns="0" rIns="0" bIns="0" anchor="ctr" anchorCtr="0">
            <a:normAutofit/>
          </a:bodyPr>
          <a:lstStyle>
            <a:lvl1pPr marL="0" marR="0" lvl="0"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9pPr>
          </a:lstStyle>
          <a:p>
            <a:fld id="{00000000-1234-1234-1234-123412341234}" type="slidenum">
              <a:rPr lang="en-US" smtClean="0"/>
              <a:pPr/>
              <a:t>‹#›</a:t>
            </a:fld>
            <a:endParaRPr lang="en-US"/>
          </a:p>
        </p:txBody>
      </p:sp>
      <p:cxnSp>
        <p:nvCxnSpPr>
          <p:cNvPr id="28" name="Google Shape;28;p58"/>
          <p:cNvCxnSpPr/>
          <p:nvPr/>
        </p:nvCxnSpPr>
        <p:spPr>
          <a:xfrm>
            <a:off x="430300" y="6530875"/>
            <a:ext cx="11258000" cy="14100"/>
          </a:xfrm>
          <a:prstGeom prst="straightConnector1">
            <a:avLst/>
          </a:prstGeom>
          <a:noFill/>
          <a:ln w="19050" cap="flat" cmpd="sng">
            <a:solidFill>
              <a:srgbClr val="D8D8D8"/>
            </a:solidFill>
            <a:prstDash val="solid"/>
            <a:round/>
            <a:headEnd type="none" w="sm" len="sm"/>
            <a:tailEnd type="none" w="sm" len="sm"/>
          </a:ln>
        </p:spPr>
      </p:cxnSp>
    </p:spTree>
    <p:extLst>
      <p:ext uri="{BB962C8B-B14F-4D97-AF65-F5344CB8AC3E}">
        <p14:creationId xmlns:p14="http://schemas.microsoft.com/office/powerpoint/2010/main" val="1474406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ummary">
  <p:cSld name="1_Summary">
    <p:spTree>
      <p:nvGrpSpPr>
        <p:cNvPr id="1" name="Shape 29"/>
        <p:cNvGrpSpPr/>
        <p:nvPr/>
      </p:nvGrpSpPr>
      <p:grpSpPr>
        <a:xfrm>
          <a:off x="0" y="0"/>
          <a:ext cx="0" cy="0"/>
          <a:chOff x="0" y="0"/>
          <a:chExt cx="0" cy="0"/>
        </a:xfrm>
      </p:grpSpPr>
      <p:sp>
        <p:nvSpPr>
          <p:cNvPr id="30" name="Google Shape;30;p59"/>
          <p:cNvSpPr txBox="1">
            <a:spLocks noGrp="1"/>
          </p:cNvSpPr>
          <p:nvPr>
            <p:ph type="title"/>
          </p:nvPr>
        </p:nvSpPr>
        <p:spPr>
          <a:xfrm>
            <a:off x="463498" y="228600"/>
            <a:ext cx="10913089" cy="990600"/>
          </a:xfrm>
          <a:prstGeom prst="rect">
            <a:avLst/>
          </a:prstGeom>
          <a:noFill/>
          <a:ln>
            <a:noFill/>
          </a:ln>
        </p:spPr>
        <p:txBody>
          <a:bodyPr spcFirstLastPara="1" wrap="square" lIns="0" tIns="45700" rIns="0" bIns="45700" anchor="ctr" anchorCtr="0">
            <a:noAutofit/>
          </a:bodyPr>
          <a:lstStyle>
            <a:lvl1pPr lvl="0" algn="l">
              <a:lnSpc>
                <a:spcPct val="100000"/>
              </a:lnSpc>
              <a:spcBef>
                <a:spcPts val="0"/>
              </a:spcBef>
              <a:spcAft>
                <a:spcPts val="0"/>
              </a:spcAft>
              <a:buClr>
                <a:srgbClr val="6BABD5"/>
              </a:buClr>
              <a:buSzPts val="2400"/>
              <a:buFont typeface="Questrial"/>
              <a:buNone/>
              <a:defRPr sz="2400">
                <a:solidFill>
                  <a:srgbClr val="6BABD5"/>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59"/>
          <p:cNvSpPr txBox="1">
            <a:spLocks noGrp="1"/>
          </p:cNvSpPr>
          <p:nvPr>
            <p:ph type="body" idx="1"/>
          </p:nvPr>
        </p:nvSpPr>
        <p:spPr>
          <a:xfrm>
            <a:off x="463497" y="1600200"/>
            <a:ext cx="11224568" cy="4526280"/>
          </a:xfrm>
          <a:prstGeom prst="rect">
            <a:avLst/>
          </a:prstGeom>
          <a:noFill/>
          <a:ln>
            <a:noFill/>
          </a:ln>
        </p:spPr>
        <p:txBody>
          <a:bodyPr spcFirstLastPara="1" wrap="square" lIns="91400" tIns="45700" rIns="91400" bIns="45700" anchor="t" anchorCtr="0">
            <a:noAutofit/>
          </a:bodyPr>
          <a:lstStyle>
            <a:lvl1pPr marL="457200" lvl="0" indent="-297180" algn="l">
              <a:lnSpc>
                <a:spcPct val="100000"/>
              </a:lnSpc>
              <a:spcBef>
                <a:spcPts val="700"/>
              </a:spcBef>
              <a:spcAft>
                <a:spcPts val="0"/>
              </a:spcAft>
              <a:buSzPts val="1080"/>
              <a:buChar char="•"/>
              <a:defRPr>
                <a:latin typeface="Calibri"/>
                <a:ea typeface="Calibri"/>
                <a:cs typeface="Calibri"/>
                <a:sym typeface="Calibri"/>
              </a:defRPr>
            </a:lvl1pPr>
            <a:lvl2pPr marL="914400" lvl="1" indent="-308610" algn="l">
              <a:lnSpc>
                <a:spcPct val="100000"/>
              </a:lnSpc>
              <a:spcBef>
                <a:spcPts val="550"/>
              </a:spcBef>
              <a:spcAft>
                <a:spcPts val="0"/>
              </a:spcAft>
              <a:buSzPts val="1260"/>
              <a:buChar char="•"/>
              <a:defRPr/>
            </a:lvl2pPr>
            <a:lvl3pPr marL="1371600" lvl="2" indent="-314325" algn="l">
              <a:lnSpc>
                <a:spcPct val="100000"/>
              </a:lnSpc>
              <a:spcBef>
                <a:spcPts val="500"/>
              </a:spcBef>
              <a:spcAft>
                <a:spcPts val="0"/>
              </a:spcAft>
              <a:buSzPts val="1350"/>
              <a:buChar char="•"/>
              <a:defRPr/>
            </a:lvl3pPr>
            <a:lvl4pPr marL="1828800" lvl="3" indent="-314325" algn="l">
              <a:lnSpc>
                <a:spcPct val="100000"/>
              </a:lnSpc>
              <a:spcBef>
                <a:spcPts val="400"/>
              </a:spcBef>
              <a:spcAft>
                <a:spcPts val="0"/>
              </a:spcAft>
              <a:buSzPts val="1350"/>
              <a:buChar char="•"/>
              <a:defRPr/>
            </a:lvl4pPr>
            <a:lvl5pPr marL="2286000" lvl="4" indent="-302895" algn="l">
              <a:lnSpc>
                <a:spcPct val="100000"/>
              </a:lnSpc>
              <a:spcBef>
                <a:spcPts val="400"/>
              </a:spcBef>
              <a:spcAft>
                <a:spcPts val="0"/>
              </a:spcAft>
              <a:buSzPts val="117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Tree>
    <p:extLst>
      <p:ext uri="{BB962C8B-B14F-4D97-AF65-F5344CB8AC3E}">
        <p14:creationId xmlns:p14="http://schemas.microsoft.com/office/powerpoint/2010/main" val="36666109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32"/>
        <p:cNvGrpSpPr/>
        <p:nvPr/>
      </p:nvGrpSpPr>
      <p:grpSpPr>
        <a:xfrm>
          <a:off x="0" y="0"/>
          <a:ext cx="0" cy="0"/>
          <a:chOff x="0" y="0"/>
          <a:chExt cx="0" cy="0"/>
        </a:xfrm>
      </p:grpSpPr>
      <p:sp>
        <p:nvSpPr>
          <p:cNvPr id="33" name="Google Shape;33;p61"/>
          <p:cNvSpPr txBox="1">
            <a:spLocks noGrp="1"/>
          </p:cNvSpPr>
          <p:nvPr>
            <p:ph type="title"/>
          </p:nvPr>
        </p:nvSpPr>
        <p:spPr>
          <a:xfrm>
            <a:off x="431371" y="228600"/>
            <a:ext cx="11252632" cy="990600"/>
          </a:xfrm>
          <a:prstGeom prst="rect">
            <a:avLst/>
          </a:prstGeom>
          <a:noFill/>
          <a:ln>
            <a:noFill/>
          </a:ln>
        </p:spPr>
        <p:txBody>
          <a:bodyPr spcFirstLastPara="1" wrap="square" lIns="91400" tIns="45700" rIns="91400" bIns="45700" anchor="ctr" anchorCtr="0">
            <a:norm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61"/>
          <p:cNvSpPr txBox="1">
            <a:spLocks noGrp="1"/>
          </p:cNvSpPr>
          <p:nvPr>
            <p:ph type="body" idx="1"/>
          </p:nvPr>
        </p:nvSpPr>
        <p:spPr>
          <a:xfrm rot="5400000">
            <a:off x="3796579" y="-1765008"/>
            <a:ext cx="4526280" cy="11256695"/>
          </a:xfrm>
          <a:prstGeom prst="rect">
            <a:avLst/>
          </a:prstGeom>
          <a:noFill/>
          <a:ln>
            <a:noFill/>
          </a:ln>
        </p:spPr>
        <p:txBody>
          <a:bodyPr spcFirstLastPara="1" wrap="square" lIns="91400" tIns="45700" rIns="91400" bIns="45700" anchor="t" anchorCtr="0">
            <a:normAutofit/>
          </a:bodyPr>
          <a:lstStyle>
            <a:lvl1pPr marL="457200" lvl="0" indent="-297180" algn="l">
              <a:lnSpc>
                <a:spcPct val="100000"/>
              </a:lnSpc>
              <a:spcBef>
                <a:spcPts val="700"/>
              </a:spcBef>
              <a:spcAft>
                <a:spcPts val="0"/>
              </a:spcAft>
              <a:buSzPts val="1080"/>
              <a:buChar char="•"/>
              <a:defRPr/>
            </a:lvl1pPr>
            <a:lvl2pPr marL="914400" lvl="1" indent="-308610" algn="l">
              <a:lnSpc>
                <a:spcPct val="100000"/>
              </a:lnSpc>
              <a:spcBef>
                <a:spcPts val="550"/>
              </a:spcBef>
              <a:spcAft>
                <a:spcPts val="0"/>
              </a:spcAft>
              <a:buSzPts val="1260"/>
              <a:buChar char="•"/>
              <a:defRPr/>
            </a:lvl2pPr>
            <a:lvl3pPr marL="1371600" lvl="2" indent="-314325" algn="l">
              <a:lnSpc>
                <a:spcPct val="100000"/>
              </a:lnSpc>
              <a:spcBef>
                <a:spcPts val="500"/>
              </a:spcBef>
              <a:spcAft>
                <a:spcPts val="0"/>
              </a:spcAft>
              <a:buSzPts val="1350"/>
              <a:buChar char="•"/>
              <a:defRPr/>
            </a:lvl3pPr>
            <a:lvl4pPr marL="1828800" lvl="3" indent="-314325" algn="l">
              <a:lnSpc>
                <a:spcPct val="100000"/>
              </a:lnSpc>
              <a:spcBef>
                <a:spcPts val="400"/>
              </a:spcBef>
              <a:spcAft>
                <a:spcPts val="0"/>
              </a:spcAft>
              <a:buSzPts val="1350"/>
              <a:buChar char="•"/>
              <a:defRPr/>
            </a:lvl4pPr>
            <a:lvl5pPr marL="2286000" lvl="4" indent="-302895" algn="l">
              <a:lnSpc>
                <a:spcPct val="100000"/>
              </a:lnSpc>
              <a:spcBef>
                <a:spcPts val="400"/>
              </a:spcBef>
              <a:spcAft>
                <a:spcPts val="0"/>
              </a:spcAft>
              <a:buSzPts val="117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35" name="Google Shape;35;p61"/>
          <p:cNvSpPr txBox="1">
            <a:spLocks noGrp="1"/>
          </p:cNvSpPr>
          <p:nvPr>
            <p:ph type="dt" idx="10"/>
          </p:nvPr>
        </p:nvSpPr>
        <p:spPr>
          <a:xfrm>
            <a:off x="8128003" y="6248404"/>
            <a:ext cx="3556000" cy="365125"/>
          </a:xfrm>
          <a:prstGeom prst="rect">
            <a:avLst/>
          </a:prstGeom>
          <a:noFill/>
          <a:ln>
            <a:noFill/>
          </a:ln>
        </p:spPr>
        <p:txBody>
          <a:bodyPr spcFirstLastPara="1" wrap="square" lIns="91400" tIns="45700" rIns="91400"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61"/>
          <p:cNvSpPr txBox="1">
            <a:spLocks noGrp="1"/>
          </p:cNvSpPr>
          <p:nvPr>
            <p:ph type="ftr" idx="11"/>
          </p:nvPr>
        </p:nvSpPr>
        <p:spPr>
          <a:xfrm>
            <a:off x="431372" y="6248208"/>
            <a:ext cx="7609545" cy="365125"/>
          </a:xfrm>
          <a:prstGeom prst="rect">
            <a:avLst/>
          </a:prstGeom>
          <a:noFill/>
          <a:ln>
            <a:noFill/>
          </a:ln>
        </p:spPr>
        <p:txBody>
          <a:bodyPr spcFirstLastPara="1" wrap="square" lIns="91400" tIns="45700" rIns="91400"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61"/>
          <p:cNvSpPr txBox="1">
            <a:spLocks noGrp="1"/>
          </p:cNvSpPr>
          <p:nvPr>
            <p:ph type="sldNum" idx="12"/>
          </p:nvPr>
        </p:nvSpPr>
        <p:spPr>
          <a:xfrm>
            <a:off x="0" y="1272226"/>
            <a:ext cx="431371" cy="244476"/>
          </a:xfrm>
          <a:prstGeom prst="rect">
            <a:avLst/>
          </a:prstGeom>
          <a:noFill/>
          <a:ln>
            <a:noFill/>
          </a:ln>
        </p:spPr>
        <p:txBody>
          <a:bodyPr spcFirstLastPara="1" wrap="square" lIns="91400" tIns="45700" rIns="91400" bIns="45700" anchor="ctr" anchorCtr="0">
            <a:normAutofit/>
          </a:bodyPr>
          <a:lstStyle>
            <a:lvl1pPr marL="0" marR="0" lvl="0"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732023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 Title and Text">
    <p:bg>
      <p:bgPr>
        <a:solidFill>
          <a:schemeClr val="lt1"/>
        </a:solidFill>
        <a:effectLst/>
      </p:bgPr>
    </p:bg>
    <p:spTree>
      <p:nvGrpSpPr>
        <p:cNvPr id="1" name="Shape 38"/>
        <p:cNvGrpSpPr/>
        <p:nvPr/>
      </p:nvGrpSpPr>
      <p:grpSpPr>
        <a:xfrm>
          <a:off x="0" y="0"/>
          <a:ext cx="0" cy="0"/>
          <a:chOff x="0" y="0"/>
          <a:chExt cx="0" cy="0"/>
        </a:xfrm>
      </p:grpSpPr>
      <p:sp>
        <p:nvSpPr>
          <p:cNvPr id="39" name="Google Shape;39;p62"/>
          <p:cNvSpPr txBox="1">
            <a:spLocks noGrp="1"/>
          </p:cNvSpPr>
          <p:nvPr>
            <p:ph type="title"/>
          </p:nvPr>
        </p:nvSpPr>
        <p:spPr>
          <a:xfrm rot="5400000">
            <a:off x="7350924" y="1996284"/>
            <a:ext cx="5516563" cy="2743201"/>
          </a:xfrm>
          <a:prstGeom prst="rect">
            <a:avLst/>
          </a:prstGeom>
          <a:noFill/>
          <a:ln>
            <a:noFill/>
          </a:ln>
        </p:spPr>
        <p:txBody>
          <a:bodyPr spcFirstLastPara="1" wrap="square" lIns="91400" tIns="45700" rIns="91400" bIns="45700" anchor="ctr" anchorCtr="0">
            <a:norm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62"/>
          <p:cNvSpPr txBox="1">
            <a:spLocks noGrp="1"/>
          </p:cNvSpPr>
          <p:nvPr>
            <p:ph type="body" idx="1"/>
          </p:nvPr>
        </p:nvSpPr>
        <p:spPr>
          <a:xfrm rot="5400000">
            <a:off x="1559721" y="-340516"/>
            <a:ext cx="5516564" cy="7416800"/>
          </a:xfrm>
          <a:prstGeom prst="rect">
            <a:avLst/>
          </a:prstGeom>
          <a:noFill/>
          <a:ln>
            <a:noFill/>
          </a:ln>
        </p:spPr>
        <p:txBody>
          <a:bodyPr spcFirstLastPara="1" wrap="square" lIns="91400" tIns="45700" rIns="91400" bIns="45700" anchor="t" anchorCtr="0">
            <a:normAutofit/>
          </a:bodyPr>
          <a:lstStyle>
            <a:lvl1pPr marL="457200" lvl="0" indent="-297180" algn="l">
              <a:lnSpc>
                <a:spcPct val="100000"/>
              </a:lnSpc>
              <a:spcBef>
                <a:spcPts val="700"/>
              </a:spcBef>
              <a:spcAft>
                <a:spcPts val="0"/>
              </a:spcAft>
              <a:buSzPts val="1080"/>
              <a:buChar char="•"/>
              <a:defRPr/>
            </a:lvl1pPr>
            <a:lvl2pPr marL="914400" lvl="1" indent="-308610" algn="l">
              <a:lnSpc>
                <a:spcPct val="100000"/>
              </a:lnSpc>
              <a:spcBef>
                <a:spcPts val="550"/>
              </a:spcBef>
              <a:spcAft>
                <a:spcPts val="0"/>
              </a:spcAft>
              <a:buSzPts val="1260"/>
              <a:buChar char="•"/>
              <a:defRPr/>
            </a:lvl2pPr>
            <a:lvl3pPr marL="1371600" lvl="2" indent="-314325" algn="l">
              <a:lnSpc>
                <a:spcPct val="100000"/>
              </a:lnSpc>
              <a:spcBef>
                <a:spcPts val="500"/>
              </a:spcBef>
              <a:spcAft>
                <a:spcPts val="0"/>
              </a:spcAft>
              <a:buSzPts val="1350"/>
              <a:buChar char="•"/>
              <a:defRPr/>
            </a:lvl3pPr>
            <a:lvl4pPr marL="1828800" lvl="3" indent="-314325" algn="l">
              <a:lnSpc>
                <a:spcPct val="100000"/>
              </a:lnSpc>
              <a:spcBef>
                <a:spcPts val="400"/>
              </a:spcBef>
              <a:spcAft>
                <a:spcPts val="0"/>
              </a:spcAft>
              <a:buSzPts val="1350"/>
              <a:buChar char="•"/>
              <a:defRPr/>
            </a:lvl4pPr>
            <a:lvl5pPr marL="2286000" lvl="4" indent="-302895" algn="l">
              <a:lnSpc>
                <a:spcPct val="100000"/>
              </a:lnSpc>
              <a:spcBef>
                <a:spcPts val="400"/>
              </a:spcBef>
              <a:spcAft>
                <a:spcPts val="0"/>
              </a:spcAft>
              <a:buSzPts val="117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41" name="Google Shape;41;p62"/>
          <p:cNvSpPr txBox="1">
            <a:spLocks noGrp="1"/>
          </p:cNvSpPr>
          <p:nvPr>
            <p:ph type="dt" idx="10"/>
          </p:nvPr>
        </p:nvSpPr>
        <p:spPr>
          <a:xfrm>
            <a:off x="8737600" y="6248404"/>
            <a:ext cx="2946400" cy="365125"/>
          </a:xfrm>
          <a:prstGeom prst="rect">
            <a:avLst/>
          </a:prstGeom>
          <a:noFill/>
          <a:ln>
            <a:noFill/>
          </a:ln>
        </p:spPr>
        <p:txBody>
          <a:bodyPr spcFirstLastPara="1" wrap="square" lIns="91400" tIns="45700" rIns="91400"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62"/>
          <p:cNvSpPr txBox="1">
            <a:spLocks noGrp="1"/>
          </p:cNvSpPr>
          <p:nvPr>
            <p:ph type="ftr" idx="11"/>
          </p:nvPr>
        </p:nvSpPr>
        <p:spPr>
          <a:xfrm>
            <a:off x="609604" y="6248209"/>
            <a:ext cx="7431309" cy="365125"/>
          </a:xfrm>
          <a:prstGeom prst="rect">
            <a:avLst/>
          </a:prstGeom>
          <a:noFill/>
          <a:ln>
            <a:noFill/>
          </a:ln>
        </p:spPr>
        <p:txBody>
          <a:bodyPr spcFirstLastPara="1" wrap="square" lIns="91400" tIns="45700" rIns="91400"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62"/>
          <p:cNvSpPr/>
          <p:nvPr/>
        </p:nvSpPr>
        <p:spPr>
          <a:xfrm>
            <a:off x="8128426" y="0"/>
            <a:ext cx="426721" cy="6858000"/>
          </a:xfrm>
          <a:prstGeom prst="rect">
            <a:avLst/>
          </a:prstGeom>
          <a:solidFill>
            <a:srgbClr val="FFFFFF"/>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FFFFFF"/>
              </a:solidFill>
              <a:latin typeface="Twentieth Century"/>
              <a:ea typeface="Twentieth Century"/>
              <a:cs typeface="Twentieth Century"/>
              <a:sym typeface="Twentieth Century"/>
            </a:endParaRPr>
          </a:p>
        </p:txBody>
      </p:sp>
      <p:sp>
        <p:nvSpPr>
          <p:cNvPr id="44" name="Google Shape;44;p62"/>
          <p:cNvSpPr/>
          <p:nvPr/>
        </p:nvSpPr>
        <p:spPr>
          <a:xfrm>
            <a:off x="8189390" y="609599"/>
            <a:ext cx="304801" cy="6248401"/>
          </a:xfrm>
          <a:prstGeom prst="rect">
            <a:avLst/>
          </a:prstGeom>
          <a:solidFill>
            <a:schemeClr val="accent1"/>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FFFFFF"/>
              </a:solidFill>
              <a:latin typeface="Twentieth Century"/>
              <a:ea typeface="Twentieth Century"/>
              <a:cs typeface="Twentieth Century"/>
              <a:sym typeface="Twentieth Century"/>
            </a:endParaRPr>
          </a:p>
        </p:txBody>
      </p:sp>
      <p:sp>
        <p:nvSpPr>
          <p:cNvPr id="45" name="Google Shape;45;p62"/>
          <p:cNvSpPr/>
          <p:nvPr/>
        </p:nvSpPr>
        <p:spPr>
          <a:xfrm>
            <a:off x="8189390" y="1"/>
            <a:ext cx="304801" cy="533400"/>
          </a:xfrm>
          <a:prstGeom prst="rect">
            <a:avLst/>
          </a:prstGeom>
          <a:solidFill>
            <a:schemeClr val="accent2"/>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FFFFFF"/>
              </a:solidFill>
              <a:latin typeface="Twentieth Century"/>
              <a:ea typeface="Twentieth Century"/>
              <a:cs typeface="Twentieth Century"/>
              <a:sym typeface="Twentieth Century"/>
            </a:endParaRPr>
          </a:p>
        </p:txBody>
      </p:sp>
      <p:sp>
        <p:nvSpPr>
          <p:cNvPr id="46" name="Google Shape;46;p62"/>
          <p:cNvSpPr txBox="1">
            <a:spLocks noGrp="1"/>
          </p:cNvSpPr>
          <p:nvPr>
            <p:ph type="sldNum" idx="12"/>
          </p:nvPr>
        </p:nvSpPr>
        <p:spPr>
          <a:xfrm rot="5400000">
            <a:off x="8075087" y="103720"/>
            <a:ext cx="533400" cy="325969"/>
          </a:xfrm>
          <a:prstGeom prst="rect">
            <a:avLst/>
          </a:prstGeom>
          <a:noFill/>
          <a:ln>
            <a:noFill/>
          </a:ln>
        </p:spPr>
        <p:txBody>
          <a:bodyPr spcFirstLastPara="1" wrap="square" lIns="91400" tIns="45700" rIns="91400" bIns="45700" anchor="ctr" anchorCtr="0">
            <a:normAutofit/>
          </a:bodyPr>
          <a:lstStyle>
            <a:lvl1pPr marL="0" marR="0" lvl="0"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289722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32984358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1"/>
        <p:cNvGrpSpPr/>
        <p:nvPr/>
      </p:nvGrpSpPr>
      <p:grpSpPr>
        <a:xfrm>
          <a:off x="0" y="0"/>
          <a:ext cx="0" cy="0"/>
          <a:chOff x="0" y="0"/>
          <a:chExt cx="0" cy="0"/>
        </a:xfrm>
      </p:grpSpPr>
      <p:sp>
        <p:nvSpPr>
          <p:cNvPr id="22" name="Google Shape;22;p12"/>
          <p:cNvSpPr txBox="1">
            <a:spLocks noGrp="1"/>
          </p:cNvSpPr>
          <p:nvPr>
            <p:ph type="ctrTitle"/>
          </p:nvPr>
        </p:nvSpPr>
        <p:spPr>
          <a:xfrm>
            <a:off x="995147" y="1559200"/>
            <a:ext cx="10201704" cy="66172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b="0" i="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2"/>
          <p:cNvSpPr txBox="1">
            <a:spLocks noGrp="1"/>
          </p:cNvSpPr>
          <p:nvPr>
            <p:ph type="subTitle" idx="1"/>
          </p:nvPr>
        </p:nvSpPr>
        <p:spPr>
          <a:xfrm>
            <a:off x="995147" y="3684750"/>
            <a:ext cx="10201704" cy="215444"/>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b="0" i="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12"/>
          <p:cNvSpPr txBox="1">
            <a:spLocks noGrp="1"/>
          </p:cNvSpPr>
          <p:nvPr>
            <p:ph type="ftr" idx="11"/>
          </p:nvPr>
        </p:nvSpPr>
        <p:spPr>
          <a:xfrm>
            <a:off x="4145280" y="6377940"/>
            <a:ext cx="3901440" cy="23083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2"/>
          <p:cNvSpPr txBox="1">
            <a:spLocks noGrp="1"/>
          </p:cNvSpPr>
          <p:nvPr>
            <p:ph type="dt" idx="10"/>
          </p:nvPr>
        </p:nvSpPr>
        <p:spPr>
          <a:xfrm>
            <a:off x="609600" y="6377940"/>
            <a:ext cx="2804160" cy="23083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8778240" y="6377940"/>
            <a:ext cx="2804160" cy="23083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fld id="{00000000-1234-1234-1234-123412341234}" type="slidenum">
              <a:rPr lang="en-US" smtClean="0"/>
              <a:pPr/>
              <a:t>‹#›</a:t>
            </a:fld>
            <a:endParaRPr lang="en-US" sz="1350"/>
          </a:p>
        </p:txBody>
      </p:sp>
    </p:spTree>
    <p:extLst>
      <p:ext uri="{BB962C8B-B14F-4D97-AF65-F5344CB8AC3E}">
        <p14:creationId xmlns:p14="http://schemas.microsoft.com/office/powerpoint/2010/main" val="2024851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14980-07DD-82BB-ECAA-DE5C8082D17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D1DCCA6-1A1C-D214-ADE2-56B93635E31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3523571-7574-D891-746C-C9F4D3464048}"/>
              </a:ext>
            </a:extLst>
          </p:cNvPr>
          <p:cNvSpPr>
            <a:spLocks noGrp="1"/>
          </p:cNvSpPr>
          <p:nvPr>
            <p:ph type="dt" sz="half" idx="10"/>
          </p:nvPr>
        </p:nvSpPr>
        <p:spPr/>
        <p:txBody>
          <a:bodyPr/>
          <a:lstStyle/>
          <a:p>
            <a:fld id="{DF7BF4A7-2A65-3644-93F4-DB6BE26AFA83}" type="datetimeFigureOut">
              <a:rPr lang="en-US" smtClean="0"/>
              <a:t>8/12/2024</a:t>
            </a:fld>
            <a:endParaRPr lang="en-US"/>
          </a:p>
        </p:txBody>
      </p:sp>
      <p:sp>
        <p:nvSpPr>
          <p:cNvPr id="5" name="Footer Placeholder 4">
            <a:extLst>
              <a:ext uri="{FF2B5EF4-FFF2-40B4-BE49-F238E27FC236}">
                <a16:creationId xmlns:a16="http://schemas.microsoft.com/office/drawing/2014/main" id="{E9D6F525-8045-E785-4F4A-2C083EEC99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9023D2-B251-69CA-639B-A59A2CE88100}"/>
              </a:ext>
            </a:extLst>
          </p:cNvPr>
          <p:cNvSpPr>
            <a:spLocks noGrp="1"/>
          </p:cNvSpPr>
          <p:nvPr>
            <p:ph type="sldNum" sz="quarter" idx="12"/>
          </p:nvPr>
        </p:nvSpPr>
        <p:spPr/>
        <p:txBody>
          <a:bodyPr/>
          <a:lstStyle/>
          <a:p>
            <a:fld id="{D544FA3B-E66B-EF40-84A6-B2B24CDC05AB}" type="slidenum">
              <a:rPr lang="en-US" smtClean="0"/>
              <a:t>‹#›</a:t>
            </a:fld>
            <a:endParaRPr lang="en-US"/>
          </a:p>
        </p:txBody>
      </p:sp>
    </p:spTree>
    <p:extLst>
      <p:ext uri="{BB962C8B-B14F-4D97-AF65-F5344CB8AC3E}">
        <p14:creationId xmlns:p14="http://schemas.microsoft.com/office/powerpoint/2010/main" val="25978687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34489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9D849-B917-B309-A490-64857EB5AA1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2904B8F-A1C6-A8BC-974B-EAA3E22D323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ED510E8-1318-6C8A-F2B7-F08E31403110}"/>
              </a:ext>
            </a:extLst>
          </p:cNvPr>
          <p:cNvSpPr>
            <a:spLocks noGrp="1"/>
          </p:cNvSpPr>
          <p:nvPr>
            <p:ph type="dt" sz="half" idx="10"/>
          </p:nvPr>
        </p:nvSpPr>
        <p:spPr/>
        <p:txBody>
          <a:bodyPr/>
          <a:lstStyle/>
          <a:p>
            <a:fld id="{DF7BF4A7-2A65-3644-93F4-DB6BE26AFA83}" type="datetimeFigureOut">
              <a:rPr lang="en-US" smtClean="0"/>
              <a:t>8/12/2024</a:t>
            </a:fld>
            <a:endParaRPr lang="en-US"/>
          </a:p>
        </p:txBody>
      </p:sp>
      <p:sp>
        <p:nvSpPr>
          <p:cNvPr id="5" name="Footer Placeholder 4">
            <a:extLst>
              <a:ext uri="{FF2B5EF4-FFF2-40B4-BE49-F238E27FC236}">
                <a16:creationId xmlns:a16="http://schemas.microsoft.com/office/drawing/2014/main" id="{15557D97-003A-633A-68B9-14F46B5009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7264AD-93DC-08EB-6501-E7BF4480B1AB}"/>
              </a:ext>
            </a:extLst>
          </p:cNvPr>
          <p:cNvSpPr>
            <a:spLocks noGrp="1"/>
          </p:cNvSpPr>
          <p:nvPr>
            <p:ph type="sldNum" sz="quarter" idx="12"/>
          </p:nvPr>
        </p:nvSpPr>
        <p:spPr/>
        <p:txBody>
          <a:bodyPr/>
          <a:lstStyle/>
          <a:p>
            <a:fld id="{D544FA3B-E66B-EF40-84A6-B2B24CDC05AB}" type="slidenum">
              <a:rPr lang="en-US" smtClean="0"/>
              <a:t>‹#›</a:t>
            </a:fld>
            <a:endParaRPr lang="en-US"/>
          </a:p>
        </p:txBody>
      </p:sp>
    </p:spTree>
    <p:extLst>
      <p:ext uri="{BB962C8B-B14F-4D97-AF65-F5344CB8AC3E}">
        <p14:creationId xmlns:p14="http://schemas.microsoft.com/office/powerpoint/2010/main" val="3580709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E7907-CD8B-DD76-8D4D-5A96D925F72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EFB99BE-F8D0-0BE0-544D-3E1F7024578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DC0EB30-6EBA-B98C-759D-F0F3D52D2BD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9409E17-B8A4-D258-DFED-86986205F80E}"/>
              </a:ext>
            </a:extLst>
          </p:cNvPr>
          <p:cNvSpPr>
            <a:spLocks noGrp="1"/>
          </p:cNvSpPr>
          <p:nvPr>
            <p:ph type="dt" sz="half" idx="10"/>
          </p:nvPr>
        </p:nvSpPr>
        <p:spPr/>
        <p:txBody>
          <a:bodyPr/>
          <a:lstStyle/>
          <a:p>
            <a:fld id="{DF7BF4A7-2A65-3644-93F4-DB6BE26AFA83}" type="datetimeFigureOut">
              <a:rPr lang="en-US" smtClean="0"/>
              <a:t>8/12/2024</a:t>
            </a:fld>
            <a:endParaRPr lang="en-US"/>
          </a:p>
        </p:txBody>
      </p:sp>
      <p:sp>
        <p:nvSpPr>
          <p:cNvPr id="6" name="Footer Placeholder 5">
            <a:extLst>
              <a:ext uri="{FF2B5EF4-FFF2-40B4-BE49-F238E27FC236}">
                <a16:creationId xmlns:a16="http://schemas.microsoft.com/office/drawing/2014/main" id="{920D8C84-49AD-8324-6738-6B974CF738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31BE11-2403-B39D-6BC3-128D378AD4EB}"/>
              </a:ext>
            </a:extLst>
          </p:cNvPr>
          <p:cNvSpPr>
            <a:spLocks noGrp="1"/>
          </p:cNvSpPr>
          <p:nvPr>
            <p:ph type="sldNum" sz="quarter" idx="12"/>
          </p:nvPr>
        </p:nvSpPr>
        <p:spPr/>
        <p:txBody>
          <a:bodyPr/>
          <a:lstStyle/>
          <a:p>
            <a:fld id="{D544FA3B-E66B-EF40-84A6-B2B24CDC05AB}" type="slidenum">
              <a:rPr lang="en-US" smtClean="0"/>
              <a:t>‹#›</a:t>
            </a:fld>
            <a:endParaRPr lang="en-US"/>
          </a:p>
        </p:txBody>
      </p:sp>
    </p:spTree>
    <p:extLst>
      <p:ext uri="{BB962C8B-B14F-4D97-AF65-F5344CB8AC3E}">
        <p14:creationId xmlns:p14="http://schemas.microsoft.com/office/powerpoint/2010/main" val="596497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5FBD6-E537-B183-24ED-129F375EE27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8AE5021-0496-FDBD-DE26-C1F5765E58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834D1F3-B8B6-FD1C-1575-AFB4818E99D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368ABBE-668F-3109-6D6E-79D735799F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F65E9FC-650D-B82A-8A1B-C18C9EBD6AE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FC6DE93-F958-A8B0-2B59-66F145D8383E}"/>
              </a:ext>
            </a:extLst>
          </p:cNvPr>
          <p:cNvSpPr>
            <a:spLocks noGrp="1"/>
          </p:cNvSpPr>
          <p:nvPr>
            <p:ph type="dt" sz="half" idx="10"/>
          </p:nvPr>
        </p:nvSpPr>
        <p:spPr/>
        <p:txBody>
          <a:bodyPr/>
          <a:lstStyle/>
          <a:p>
            <a:fld id="{DF7BF4A7-2A65-3644-93F4-DB6BE26AFA83}" type="datetimeFigureOut">
              <a:rPr lang="en-US" smtClean="0"/>
              <a:t>8/12/2024</a:t>
            </a:fld>
            <a:endParaRPr lang="en-US"/>
          </a:p>
        </p:txBody>
      </p:sp>
      <p:sp>
        <p:nvSpPr>
          <p:cNvPr id="8" name="Footer Placeholder 7">
            <a:extLst>
              <a:ext uri="{FF2B5EF4-FFF2-40B4-BE49-F238E27FC236}">
                <a16:creationId xmlns:a16="http://schemas.microsoft.com/office/drawing/2014/main" id="{06DF1C46-9130-A16E-431C-BF2684CD88E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EFC5F54-807B-38D8-7A8D-6AC648A46757}"/>
              </a:ext>
            </a:extLst>
          </p:cNvPr>
          <p:cNvSpPr>
            <a:spLocks noGrp="1"/>
          </p:cNvSpPr>
          <p:nvPr>
            <p:ph type="sldNum" sz="quarter" idx="12"/>
          </p:nvPr>
        </p:nvSpPr>
        <p:spPr/>
        <p:txBody>
          <a:bodyPr/>
          <a:lstStyle/>
          <a:p>
            <a:fld id="{D544FA3B-E66B-EF40-84A6-B2B24CDC05AB}" type="slidenum">
              <a:rPr lang="en-US" smtClean="0"/>
              <a:t>‹#›</a:t>
            </a:fld>
            <a:endParaRPr lang="en-US"/>
          </a:p>
        </p:txBody>
      </p:sp>
    </p:spTree>
    <p:extLst>
      <p:ext uri="{BB962C8B-B14F-4D97-AF65-F5344CB8AC3E}">
        <p14:creationId xmlns:p14="http://schemas.microsoft.com/office/powerpoint/2010/main" val="88979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BF453-B763-38EA-2933-3A7F12CD31D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85B5694-6F13-A3C2-36B4-ED21A6EE4AA7}"/>
              </a:ext>
            </a:extLst>
          </p:cNvPr>
          <p:cNvSpPr>
            <a:spLocks noGrp="1"/>
          </p:cNvSpPr>
          <p:nvPr>
            <p:ph type="dt" sz="half" idx="10"/>
          </p:nvPr>
        </p:nvSpPr>
        <p:spPr/>
        <p:txBody>
          <a:bodyPr/>
          <a:lstStyle/>
          <a:p>
            <a:fld id="{DF7BF4A7-2A65-3644-93F4-DB6BE26AFA83}" type="datetimeFigureOut">
              <a:rPr lang="en-US" smtClean="0"/>
              <a:t>8/12/2024</a:t>
            </a:fld>
            <a:endParaRPr lang="en-US"/>
          </a:p>
        </p:txBody>
      </p:sp>
      <p:sp>
        <p:nvSpPr>
          <p:cNvPr id="4" name="Footer Placeholder 3">
            <a:extLst>
              <a:ext uri="{FF2B5EF4-FFF2-40B4-BE49-F238E27FC236}">
                <a16:creationId xmlns:a16="http://schemas.microsoft.com/office/drawing/2014/main" id="{6E1ED71E-5791-6AF1-5525-8847CBCAA88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DB376B-7FE7-DD5F-9D91-A1810B3A145E}"/>
              </a:ext>
            </a:extLst>
          </p:cNvPr>
          <p:cNvSpPr>
            <a:spLocks noGrp="1"/>
          </p:cNvSpPr>
          <p:nvPr>
            <p:ph type="sldNum" sz="quarter" idx="12"/>
          </p:nvPr>
        </p:nvSpPr>
        <p:spPr/>
        <p:txBody>
          <a:bodyPr/>
          <a:lstStyle/>
          <a:p>
            <a:fld id="{D544FA3B-E66B-EF40-84A6-B2B24CDC05AB}" type="slidenum">
              <a:rPr lang="en-US" smtClean="0"/>
              <a:t>‹#›</a:t>
            </a:fld>
            <a:endParaRPr lang="en-US"/>
          </a:p>
        </p:txBody>
      </p:sp>
    </p:spTree>
    <p:extLst>
      <p:ext uri="{BB962C8B-B14F-4D97-AF65-F5344CB8AC3E}">
        <p14:creationId xmlns:p14="http://schemas.microsoft.com/office/powerpoint/2010/main" val="3872722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D35CA0-723A-0AA3-150D-03CE6F5CEA6A}"/>
              </a:ext>
            </a:extLst>
          </p:cNvPr>
          <p:cNvSpPr>
            <a:spLocks noGrp="1"/>
          </p:cNvSpPr>
          <p:nvPr>
            <p:ph type="dt" sz="half" idx="10"/>
          </p:nvPr>
        </p:nvSpPr>
        <p:spPr/>
        <p:txBody>
          <a:bodyPr/>
          <a:lstStyle/>
          <a:p>
            <a:fld id="{DF7BF4A7-2A65-3644-93F4-DB6BE26AFA83}" type="datetimeFigureOut">
              <a:rPr lang="en-US" smtClean="0"/>
              <a:t>8/12/2024</a:t>
            </a:fld>
            <a:endParaRPr lang="en-US"/>
          </a:p>
        </p:txBody>
      </p:sp>
      <p:sp>
        <p:nvSpPr>
          <p:cNvPr id="3" name="Footer Placeholder 2">
            <a:extLst>
              <a:ext uri="{FF2B5EF4-FFF2-40B4-BE49-F238E27FC236}">
                <a16:creationId xmlns:a16="http://schemas.microsoft.com/office/drawing/2014/main" id="{827A39BB-ED7E-38F7-9EC9-445D23FB86A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B586A25-7659-D08D-FF2B-78BA109FC0C1}"/>
              </a:ext>
            </a:extLst>
          </p:cNvPr>
          <p:cNvSpPr>
            <a:spLocks noGrp="1"/>
          </p:cNvSpPr>
          <p:nvPr>
            <p:ph type="sldNum" sz="quarter" idx="12"/>
          </p:nvPr>
        </p:nvSpPr>
        <p:spPr/>
        <p:txBody>
          <a:bodyPr/>
          <a:lstStyle/>
          <a:p>
            <a:fld id="{D544FA3B-E66B-EF40-84A6-B2B24CDC05AB}" type="slidenum">
              <a:rPr lang="en-US" smtClean="0"/>
              <a:t>‹#›</a:t>
            </a:fld>
            <a:endParaRPr lang="en-US"/>
          </a:p>
        </p:txBody>
      </p:sp>
    </p:spTree>
    <p:extLst>
      <p:ext uri="{BB962C8B-B14F-4D97-AF65-F5344CB8AC3E}">
        <p14:creationId xmlns:p14="http://schemas.microsoft.com/office/powerpoint/2010/main" val="2411717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1167A-7E8B-1F3F-A46E-556EC8649E6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50EEE0A-2FC6-EA61-25EA-E101EBC526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1ACB23B-4FC3-ADE5-5DA3-D7CDBE879B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7DEE0E8-EC45-C931-A6CB-A42E257E74F6}"/>
              </a:ext>
            </a:extLst>
          </p:cNvPr>
          <p:cNvSpPr>
            <a:spLocks noGrp="1"/>
          </p:cNvSpPr>
          <p:nvPr>
            <p:ph type="dt" sz="half" idx="10"/>
          </p:nvPr>
        </p:nvSpPr>
        <p:spPr/>
        <p:txBody>
          <a:bodyPr/>
          <a:lstStyle/>
          <a:p>
            <a:fld id="{DF7BF4A7-2A65-3644-93F4-DB6BE26AFA83}" type="datetimeFigureOut">
              <a:rPr lang="en-US" smtClean="0"/>
              <a:t>8/12/2024</a:t>
            </a:fld>
            <a:endParaRPr lang="en-US"/>
          </a:p>
        </p:txBody>
      </p:sp>
      <p:sp>
        <p:nvSpPr>
          <p:cNvPr id="6" name="Footer Placeholder 5">
            <a:extLst>
              <a:ext uri="{FF2B5EF4-FFF2-40B4-BE49-F238E27FC236}">
                <a16:creationId xmlns:a16="http://schemas.microsoft.com/office/drawing/2014/main" id="{5B1787A2-9ABA-A3B5-99BD-53A07C07EE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712741-1D31-7812-2195-4EBB6C460C7A}"/>
              </a:ext>
            </a:extLst>
          </p:cNvPr>
          <p:cNvSpPr>
            <a:spLocks noGrp="1"/>
          </p:cNvSpPr>
          <p:nvPr>
            <p:ph type="sldNum" sz="quarter" idx="12"/>
          </p:nvPr>
        </p:nvSpPr>
        <p:spPr/>
        <p:txBody>
          <a:bodyPr/>
          <a:lstStyle/>
          <a:p>
            <a:fld id="{D544FA3B-E66B-EF40-84A6-B2B24CDC05AB}" type="slidenum">
              <a:rPr lang="en-US" smtClean="0"/>
              <a:t>‹#›</a:t>
            </a:fld>
            <a:endParaRPr lang="en-US"/>
          </a:p>
        </p:txBody>
      </p:sp>
    </p:spTree>
    <p:extLst>
      <p:ext uri="{BB962C8B-B14F-4D97-AF65-F5344CB8AC3E}">
        <p14:creationId xmlns:p14="http://schemas.microsoft.com/office/powerpoint/2010/main" val="2269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FD018-016E-D303-EDBD-9294D5AD85C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49F2F14-F1B4-3724-78F9-1C1A7A384B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9F5706E-4914-A9E5-351C-31A095864F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50BC4BE-647F-0A47-C44D-E0FF07E7D47E}"/>
              </a:ext>
            </a:extLst>
          </p:cNvPr>
          <p:cNvSpPr>
            <a:spLocks noGrp="1"/>
          </p:cNvSpPr>
          <p:nvPr>
            <p:ph type="dt" sz="half" idx="10"/>
          </p:nvPr>
        </p:nvSpPr>
        <p:spPr/>
        <p:txBody>
          <a:bodyPr/>
          <a:lstStyle/>
          <a:p>
            <a:fld id="{DF7BF4A7-2A65-3644-93F4-DB6BE26AFA83}" type="datetimeFigureOut">
              <a:rPr lang="en-US" smtClean="0"/>
              <a:t>8/12/2024</a:t>
            </a:fld>
            <a:endParaRPr lang="en-US"/>
          </a:p>
        </p:txBody>
      </p:sp>
      <p:sp>
        <p:nvSpPr>
          <p:cNvPr id="6" name="Footer Placeholder 5">
            <a:extLst>
              <a:ext uri="{FF2B5EF4-FFF2-40B4-BE49-F238E27FC236}">
                <a16:creationId xmlns:a16="http://schemas.microsoft.com/office/drawing/2014/main" id="{0630A9A6-F90C-24DE-8922-91D321DA57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AC7707-BD7B-42CC-7B31-1CC88B93AD55}"/>
              </a:ext>
            </a:extLst>
          </p:cNvPr>
          <p:cNvSpPr>
            <a:spLocks noGrp="1"/>
          </p:cNvSpPr>
          <p:nvPr>
            <p:ph type="sldNum" sz="quarter" idx="12"/>
          </p:nvPr>
        </p:nvSpPr>
        <p:spPr/>
        <p:txBody>
          <a:bodyPr/>
          <a:lstStyle/>
          <a:p>
            <a:fld id="{D544FA3B-E66B-EF40-84A6-B2B24CDC05AB}" type="slidenum">
              <a:rPr lang="en-US" smtClean="0"/>
              <a:t>‹#›</a:t>
            </a:fld>
            <a:endParaRPr lang="en-US"/>
          </a:p>
        </p:txBody>
      </p:sp>
    </p:spTree>
    <p:extLst>
      <p:ext uri="{BB962C8B-B14F-4D97-AF65-F5344CB8AC3E}">
        <p14:creationId xmlns:p14="http://schemas.microsoft.com/office/powerpoint/2010/main" val="1629230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9D9D9A-8318-5C2A-1FF0-C99926FB89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26F9BA4-18D5-AB85-17D6-1C42AFD7AC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BA5C698-8458-A144-C846-805592F58E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F7BF4A7-2A65-3644-93F4-DB6BE26AFA83}" type="datetimeFigureOut">
              <a:rPr lang="en-US" smtClean="0"/>
              <a:t>8/12/2024</a:t>
            </a:fld>
            <a:endParaRPr lang="en-US"/>
          </a:p>
        </p:txBody>
      </p:sp>
      <p:sp>
        <p:nvSpPr>
          <p:cNvPr id="5" name="Footer Placeholder 4">
            <a:extLst>
              <a:ext uri="{FF2B5EF4-FFF2-40B4-BE49-F238E27FC236}">
                <a16:creationId xmlns:a16="http://schemas.microsoft.com/office/drawing/2014/main" id="{9D3865CF-456C-6ABC-3834-E8B0CC8F00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8CA1CAA-2861-A5BA-A682-08AFEED5BD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544FA3B-E66B-EF40-84A6-B2B24CDC05AB}" type="slidenum">
              <a:rPr lang="en-US" smtClean="0"/>
              <a:t>‹#›</a:t>
            </a:fld>
            <a:endParaRPr lang="en-US"/>
          </a:p>
        </p:txBody>
      </p:sp>
    </p:spTree>
    <p:extLst>
      <p:ext uri="{BB962C8B-B14F-4D97-AF65-F5344CB8AC3E}">
        <p14:creationId xmlns:p14="http://schemas.microsoft.com/office/powerpoint/2010/main" val="1987623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56"/>
          <p:cNvSpPr txBox="1">
            <a:spLocks noGrp="1"/>
          </p:cNvSpPr>
          <p:nvPr>
            <p:ph type="title"/>
          </p:nvPr>
        </p:nvSpPr>
        <p:spPr>
          <a:xfrm>
            <a:off x="431371" y="228600"/>
            <a:ext cx="11252632" cy="990600"/>
          </a:xfrm>
          <a:prstGeom prst="rect">
            <a:avLst/>
          </a:prstGeom>
          <a:noFill/>
          <a:ln>
            <a:noFill/>
          </a:ln>
        </p:spPr>
        <p:txBody>
          <a:bodyPr spcFirstLastPara="1" wrap="square" lIns="91400" tIns="45700" rIns="91400" bIns="45700" anchor="ctr" anchorCtr="0">
            <a:normAutofit/>
          </a:bodyPr>
          <a:lstStyle>
            <a:lvl1pPr marR="0" lvl="0" algn="l" rtl="0">
              <a:lnSpc>
                <a:spcPct val="100000"/>
              </a:lnSpc>
              <a:spcBef>
                <a:spcPts val="0"/>
              </a:spcBef>
              <a:spcAft>
                <a:spcPts val="0"/>
              </a:spcAft>
              <a:buClr>
                <a:schemeClr val="dk2"/>
              </a:buClr>
              <a:buSzPts val="4300"/>
              <a:buFont typeface="Calibri"/>
              <a:buNone/>
              <a:defRPr sz="4300" b="0" i="0" u="none" strike="noStrike" cap="none">
                <a:solidFill>
                  <a:schemeClr val="dk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56"/>
          <p:cNvSpPr txBox="1">
            <a:spLocks noGrp="1"/>
          </p:cNvSpPr>
          <p:nvPr>
            <p:ph type="body" idx="1"/>
          </p:nvPr>
        </p:nvSpPr>
        <p:spPr>
          <a:xfrm>
            <a:off x="431371" y="1600200"/>
            <a:ext cx="11256695" cy="4526280"/>
          </a:xfrm>
          <a:prstGeom prst="rect">
            <a:avLst/>
          </a:prstGeom>
          <a:noFill/>
          <a:ln>
            <a:noFill/>
          </a:ln>
        </p:spPr>
        <p:txBody>
          <a:bodyPr spcFirstLastPara="1" wrap="square" lIns="91400" tIns="45700" rIns="91400" bIns="45700" anchor="t" anchorCtr="0">
            <a:normAutofit/>
          </a:bodyPr>
          <a:lstStyle>
            <a:lvl1pPr marL="457200" marR="0" lvl="0" indent="-281940" algn="l" rtl="0">
              <a:lnSpc>
                <a:spcPct val="100000"/>
              </a:lnSpc>
              <a:spcBef>
                <a:spcPts val="700"/>
              </a:spcBef>
              <a:spcAft>
                <a:spcPts val="0"/>
              </a:spcAft>
              <a:buClr>
                <a:schemeClr val="accent2"/>
              </a:buClr>
              <a:buSzPts val="840"/>
              <a:buFont typeface="Arial"/>
              <a:buChar char="•"/>
              <a:defRPr sz="1400" b="0" i="0" u="none" strike="noStrike" cap="none">
                <a:solidFill>
                  <a:schemeClr val="dk1"/>
                </a:solidFill>
                <a:latin typeface="Calibri"/>
                <a:ea typeface="Calibri"/>
                <a:cs typeface="Calibri"/>
                <a:sym typeface="Calibri"/>
              </a:defRPr>
            </a:lvl1pPr>
            <a:lvl2pPr marL="914400" marR="0" lvl="1" indent="-290830" algn="l" rtl="0">
              <a:lnSpc>
                <a:spcPct val="100000"/>
              </a:lnSpc>
              <a:spcBef>
                <a:spcPts val="550"/>
              </a:spcBef>
              <a:spcAft>
                <a:spcPts val="0"/>
              </a:spcAft>
              <a:buClr>
                <a:schemeClr val="accent1"/>
              </a:buClr>
              <a:buSzPts val="980"/>
              <a:buFont typeface="Arial"/>
              <a:buChar char="•"/>
              <a:defRPr sz="1400" b="0" i="0" u="none" strike="noStrike" cap="none">
                <a:solidFill>
                  <a:schemeClr val="dk1"/>
                </a:solidFill>
                <a:latin typeface="Calibri"/>
                <a:ea typeface="Calibri"/>
                <a:cs typeface="Calibri"/>
                <a:sym typeface="Calibri"/>
              </a:defRPr>
            </a:lvl2pPr>
            <a:lvl3pPr marL="1371600" marR="0" lvl="2" indent="-295275" algn="l" rtl="0">
              <a:lnSpc>
                <a:spcPct val="100000"/>
              </a:lnSpc>
              <a:spcBef>
                <a:spcPts val="500"/>
              </a:spcBef>
              <a:spcAft>
                <a:spcPts val="0"/>
              </a:spcAft>
              <a:buClr>
                <a:schemeClr val="accent2"/>
              </a:buClr>
              <a:buSzPts val="1050"/>
              <a:buFont typeface="Arial"/>
              <a:buChar char="•"/>
              <a:defRPr sz="1400" b="0" i="0" u="none" strike="noStrike" cap="none">
                <a:solidFill>
                  <a:schemeClr val="dk1"/>
                </a:solidFill>
                <a:latin typeface="Calibri"/>
                <a:ea typeface="Calibri"/>
                <a:cs typeface="Calibri"/>
                <a:sym typeface="Calibri"/>
              </a:defRPr>
            </a:lvl3pPr>
            <a:lvl4pPr marL="1828800" marR="0" lvl="3" indent="-295275" algn="l" rtl="0">
              <a:lnSpc>
                <a:spcPct val="100000"/>
              </a:lnSpc>
              <a:spcBef>
                <a:spcPts val="400"/>
              </a:spcBef>
              <a:spcAft>
                <a:spcPts val="0"/>
              </a:spcAft>
              <a:buClr>
                <a:schemeClr val="accent3"/>
              </a:buClr>
              <a:buSzPts val="1050"/>
              <a:buFont typeface="Arial"/>
              <a:buChar char="•"/>
              <a:defRPr sz="1400" b="0" i="0" u="none" strike="noStrike" cap="none">
                <a:solidFill>
                  <a:schemeClr val="dk1"/>
                </a:solidFill>
                <a:latin typeface="Calibri"/>
                <a:ea typeface="Calibri"/>
                <a:cs typeface="Calibri"/>
                <a:sym typeface="Calibri"/>
              </a:defRPr>
            </a:lvl4pPr>
            <a:lvl5pPr marL="2286000" marR="0" lvl="4" indent="-286385" algn="l" rtl="0">
              <a:lnSpc>
                <a:spcPct val="100000"/>
              </a:lnSpc>
              <a:spcBef>
                <a:spcPts val="400"/>
              </a:spcBef>
              <a:spcAft>
                <a:spcPts val="0"/>
              </a:spcAft>
              <a:buClr>
                <a:schemeClr val="accent4"/>
              </a:buClr>
              <a:buSzPts val="910"/>
              <a:buFont typeface="Arial"/>
              <a:buChar char="•"/>
              <a:defRPr sz="1400" b="0" i="0" u="none" strike="noStrike" cap="none">
                <a:solidFill>
                  <a:schemeClr val="dk1"/>
                </a:solidFill>
                <a:latin typeface="Calibri"/>
                <a:ea typeface="Calibri"/>
                <a:cs typeface="Calibri"/>
                <a:sym typeface="Calibri"/>
              </a:defRPr>
            </a:lvl5pPr>
            <a:lvl6pPr marL="2743200" marR="0" lvl="5" indent="-336550" algn="l" rtl="0">
              <a:lnSpc>
                <a:spcPct val="100000"/>
              </a:lnSpc>
              <a:spcBef>
                <a:spcPts val="340"/>
              </a:spcBef>
              <a:spcAft>
                <a:spcPts val="0"/>
              </a:spcAft>
              <a:buClr>
                <a:schemeClr val="accent1"/>
              </a:buClr>
              <a:buSzPts val="1700"/>
              <a:buFont typeface="Noto Sans Symbols"/>
              <a:buChar char="▪"/>
              <a:defRPr sz="1700" b="0" i="0" u="none" strike="noStrike" cap="none">
                <a:solidFill>
                  <a:schemeClr val="dk1"/>
                </a:solidFill>
                <a:latin typeface="Twentieth Century"/>
                <a:ea typeface="Twentieth Century"/>
                <a:cs typeface="Twentieth Century"/>
                <a:sym typeface="Twentieth Century"/>
              </a:defRPr>
            </a:lvl6pPr>
            <a:lvl7pPr marL="3200400" marR="0" lvl="6" indent="-336550" algn="l" rtl="0">
              <a:lnSpc>
                <a:spcPct val="100000"/>
              </a:lnSpc>
              <a:spcBef>
                <a:spcPts val="340"/>
              </a:spcBef>
              <a:spcAft>
                <a:spcPts val="0"/>
              </a:spcAft>
              <a:buClr>
                <a:schemeClr val="accent2"/>
              </a:buClr>
              <a:buSzPts val="1700"/>
              <a:buFont typeface="Noto Sans Symbols"/>
              <a:buChar char="▪"/>
              <a:defRPr sz="1700" b="0" i="0" u="none" strike="noStrike" cap="none">
                <a:solidFill>
                  <a:schemeClr val="dk1"/>
                </a:solidFill>
                <a:latin typeface="Twentieth Century"/>
                <a:ea typeface="Twentieth Century"/>
                <a:cs typeface="Twentieth Century"/>
                <a:sym typeface="Twentieth Century"/>
              </a:defRPr>
            </a:lvl7pPr>
            <a:lvl8pPr marL="3657600" marR="0" lvl="7" indent="-336550" algn="l" rtl="0">
              <a:lnSpc>
                <a:spcPct val="100000"/>
              </a:lnSpc>
              <a:spcBef>
                <a:spcPts val="340"/>
              </a:spcBef>
              <a:spcAft>
                <a:spcPts val="0"/>
              </a:spcAft>
              <a:buClr>
                <a:schemeClr val="accent3"/>
              </a:buClr>
              <a:buSzPts val="1700"/>
              <a:buFont typeface="Noto Sans Symbols"/>
              <a:buChar char="▪"/>
              <a:defRPr sz="1700" b="0" i="0" u="none" strike="noStrike" cap="none">
                <a:solidFill>
                  <a:schemeClr val="dk1"/>
                </a:solidFill>
                <a:latin typeface="Twentieth Century"/>
                <a:ea typeface="Twentieth Century"/>
                <a:cs typeface="Twentieth Century"/>
                <a:sym typeface="Twentieth Century"/>
              </a:defRPr>
            </a:lvl8pPr>
            <a:lvl9pPr marL="4114800" marR="0" lvl="8" indent="-336550" algn="l" rtl="0">
              <a:lnSpc>
                <a:spcPct val="100000"/>
              </a:lnSpc>
              <a:spcBef>
                <a:spcPts val="340"/>
              </a:spcBef>
              <a:spcAft>
                <a:spcPts val="0"/>
              </a:spcAft>
              <a:buClr>
                <a:schemeClr val="accent4"/>
              </a:buClr>
              <a:buSzPts val="1700"/>
              <a:buFont typeface="Noto Sans Symbols"/>
              <a:buChar char="▪"/>
              <a:defRPr sz="1700" b="0" i="0" u="none" strike="noStrike" cap="none">
                <a:solidFill>
                  <a:schemeClr val="dk1"/>
                </a:solidFill>
                <a:latin typeface="Twentieth Century"/>
                <a:ea typeface="Twentieth Century"/>
                <a:cs typeface="Twentieth Century"/>
                <a:sym typeface="Twentieth Century"/>
              </a:defRPr>
            </a:lvl9pPr>
          </a:lstStyle>
          <a:p>
            <a:endParaRPr/>
          </a:p>
        </p:txBody>
      </p:sp>
      <p:sp>
        <p:nvSpPr>
          <p:cNvPr id="12" name="Google Shape;12;p56"/>
          <p:cNvSpPr txBox="1">
            <a:spLocks noGrp="1"/>
          </p:cNvSpPr>
          <p:nvPr>
            <p:ph type="dt" idx="10"/>
          </p:nvPr>
        </p:nvSpPr>
        <p:spPr>
          <a:xfrm>
            <a:off x="8128003" y="6248404"/>
            <a:ext cx="3556000" cy="365125"/>
          </a:xfrm>
          <a:prstGeom prst="rect">
            <a:avLst/>
          </a:prstGeom>
          <a:noFill/>
          <a:ln>
            <a:noFill/>
          </a:ln>
        </p:spPr>
        <p:txBody>
          <a:bodyPr spcFirstLastPara="1" wrap="square" lIns="91400" tIns="45700" rIns="91400" bIns="45700" anchor="ctr" anchorCtr="0">
            <a:noAutofit/>
          </a:bodyPr>
          <a:lstStyle>
            <a:lvl1pPr marR="0" lvl="0" algn="l" rtl="0">
              <a:lnSpc>
                <a:spcPct val="100000"/>
              </a:lnSpc>
              <a:spcBef>
                <a:spcPts val="0"/>
              </a:spcBef>
              <a:spcAft>
                <a:spcPts val="0"/>
              </a:spcAft>
              <a:buClr>
                <a:srgbClr val="000000"/>
              </a:buClr>
              <a:buSzPts val="1400"/>
              <a:buFont typeface="Arial"/>
              <a:buNone/>
              <a:defRPr sz="1500" b="0" i="0" u="none" strike="noStrike" cap="none">
                <a:solidFill>
                  <a:schemeClr val="dk2"/>
                </a:solidFill>
                <a:latin typeface="Twentieth Century"/>
                <a:ea typeface="Twentieth Century"/>
                <a:cs typeface="Twentieth Century"/>
                <a:sym typeface="Twentieth Century"/>
              </a:defRPr>
            </a:lvl1pPr>
            <a:lvl2pPr marR="0" lvl="1"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2pPr>
            <a:lvl3pPr marR="0" lvl="2"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3pPr>
            <a:lvl4pPr marR="0" lvl="3"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4pPr>
            <a:lvl5pPr marR="0" lvl="4"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5pPr>
            <a:lvl6pPr marR="0" lvl="5"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6pPr>
            <a:lvl7pPr marR="0" lvl="6"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7pPr>
            <a:lvl8pPr marR="0" lvl="7"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8pPr>
            <a:lvl9pPr marR="0" lvl="8"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9pPr>
          </a:lstStyle>
          <a:p>
            <a:endParaRPr/>
          </a:p>
        </p:txBody>
      </p:sp>
      <p:sp>
        <p:nvSpPr>
          <p:cNvPr id="13" name="Google Shape;13;p56"/>
          <p:cNvSpPr txBox="1">
            <a:spLocks noGrp="1"/>
          </p:cNvSpPr>
          <p:nvPr>
            <p:ph type="ftr" idx="11"/>
          </p:nvPr>
        </p:nvSpPr>
        <p:spPr>
          <a:xfrm>
            <a:off x="431372" y="6248208"/>
            <a:ext cx="7609545" cy="365125"/>
          </a:xfrm>
          <a:prstGeom prst="rect">
            <a:avLst/>
          </a:prstGeom>
          <a:noFill/>
          <a:ln>
            <a:noFill/>
          </a:ln>
        </p:spPr>
        <p:txBody>
          <a:bodyPr spcFirstLastPara="1" wrap="square" lIns="91400" tIns="45700" rIns="91400" bIns="45700" anchor="ctr" anchorCtr="0">
            <a:noAutofit/>
          </a:bodyPr>
          <a:lstStyle>
            <a:lvl1pPr marR="0" lvl="0" algn="r" rtl="0">
              <a:lnSpc>
                <a:spcPct val="100000"/>
              </a:lnSpc>
              <a:spcBef>
                <a:spcPts val="0"/>
              </a:spcBef>
              <a:spcAft>
                <a:spcPts val="0"/>
              </a:spcAft>
              <a:buClr>
                <a:srgbClr val="000000"/>
              </a:buClr>
              <a:buSzPts val="1400"/>
              <a:buFont typeface="Arial"/>
              <a:buNone/>
              <a:defRPr sz="1500" b="0" i="0" u="none" strike="noStrike" cap="none">
                <a:solidFill>
                  <a:schemeClr val="dk2"/>
                </a:solidFill>
                <a:latin typeface="Twentieth Century"/>
                <a:ea typeface="Twentieth Century"/>
                <a:cs typeface="Twentieth Century"/>
                <a:sym typeface="Twentieth Century"/>
              </a:defRPr>
            </a:lvl1pPr>
            <a:lvl2pPr marR="0" lvl="1"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2pPr>
            <a:lvl3pPr marR="0" lvl="2"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3pPr>
            <a:lvl4pPr marR="0" lvl="3"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4pPr>
            <a:lvl5pPr marR="0" lvl="4"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5pPr>
            <a:lvl6pPr marR="0" lvl="5"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6pPr>
            <a:lvl7pPr marR="0" lvl="6"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7pPr>
            <a:lvl8pPr marR="0" lvl="7"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8pPr>
            <a:lvl9pPr marR="0" lvl="8" algn="l" rtl="0">
              <a:lnSpc>
                <a:spcPct val="100000"/>
              </a:lnSpc>
              <a:spcBef>
                <a:spcPts val="0"/>
              </a:spcBef>
              <a:spcAft>
                <a:spcPts val="0"/>
              </a:spcAft>
              <a:buClr>
                <a:srgbClr val="000000"/>
              </a:buClr>
              <a:buSzPts val="1400"/>
              <a:buFont typeface="Arial"/>
              <a:buNone/>
              <a:defRPr sz="1700" b="0" i="0" u="none" strike="noStrike" cap="none">
                <a:solidFill>
                  <a:schemeClr val="dk1"/>
                </a:solidFill>
                <a:latin typeface="Twentieth Century"/>
                <a:ea typeface="Twentieth Century"/>
                <a:cs typeface="Twentieth Century"/>
                <a:sym typeface="Twentieth Century"/>
              </a:defRPr>
            </a:lvl9pPr>
          </a:lstStyle>
          <a:p>
            <a:endParaRPr/>
          </a:p>
        </p:txBody>
      </p:sp>
      <p:sp>
        <p:nvSpPr>
          <p:cNvPr id="14" name="Google Shape;14;p56"/>
          <p:cNvSpPr/>
          <p:nvPr/>
        </p:nvSpPr>
        <p:spPr>
          <a:xfrm>
            <a:off x="0" y="1234440"/>
            <a:ext cx="12192000" cy="320040"/>
          </a:xfrm>
          <a:prstGeom prst="rect">
            <a:avLst/>
          </a:prstGeom>
          <a:solidFill>
            <a:srgbClr val="FFFFFF"/>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FFFFFF"/>
              </a:solidFill>
              <a:latin typeface="Twentieth Century"/>
              <a:ea typeface="Twentieth Century"/>
              <a:cs typeface="Twentieth Century"/>
              <a:sym typeface="Twentieth Century"/>
            </a:endParaRPr>
          </a:p>
        </p:txBody>
      </p:sp>
      <p:sp>
        <p:nvSpPr>
          <p:cNvPr id="15" name="Google Shape;15;p56"/>
          <p:cNvSpPr/>
          <p:nvPr/>
        </p:nvSpPr>
        <p:spPr>
          <a:xfrm>
            <a:off x="0" y="1280160"/>
            <a:ext cx="431371" cy="228600"/>
          </a:xfrm>
          <a:prstGeom prst="rect">
            <a:avLst/>
          </a:prstGeom>
          <a:solidFill>
            <a:srgbClr val="A5A5A5"/>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FFFFFF"/>
              </a:solidFill>
              <a:latin typeface="Twentieth Century"/>
              <a:ea typeface="Twentieth Century"/>
              <a:cs typeface="Twentieth Century"/>
              <a:sym typeface="Twentieth Century"/>
            </a:endParaRPr>
          </a:p>
        </p:txBody>
      </p:sp>
      <p:sp>
        <p:nvSpPr>
          <p:cNvPr id="16" name="Google Shape;16;p56"/>
          <p:cNvSpPr/>
          <p:nvPr/>
        </p:nvSpPr>
        <p:spPr>
          <a:xfrm>
            <a:off x="431371" y="1280160"/>
            <a:ext cx="11760629" cy="228600"/>
          </a:xfrm>
          <a:prstGeom prst="rect">
            <a:avLst/>
          </a:prstGeom>
          <a:solidFill>
            <a:srgbClr val="D8D8D8"/>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FFFFFF"/>
              </a:solidFill>
              <a:latin typeface="Twentieth Century"/>
              <a:ea typeface="Twentieth Century"/>
              <a:cs typeface="Twentieth Century"/>
              <a:sym typeface="Twentieth Century"/>
            </a:endParaRPr>
          </a:p>
        </p:txBody>
      </p:sp>
      <p:sp>
        <p:nvSpPr>
          <p:cNvPr id="17" name="Google Shape;17;p56"/>
          <p:cNvSpPr txBox="1">
            <a:spLocks noGrp="1"/>
          </p:cNvSpPr>
          <p:nvPr>
            <p:ph type="sldNum" idx="12"/>
          </p:nvPr>
        </p:nvSpPr>
        <p:spPr>
          <a:xfrm>
            <a:off x="0" y="1272226"/>
            <a:ext cx="431371" cy="244476"/>
          </a:xfrm>
          <a:prstGeom prst="rect">
            <a:avLst/>
          </a:prstGeom>
          <a:noFill/>
          <a:ln>
            <a:noFill/>
          </a:ln>
        </p:spPr>
        <p:txBody>
          <a:bodyPr spcFirstLastPara="1" wrap="square" lIns="91400" tIns="45700" rIns="91400" bIns="45700" anchor="ctr" anchorCtr="0">
            <a:normAutofit/>
          </a:bodyPr>
          <a:lstStyle>
            <a:lvl1pPr marL="0" marR="0" lvl="0" indent="0" algn="ctr" rtl="0">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1500"/>
              <a:buFont typeface="Arial"/>
              <a:buNone/>
              <a:defRPr sz="1500" b="1" i="0" u="none" strike="noStrike" cap="none">
                <a:solidFill>
                  <a:srgbClr val="FFFFFF"/>
                </a:solidFill>
                <a:latin typeface="Calibri"/>
                <a:ea typeface="Calibri"/>
                <a:cs typeface="Calibri"/>
                <a:sym typeface="Calibri"/>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788781480"/>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9"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0.sv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10.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40683776_7dc234dc1d_o"/>
          <p:cNvPicPr>
            <a:picLocks noChangeAspect="1"/>
          </p:cNvPicPr>
          <p:nvPr/>
        </p:nvPicPr>
        <p:blipFill>
          <a:blip r:embed="rId4"/>
          <a:srcRect r="31936" b="17355"/>
          <a:stretch>
            <a:fillRect/>
          </a:stretch>
        </p:blipFill>
        <p:spPr>
          <a:xfrm>
            <a:off x="2294890" y="0"/>
            <a:ext cx="9897110" cy="6858000"/>
          </a:xfrm>
          <a:prstGeom prst="rect">
            <a:avLst/>
          </a:prstGeom>
        </p:spPr>
      </p:pic>
      <p:sp>
        <p:nvSpPr>
          <p:cNvPr id="8" name="Freeform 5"/>
          <p:cNvSpPr/>
          <p:nvPr/>
        </p:nvSpPr>
        <p:spPr bwMode="auto">
          <a:xfrm>
            <a:off x="0" y="0"/>
            <a:ext cx="6220447" cy="6858000"/>
          </a:xfrm>
          <a:custGeom>
            <a:avLst/>
            <a:gdLst>
              <a:gd name="T0" fmla="*/ 0 w 722"/>
              <a:gd name="T1" fmla="*/ 0 h 796"/>
              <a:gd name="T2" fmla="*/ 722 w 722"/>
              <a:gd name="T3" fmla="*/ 0 h 796"/>
              <a:gd name="T4" fmla="*/ 273 w 722"/>
              <a:gd name="T5" fmla="*/ 796 h 796"/>
              <a:gd name="T6" fmla="*/ 0 w 722"/>
              <a:gd name="T7" fmla="*/ 796 h 796"/>
              <a:gd name="T8" fmla="*/ 0 w 722"/>
              <a:gd name="T9" fmla="*/ 0 h 796"/>
            </a:gdLst>
            <a:ahLst/>
            <a:cxnLst>
              <a:cxn ang="0">
                <a:pos x="T0" y="T1"/>
              </a:cxn>
              <a:cxn ang="0">
                <a:pos x="T2" y="T3"/>
              </a:cxn>
              <a:cxn ang="0">
                <a:pos x="T4" y="T5"/>
              </a:cxn>
              <a:cxn ang="0">
                <a:pos x="T6" y="T7"/>
              </a:cxn>
              <a:cxn ang="0">
                <a:pos x="T8" y="T9"/>
              </a:cxn>
            </a:cxnLst>
            <a:rect l="0" t="0" r="r" b="b"/>
            <a:pathLst>
              <a:path w="722" h="796">
                <a:moveTo>
                  <a:pt x="0" y="0"/>
                </a:moveTo>
                <a:lnTo>
                  <a:pt x="722" y="0"/>
                </a:lnTo>
                <a:lnTo>
                  <a:pt x="273" y="796"/>
                </a:lnTo>
                <a:lnTo>
                  <a:pt x="0" y="796"/>
                </a:lnTo>
                <a:lnTo>
                  <a:pt x="0" y="0"/>
                </a:lnTo>
                <a:close/>
              </a:path>
            </a:pathLst>
          </a:custGeom>
          <a:solidFill>
            <a:srgbClr val="4BB0E0"/>
          </a:solidFill>
          <a:ln w="14288" cap="flat">
            <a:noFill/>
            <a:prstDash val="solid"/>
            <a:miter lim="800000"/>
          </a:ln>
        </p:spPr>
        <p:txBody>
          <a:bodyPr vert="horz" wrap="square" lIns="91440" tIns="45720" rIns="91440" bIns="45720" numCol="1" anchor="t" anchorCtr="0" compatLnSpc="1"/>
          <a:lstStyle/>
          <a:p>
            <a:endParaRPr lang="id-ID">
              <a:latin typeface="Roboto" charset="0"/>
              <a:ea typeface="Roboto" charset="0"/>
              <a:cs typeface="Roboto" charset="0"/>
            </a:endParaRPr>
          </a:p>
        </p:txBody>
      </p:sp>
      <p:sp>
        <p:nvSpPr>
          <p:cNvPr id="10" name="Freeform 7"/>
          <p:cNvSpPr/>
          <p:nvPr/>
        </p:nvSpPr>
        <p:spPr bwMode="auto">
          <a:xfrm>
            <a:off x="4283931" y="0"/>
            <a:ext cx="2619136" cy="3429000"/>
          </a:xfrm>
          <a:custGeom>
            <a:avLst/>
            <a:gdLst>
              <a:gd name="T0" fmla="*/ 0 w 304"/>
              <a:gd name="T1" fmla="*/ 398 h 398"/>
              <a:gd name="T2" fmla="*/ 74 w 304"/>
              <a:gd name="T3" fmla="*/ 398 h 398"/>
              <a:gd name="T4" fmla="*/ 304 w 304"/>
              <a:gd name="T5" fmla="*/ 0 h 398"/>
              <a:gd name="T6" fmla="*/ 223 w 304"/>
              <a:gd name="T7" fmla="*/ 0 h 398"/>
              <a:gd name="T8" fmla="*/ 0 w 304"/>
              <a:gd name="T9" fmla="*/ 398 h 398"/>
            </a:gdLst>
            <a:ahLst/>
            <a:cxnLst>
              <a:cxn ang="0">
                <a:pos x="T0" y="T1"/>
              </a:cxn>
              <a:cxn ang="0">
                <a:pos x="T2" y="T3"/>
              </a:cxn>
              <a:cxn ang="0">
                <a:pos x="T4" y="T5"/>
              </a:cxn>
              <a:cxn ang="0">
                <a:pos x="T6" y="T7"/>
              </a:cxn>
              <a:cxn ang="0">
                <a:pos x="T8" y="T9"/>
              </a:cxn>
            </a:cxnLst>
            <a:rect l="0" t="0" r="r" b="b"/>
            <a:pathLst>
              <a:path w="304" h="398">
                <a:moveTo>
                  <a:pt x="0" y="398"/>
                </a:moveTo>
                <a:lnTo>
                  <a:pt x="74" y="398"/>
                </a:lnTo>
                <a:lnTo>
                  <a:pt x="304" y="0"/>
                </a:lnTo>
                <a:lnTo>
                  <a:pt x="223" y="0"/>
                </a:lnTo>
                <a:lnTo>
                  <a:pt x="0" y="398"/>
                </a:lnTo>
                <a:close/>
              </a:path>
            </a:pathLst>
          </a:custGeom>
          <a:solidFill>
            <a:schemeClr val="accent2"/>
          </a:solidFill>
          <a:ln>
            <a:noFill/>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anchor="t" anchorCtr="0" compatLnSpc="1"/>
          <a:lstStyle/>
          <a:p>
            <a:endParaRPr lang="id-ID">
              <a:latin typeface="Roboto" charset="0"/>
              <a:ea typeface="Roboto" charset="0"/>
              <a:cs typeface="Roboto" charset="0"/>
            </a:endParaRPr>
          </a:p>
        </p:txBody>
      </p:sp>
      <p:sp>
        <p:nvSpPr>
          <p:cNvPr id="11" name="Freeform 8"/>
          <p:cNvSpPr/>
          <p:nvPr/>
        </p:nvSpPr>
        <p:spPr bwMode="auto">
          <a:xfrm>
            <a:off x="10356879" y="3713311"/>
            <a:ext cx="1835121" cy="3144689"/>
          </a:xfrm>
          <a:custGeom>
            <a:avLst/>
            <a:gdLst>
              <a:gd name="T0" fmla="*/ 213 w 213"/>
              <a:gd name="T1" fmla="*/ 0 h 365"/>
              <a:gd name="T2" fmla="*/ 0 w 213"/>
              <a:gd name="T3" fmla="*/ 365 h 365"/>
              <a:gd name="T4" fmla="*/ 213 w 213"/>
              <a:gd name="T5" fmla="*/ 365 h 365"/>
              <a:gd name="T6" fmla="*/ 213 w 213"/>
              <a:gd name="T7" fmla="*/ 0 h 365"/>
            </a:gdLst>
            <a:ahLst/>
            <a:cxnLst>
              <a:cxn ang="0">
                <a:pos x="T0" y="T1"/>
              </a:cxn>
              <a:cxn ang="0">
                <a:pos x="T2" y="T3"/>
              </a:cxn>
              <a:cxn ang="0">
                <a:pos x="T4" y="T5"/>
              </a:cxn>
              <a:cxn ang="0">
                <a:pos x="T6" y="T7"/>
              </a:cxn>
            </a:cxnLst>
            <a:rect l="0" t="0" r="r" b="b"/>
            <a:pathLst>
              <a:path w="213" h="365">
                <a:moveTo>
                  <a:pt x="213" y="0"/>
                </a:moveTo>
                <a:lnTo>
                  <a:pt x="0" y="365"/>
                </a:lnTo>
                <a:lnTo>
                  <a:pt x="213" y="365"/>
                </a:lnTo>
                <a:lnTo>
                  <a:pt x="213" y="0"/>
                </a:lnTo>
                <a:close/>
              </a:path>
            </a:pathLst>
          </a:custGeom>
          <a:solidFill>
            <a:srgbClr val="485160"/>
          </a:solidFill>
          <a:ln w="14288" cap="flat">
            <a:noFill/>
            <a:prstDash val="solid"/>
            <a:miter lim="800000"/>
          </a:ln>
        </p:spPr>
        <p:txBody>
          <a:bodyPr vert="horz" wrap="square" lIns="91440" tIns="45720" rIns="91440" bIns="45720" numCol="1" anchor="t" anchorCtr="0" compatLnSpc="1"/>
          <a:lstStyle/>
          <a:p>
            <a:endParaRPr lang="id-ID">
              <a:latin typeface="Roboto" charset="0"/>
              <a:ea typeface="Roboto" charset="0"/>
              <a:cs typeface="Roboto" charset="0"/>
            </a:endParaRPr>
          </a:p>
        </p:txBody>
      </p:sp>
      <p:sp>
        <p:nvSpPr>
          <p:cNvPr id="19" name="TextBox 18"/>
          <p:cNvSpPr txBox="1"/>
          <p:nvPr/>
        </p:nvSpPr>
        <p:spPr>
          <a:xfrm>
            <a:off x="547823" y="1104315"/>
            <a:ext cx="4646477" cy="1261884"/>
          </a:xfrm>
          <a:prstGeom prst="rect">
            <a:avLst/>
          </a:prstGeom>
          <a:noFill/>
        </p:spPr>
        <p:txBody>
          <a:bodyPr wrap="square" rtlCol="0">
            <a:spAutoFit/>
          </a:bodyPr>
          <a:lstStyle/>
          <a:p>
            <a:r>
              <a:rPr lang="en-US" altLang="id-ID" sz="3800" b="1">
                <a:solidFill>
                  <a:schemeClr val="bg1"/>
                </a:solidFill>
                <a:effectLst/>
                <a:latin typeface="Roboto" charset="0"/>
                <a:ea typeface="Roboto" charset="0"/>
                <a:cs typeface="Roboto" charset="0"/>
              </a:rPr>
              <a:t>Financing Durable Urban Solutions</a:t>
            </a:r>
          </a:p>
        </p:txBody>
      </p:sp>
      <p:cxnSp>
        <p:nvCxnSpPr>
          <p:cNvPr id="21" name="Straight Connector 20"/>
          <p:cNvCxnSpPr/>
          <p:nvPr/>
        </p:nvCxnSpPr>
        <p:spPr>
          <a:xfrm>
            <a:off x="696686" y="2442664"/>
            <a:ext cx="43542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82113" y="2602966"/>
            <a:ext cx="1603324" cy="646331"/>
          </a:xfrm>
          <a:prstGeom prst="rect">
            <a:avLst/>
          </a:prstGeom>
          <a:noFill/>
        </p:spPr>
        <p:txBody>
          <a:bodyPr wrap="none" rtlCol="0">
            <a:spAutoFit/>
          </a:bodyPr>
          <a:lstStyle/>
          <a:p>
            <a:pPr algn="l"/>
            <a:r>
              <a:rPr lang="en-US">
                <a:solidFill>
                  <a:srgbClr val="485160"/>
                </a:solidFill>
                <a:effectLst/>
                <a:latin typeface="Roboto" charset="0"/>
                <a:ea typeface="Roboto" charset="0"/>
                <a:cs typeface="Roboto" charset="0"/>
              </a:rPr>
              <a:t>Laur</a:t>
            </a:r>
            <a:r>
              <a:rPr lang="en-US">
                <a:solidFill>
                  <a:srgbClr val="485160"/>
                </a:solidFill>
                <a:latin typeface="Roboto" charset="0"/>
                <a:ea typeface="Roboto" charset="0"/>
                <a:cs typeface="Roboto" charset="0"/>
              </a:rPr>
              <a:t>a Petrella</a:t>
            </a:r>
          </a:p>
          <a:p>
            <a:pPr algn="l"/>
            <a:r>
              <a:rPr lang="en-US">
                <a:solidFill>
                  <a:srgbClr val="485160"/>
                </a:solidFill>
                <a:effectLst/>
                <a:latin typeface="Roboto" charset="0"/>
                <a:ea typeface="Roboto" charset="0"/>
                <a:cs typeface="Roboto" charset="0"/>
              </a:rPr>
              <a:t>May 23, 2024</a:t>
            </a:r>
          </a:p>
        </p:txBody>
      </p:sp>
      <p:sp>
        <p:nvSpPr>
          <p:cNvPr id="26" name="Rectangle 25"/>
          <p:cNvSpPr/>
          <p:nvPr/>
        </p:nvSpPr>
        <p:spPr>
          <a:xfrm>
            <a:off x="621029" y="450215"/>
            <a:ext cx="3662901" cy="52260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Roboto" charset="0"/>
              <a:ea typeface="Roboto" charset="0"/>
              <a:cs typeface="Roboto" charset="0"/>
            </a:endParaRPr>
          </a:p>
        </p:txBody>
      </p:sp>
      <p:sp>
        <p:nvSpPr>
          <p:cNvPr id="27" name="TextBox 26"/>
          <p:cNvSpPr txBox="1"/>
          <p:nvPr/>
        </p:nvSpPr>
        <p:spPr>
          <a:xfrm>
            <a:off x="656500" y="524641"/>
            <a:ext cx="3627430" cy="400110"/>
          </a:xfrm>
          <a:prstGeom prst="rect">
            <a:avLst/>
          </a:prstGeom>
          <a:noFill/>
        </p:spPr>
        <p:txBody>
          <a:bodyPr wrap="square" lIns="91440" tIns="45720" rIns="91440" bIns="45720" rtlCol="0" anchor="t">
            <a:spAutoFit/>
          </a:bodyPr>
          <a:lstStyle/>
          <a:p>
            <a:pPr algn="ctr"/>
            <a:r>
              <a:rPr lang="en-US" altLang="id-ID" sz="2000" spc="300">
                <a:solidFill>
                  <a:schemeClr val="bg1"/>
                </a:solidFill>
                <a:latin typeface="Roboto Light" charset="0"/>
                <a:ea typeface="Roboto Light" charset="0"/>
                <a:cs typeface="Roboto Light" charset="0"/>
              </a:rPr>
              <a:t>Community of Practice</a:t>
            </a:r>
          </a:p>
        </p:txBody>
      </p:sp>
      <p:sp>
        <p:nvSpPr>
          <p:cNvPr id="3" name="Freeform 7"/>
          <p:cNvSpPr/>
          <p:nvPr/>
        </p:nvSpPr>
        <p:spPr bwMode="auto">
          <a:xfrm>
            <a:off x="1722341" y="3423285"/>
            <a:ext cx="2619136" cy="3429000"/>
          </a:xfrm>
          <a:custGeom>
            <a:avLst/>
            <a:gdLst>
              <a:gd name="T0" fmla="*/ 0 w 304"/>
              <a:gd name="T1" fmla="*/ 398 h 398"/>
              <a:gd name="T2" fmla="*/ 74 w 304"/>
              <a:gd name="T3" fmla="*/ 398 h 398"/>
              <a:gd name="T4" fmla="*/ 304 w 304"/>
              <a:gd name="T5" fmla="*/ 0 h 398"/>
              <a:gd name="T6" fmla="*/ 223 w 304"/>
              <a:gd name="T7" fmla="*/ 0 h 398"/>
              <a:gd name="T8" fmla="*/ 0 w 304"/>
              <a:gd name="T9" fmla="*/ 398 h 398"/>
            </a:gdLst>
            <a:ahLst/>
            <a:cxnLst>
              <a:cxn ang="0">
                <a:pos x="T0" y="T1"/>
              </a:cxn>
              <a:cxn ang="0">
                <a:pos x="T2" y="T3"/>
              </a:cxn>
              <a:cxn ang="0">
                <a:pos x="T4" y="T5"/>
              </a:cxn>
              <a:cxn ang="0">
                <a:pos x="T6" y="T7"/>
              </a:cxn>
              <a:cxn ang="0">
                <a:pos x="T8" y="T9"/>
              </a:cxn>
            </a:cxnLst>
            <a:rect l="0" t="0" r="r" b="b"/>
            <a:pathLst>
              <a:path w="304" h="398">
                <a:moveTo>
                  <a:pt x="0" y="398"/>
                </a:moveTo>
                <a:lnTo>
                  <a:pt x="74" y="398"/>
                </a:lnTo>
                <a:lnTo>
                  <a:pt x="304" y="0"/>
                </a:lnTo>
                <a:lnTo>
                  <a:pt x="223" y="0"/>
                </a:lnTo>
                <a:lnTo>
                  <a:pt x="0" y="398"/>
                </a:lnTo>
                <a:close/>
              </a:path>
            </a:pathLst>
          </a:custGeom>
          <a:solidFill>
            <a:schemeClr val="accent6">
              <a:lumMod val="75000"/>
            </a:schemeClr>
          </a:solidFill>
          <a:ln w="14288" cap="flat">
            <a:noFill/>
            <a:prstDash val="solid"/>
            <a:miter lim="800000"/>
          </a:ln>
        </p:spPr>
        <p:txBody>
          <a:bodyPr vert="horz" wrap="square" lIns="91440" tIns="45720" rIns="91440" bIns="45720" numCol="1" anchor="t" anchorCtr="0" compatLnSpc="1"/>
          <a:lstStyle/>
          <a:p>
            <a:endParaRPr lang="id-ID">
              <a:latin typeface="Roboto" charset="0"/>
              <a:ea typeface="Roboto" charset="0"/>
              <a:cs typeface="Roboto" charset="0"/>
            </a:endParaRPr>
          </a:p>
        </p:txBody>
      </p:sp>
      <p:pic>
        <p:nvPicPr>
          <p:cNvPr id="5" name="图片 4" descr="UN-Habitat_logo_English"/>
          <p:cNvPicPr>
            <a:picLocks noChangeAspect="1"/>
          </p:cNvPicPr>
          <p:nvPr>
            <p:custDataLst>
              <p:tags r:id="rId1"/>
            </p:custDataLst>
          </p:nvPr>
        </p:nvPicPr>
        <p:blipFill>
          <a:blip r:embed="rId5"/>
          <a:stretch>
            <a:fillRect/>
          </a:stretch>
        </p:blipFill>
        <p:spPr>
          <a:xfrm>
            <a:off x="595630" y="4270375"/>
            <a:ext cx="1398905" cy="1370965"/>
          </a:xfrm>
          <a:prstGeom prst="rect">
            <a:avLst/>
          </a:prstGeom>
        </p:spPr>
      </p:pic>
      <p:pic>
        <p:nvPicPr>
          <p:cNvPr id="7" name="图片 6" descr="446438"/>
          <p:cNvPicPr>
            <a:picLocks noChangeAspect="1"/>
          </p:cNvPicPr>
          <p:nvPr/>
        </p:nvPicPr>
        <p:blipFill>
          <a:blip r:embed="rId6"/>
          <a:stretch>
            <a:fillRect/>
          </a:stretch>
        </p:blipFill>
        <p:spPr>
          <a:xfrm>
            <a:off x="8047355" y="415290"/>
            <a:ext cx="3587750" cy="79565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3CDD7-8474-530F-30A2-43A25220C9B8}"/>
              </a:ext>
            </a:extLst>
          </p:cNvPr>
          <p:cNvSpPr>
            <a:spLocks noGrp="1"/>
          </p:cNvSpPr>
          <p:nvPr>
            <p:ph type="title"/>
          </p:nvPr>
        </p:nvSpPr>
        <p:spPr/>
        <p:txBody>
          <a:bodyPr/>
          <a:lstStyle/>
          <a:p>
            <a:r>
              <a:rPr lang="en-US" sz="3200" b="1"/>
              <a:t>Finance related tools to Support Durable Solutions for IDPs</a:t>
            </a:r>
            <a:endParaRPr lang="en-US"/>
          </a:p>
        </p:txBody>
      </p:sp>
      <p:grpSp>
        <p:nvGrpSpPr>
          <p:cNvPr id="9" name="Group 8">
            <a:extLst>
              <a:ext uri="{FF2B5EF4-FFF2-40B4-BE49-F238E27FC236}">
                <a16:creationId xmlns:a16="http://schemas.microsoft.com/office/drawing/2014/main" id="{11D706DD-472D-9325-2D8E-8830750C636C}"/>
              </a:ext>
            </a:extLst>
          </p:cNvPr>
          <p:cNvGrpSpPr/>
          <p:nvPr/>
        </p:nvGrpSpPr>
        <p:grpSpPr>
          <a:xfrm>
            <a:off x="854685" y="1794897"/>
            <a:ext cx="10819351" cy="3615304"/>
            <a:chOff x="645135" y="1794897"/>
            <a:chExt cx="10819351" cy="3615304"/>
          </a:xfrm>
        </p:grpSpPr>
        <p:sp>
          <p:nvSpPr>
            <p:cNvPr id="10" name="Freeform: Shape 9">
              <a:extLst>
                <a:ext uri="{FF2B5EF4-FFF2-40B4-BE49-F238E27FC236}">
                  <a16:creationId xmlns:a16="http://schemas.microsoft.com/office/drawing/2014/main" id="{F83A889E-C3C7-236F-2A72-FA3A8578B410}"/>
                </a:ext>
              </a:extLst>
            </p:cNvPr>
            <p:cNvSpPr/>
            <p:nvPr/>
          </p:nvSpPr>
          <p:spPr>
            <a:xfrm>
              <a:off x="645135" y="1794897"/>
              <a:ext cx="3298582" cy="929990"/>
            </a:xfrm>
            <a:custGeom>
              <a:avLst/>
              <a:gdLst>
                <a:gd name="connsiteX0" fmla="*/ 0 w 3298582"/>
                <a:gd name="connsiteY0" fmla="*/ 0 h 929990"/>
                <a:gd name="connsiteX1" fmla="*/ 3298582 w 3298582"/>
                <a:gd name="connsiteY1" fmla="*/ 0 h 929990"/>
                <a:gd name="connsiteX2" fmla="*/ 3298582 w 3298582"/>
                <a:gd name="connsiteY2" fmla="*/ 929990 h 929990"/>
                <a:gd name="connsiteX3" fmla="*/ 0 w 3298582"/>
                <a:gd name="connsiteY3" fmla="*/ 929990 h 929990"/>
                <a:gd name="connsiteX4" fmla="*/ 0 w 3298582"/>
                <a:gd name="connsiteY4" fmla="*/ 0 h 92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8582" h="929990">
                  <a:moveTo>
                    <a:pt x="0" y="0"/>
                  </a:moveTo>
                  <a:lnTo>
                    <a:pt x="3298582" y="0"/>
                  </a:lnTo>
                  <a:lnTo>
                    <a:pt x="3298582" y="929990"/>
                  </a:lnTo>
                  <a:lnTo>
                    <a:pt x="0" y="92999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2024" tIns="109728" rIns="192024" bIns="109728" numCol="1" spcCol="1270" anchor="ctr" anchorCtr="0">
              <a:noAutofit/>
            </a:bodyPr>
            <a:lstStyle/>
            <a:p>
              <a:pPr marL="0" lvl="0" indent="0" algn="ctr" defTabSz="1200150">
                <a:lnSpc>
                  <a:spcPct val="90000"/>
                </a:lnSpc>
                <a:spcBef>
                  <a:spcPct val="0"/>
                </a:spcBef>
                <a:spcAft>
                  <a:spcPct val="35000"/>
                </a:spcAft>
                <a:buNone/>
              </a:pPr>
              <a:r>
                <a:rPr lang="en-US" sz="2700" kern="1200">
                  <a:latin typeface="Arial"/>
                </a:rPr>
                <a:t>Local Finance Framework (LFF)</a:t>
              </a:r>
              <a:endParaRPr lang="en-US" sz="2700" kern="1200"/>
            </a:p>
          </p:txBody>
        </p:sp>
        <p:sp>
          <p:nvSpPr>
            <p:cNvPr id="11" name="Freeform: Shape 10">
              <a:extLst>
                <a:ext uri="{FF2B5EF4-FFF2-40B4-BE49-F238E27FC236}">
                  <a16:creationId xmlns:a16="http://schemas.microsoft.com/office/drawing/2014/main" id="{AFB41FDA-48DF-F229-6949-F729AA84035E}"/>
                </a:ext>
              </a:extLst>
            </p:cNvPr>
            <p:cNvSpPr/>
            <p:nvPr/>
          </p:nvSpPr>
          <p:spPr>
            <a:xfrm>
              <a:off x="645135" y="2724889"/>
              <a:ext cx="3298582" cy="2685312"/>
            </a:xfrm>
            <a:custGeom>
              <a:avLst/>
              <a:gdLst>
                <a:gd name="connsiteX0" fmla="*/ 0 w 3298582"/>
                <a:gd name="connsiteY0" fmla="*/ 0 h 3256427"/>
                <a:gd name="connsiteX1" fmla="*/ 3298582 w 3298582"/>
                <a:gd name="connsiteY1" fmla="*/ 0 h 3256427"/>
                <a:gd name="connsiteX2" fmla="*/ 3298582 w 3298582"/>
                <a:gd name="connsiteY2" fmla="*/ 3256427 h 3256427"/>
                <a:gd name="connsiteX3" fmla="*/ 0 w 3298582"/>
                <a:gd name="connsiteY3" fmla="*/ 3256427 h 3256427"/>
                <a:gd name="connsiteX4" fmla="*/ 0 w 3298582"/>
                <a:gd name="connsiteY4" fmla="*/ 0 h 3256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8582" h="3256427">
                  <a:moveTo>
                    <a:pt x="0" y="0"/>
                  </a:moveTo>
                  <a:lnTo>
                    <a:pt x="3298582" y="0"/>
                  </a:lnTo>
                  <a:lnTo>
                    <a:pt x="3298582" y="3256427"/>
                  </a:lnTo>
                  <a:lnTo>
                    <a:pt x="0" y="3256427"/>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1600" kern="1200">
                  <a:latin typeface="Arial"/>
                </a:rPr>
                <a:t>Sequencing of funding and finance instruments</a:t>
              </a:r>
            </a:p>
            <a:p>
              <a:pPr marL="57150" lvl="1" indent="-57150" algn="l" defTabSz="488950" rtl="0">
                <a:lnSpc>
                  <a:spcPct val="90000"/>
                </a:lnSpc>
                <a:spcBef>
                  <a:spcPct val="0"/>
                </a:spcBef>
                <a:spcAft>
                  <a:spcPct val="15000"/>
                </a:spcAft>
                <a:buChar char="•"/>
              </a:pPr>
              <a:endParaRPr lang="en-US" sz="1100" kern="1200">
                <a:latin typeface="Arial"/>
              </a:endParaRPr>
            </a:p>
            <a:p>
              <a:pPr marL="171450" lvl="1" indent="-171450" algn="l" defTabSz="711200" rtl="0">
                <a:lnSpc>
                  <a:spcPct val="90000"/>
                </a:lnSpc>
                <a:spcBef>
                  <a:spcPct val="0"/>
                </a:spcBef>
                <a:spcAft>
                  <a:spcPct val="15000"/>
                </a:spcAft>
                <a:buChar char="•"/>
              </a:pPr>
              <a:r>
                <a:rPr lang="en-US" sz="1600" kern="1200">
                  <a:latin typeface="Arial"/>
                </a:rPr>
                <a:t>Minimizes wastage and streamlines local financial solutions</a:t>
              </a:r>
            </a:p>
            <a:p>
              <a:pPr marL="57150" lvl="1" indent="-57150" algn="l" defTabSz="488950">
                <a:lnSpc>
                  <a:spcPct val="90000"/>
                </a:lnSpc>
                <a:spcBef>
                  <a:spcPct val="0"/>
                </a:spcBef>
                <a:spcAft>
                  <a:spcPct val="15000"/>
                </a:spcAft>
                <a:buChar char="•"/>
              </a:pPr>
              <a:endParaRPr lang="en-US" sz="1100" kern="1200"/>
            </a:p>
            <a:p>
              <a:pPr marL="171450" lvl="1" indent="-171450" algn="l" defTabSz="711200">
                <a:lnSpc>
                  <a:spcPct val="90000"/>
                </a:lnSpc>
                <a:spcBef>
                  <a:spcPct val="0"/>
                </a:spcBef>
                <a:spcAft>
                  <a:spcPct val="15000"/>
                </a:spcAft>
                <a:buChar char="•"/>
              </a:pPr>
              <a:r>
                <a:rPr lang="en-US" sz="1600">
                  <a:latin typeface="Arial"/>
                </a:rPr>
                <a:t>C</a:t>
              </a:r>
              <a:r>
                <a:rPr lang="en-US" sz="1600" kern="1200">
                  <a:latin typeface="Arial"/>
                </a:rPr>
                <a:t>onverge financier and local actor criteria for the identification of different financing instruments</a:t>
              </a:r>
              <a:endParaRPr lang="en-US" sz="1600" kern="1200"/>
            </a:p>
            <a:p>
              <a:pPr marL="57150" lvl="1" indent="-57150" algn="l" defTabSz="488950">
                <a:lnSpc>
                  <a:spcPct val="90000"/>
                </a:lnSpc>
                <a:spcBef>
                  <a:spcPct val="0"/>
                </a:spcBef>
                <a:spcAft>
                  <a:spcPct val="15000"/>
                </a:spcAft>
                <a:buChar char="•"/>
              </a:pPr>
              <a:endParaRPr lang="en-US" sz="1100" kern="1200"/>
            </a:p>
          </p:txBody>
        </p:sp>
        <p:sp>
          <p:nvSpPr>
            <p:cNvPr id="12" name="Freeform: Shape 11">
              <a:extLst>
                <a:ext uri="{FF2B5EF4-FFF2-40B4-BE49-F238E27FC236}">
                  <a16:creationId xmlns:a16="http://schemas.microsoft.com/office/drawing/2014/main" id="{E065237F-D10F-F217-3FB3-B9BEF6CE971D}"/>
                </a:ext>
              </a:extLst>
            </p:cNvPr>
            <p:cNvSpPr/>
            <p:nvPr/>
          </p:nvSpPr>
          <p:spPr>
            <a:xfrm>
              <a:off x="4405519" y="1794897"/>
              <a:ext cx="3298582" cy="929990"/>
            </a:xfrm>
            <a:custGeom>
              <a:avLst/>
              <a:gdLst>
                <a:gd name="connsiteX0" fmla="*/ 0 w 3298582"/>
                <a:gd name="connsiteY0" fmla="*/ 0 h 929990"/>
                <a:gd name="connsiteX1" fmla="*/ 3298582 w 3298582"/>
                <a:gd name="connsiteY1" fmla="*/ 0 h 929990"/>
                <a:gd name="connsiteX2" fmla="*/ 3298582 w 3298582"/>
                <a:gd name="connsiteY2" fmla="*/ 929990 h 929990"/>
                <a:gd name="connsiteX3" fmla="*/ 0 w 3298582"/>
                <a:gd name="connsiteY3" fmla="*/ 929990 h 929990"/>
                <a:gd name="connsiteX4" fmla="*/ 0 w 3298582"/>
                <a:gd name="connsiteY4" fmla="*/ 0 h 92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8582" h="929990">
                  <a:moveTo>
                    <a:pt x="0" y="0"/>
                  </a:moveTo>
                  <a:lnTo>
                    <a:pt x="3298582" y="0"/>
                  </a:lnTo>
                  <a:lnTo>
                    <a:pt x="3298582" y="929990"/>
                  </a:lnTo>
                  <a:lnTo>
                    <a:pt x="0" y="92999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2024" tIns="109728" rIns="192024" bIns="109728" numCol="1" spcCol="1270" anchor="ctr" anchorCtr="0">
              <a:noAutofit/>
            </a:bodyPr>
            <a:lstStyle/>
            <a:p>
              <a:pPr marL="0" lvl="0" indent="0" algn="ctr" defTabSz="1200150">
                <a:lnSpc>
                  <a:spcPct val="90000"/>
                </a:lnSpc>
                <a:spcBef>
                  <a:spcPct val="0"/>
                </a:spcBef>
                <a:spcAft>
                  <a:spcPct val="35000"/>
                </a:spcAft>
                <a:buNone/>
              </a:pPr>
              <a:r>
                <a:rPr lang="en-US" sz="2700" kern="1200">
                  <a:latin typeface="Arial"/>
                </a:rPr>
                <a:t>Own Source Revenue (OSR)</a:t>
              </a:r>
              <a:endParaRPr lang="en-US" sz="2700" kern="1200"/>
            </a:p>
          </p:txBody>
        </p:sp>
        <p:sp>
          <p:nvSpPr>
            <p:cNvPr id="13" name="Freeform: Shape 12">
              <a:extLst>
                <a:ext uri="{FF2B5EF4-FFF2-40B4-BE49-F238E27FC236}">
                  <a16:creationId xmlns:a16="http://schemas.microsoft.com/office/drawing/2014/main" id="{9D2760AC-7E1E-F4D0-1C3F-BE82C202C7D5}"/>
                </a:ext>
              </a:extLst>
            </p:cNvPr>
            <p:cNvSpPr/>
            <p:nvPr/>
          </p:nvSpPr>
          <p:spPr>
            <a:xfrm>
              <a:off x="4405519" y="2724889"/>
              <a:ext cx="3298582" cy="2685312"/>
            </a:xfrm>
            <a:custGeom>
              <a:avLst/>
              <a:gdLst>
                <a:gd name="connsiteX0" fmla="*/ 0 w 3298582"/>
                <a:gd name="connsiteY0" fmla="*/ 0 h 3256427"/>
                <a:gd name="connsiteX1" fmla="*/ 3298582 w 3298582"/>
                <a:gd name="connsiteY1" fmla="*/ 0 h 3256427"/>
                <a:gd name="connsiteX2" fmla="*/ 3298582 w 3298582"/>
                <a:gd name="connsiteY2" fmla="*/ 3256427 h 3256427"/>
                <a:gd name="connsiteX3" fmla="*/ 0 w 3298582"/>
                <a:gd name="connsiteY3" fmla="*/ 3256427 h 3256427"/>
                <a:gd name="connsiteX4" fmla="*/ 0 w 3298582"/>
                <a:gd name="connsiteY4" fmla="*/ 0 h 3256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8582" h="3256427">
                  <a:moveTo>
                    <a:pt x="0" y="0"/>
                  </a:moveTo>
                  <a:lnTo>
                    <a:pt x="3298582" y="0"/>
                  </a:lnTo>
                  <a:lnTo>
                    <a:pt x="3298582" y="3256427"/>
                  </a:lnTo>
                  <a:lnTo>
                    <a:pt x="0" y="3256427"/>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algn="l" defTabSz="800100" rtl="0">
                <a:lnSpc>
                  <a:spcPct val="100000"/>
                </a:lnSpc>
                <a:spcBef>
                  <a:spcPct val="0"/>
                </a:spcBef>
                <a:spcAft>
                  <a:spcPts val="1200"/>
                </a:spcAft>
                <a:buChar char="•"/>
              </a:pPr>
              <a:r>
                <a:rPr lang="en-US" sz="1600" kern="1200">
                  <a:solidFill>
                    <a:srgbClr val="000000">
                      <a:hueOff val="0"/>
                      <a:satOff val="0"/>
                      <a:lumOff val="0"/>
                      <a:alphaOff val="0"/>
                    </a:srgbClr>
                  </a:solidFill>
                  <a:latin typeface="Arial"/>
                  <a:ea typeface="+mn-ea"/>
                  <a:cs typeface="+mn-cs"/>
                </a:rPr>
                <a:t>OSR reforms at the local level successfully increases revenue</a:t>
              </a:r>
            </a:p>
            <a:p>
              <a:pPr marL="171450" lvl="1" indent="-171450" algn="l" defTabSz="800100" rtl="0">
                <a:lnSpc>
                  <a:spcPct val="100000"/>
                </a:lnSpc>
                <a:spcBef>
                  <a:spcPct val="0"/>
                </a:spcBef>
                <a:spcAft>
                  <a:spcPts val="1200"/>
                </a:spcAft>
                <a:buChar char="•"/>
              </a:pPr>
              <a:r>
                <a:rPr lang="en-US" sz="1600" kern="1200">
                  <a:solidFill>
                    <a:srgbClr val="000000">
                      <a:hueOff val="0"/>
                      <a:satOff val="0"/>
                      <a:lumOff val="0"/>
                      <a:alphaOff val="0"/>
                    </a:srgbClr>
                  </a:solidFill>
                  <a:latin typeface="Arial"/>
                  <a:ea typeface="+mn-ea"/>
                  <a:cs typeface="+mn-cs"/>
                </a:rPr>
                <a:t>Benefits IDPs as users of local services, land, etc.</a:t>
              </a:r>
            </a:p>
            <a:p>
              <a:pPr marL="171450" lvl="1" indent="-171450" algn="l" defTabSz="800100" rtl="0">
                <a:lnSpc>
                  <a:spcPct val="100000"/>
                </a:lnSpc>
                <a:spcBef>
                  <a:spcPct val="0"/>
                </a:spcBef>
                <a:spcAft>
                  <a:spcPts val="1200"/>
                </a:spcAft>
                <a:buChar char="•"/>
              </a:pPr>
              <a:r>
                <a:rPr lang="en-US" sz="1600" kern="1200">
                  <a:solidFill>
                    <a:srgbClr val="000000">
                      <a:hueOff val="0"/>
                      <a:satOff val="0"/>
                      <a:lumOff val="0"/>
                      <a:alphaOff val="0"/>
                    </a:srgbClr>
                  </a:solidFill>
                  <a:latin typeface="Arial"/>
                  <a:ea typeface="+mn-ea"/>
                  <a:cs typeface="+mn-cs"/>
                </a:rPr>
                <a:t>OSR needs to be linked to </a:t>
              </a:r>
              <a:r>
                <a:rPr lang="en-US" sz="1600" b="1" kern="1200">
                  <a:solidFill>
                    <a:srgbClr val="000000">
                      <a:hueOff val="0"/>
                      <a:satOff val="0"/>
                      <a:lumOff val="0"/>
                      <a:alphaOff val="0"/>
                    </a:srgbClr>
                  </a:solidFill>
                  <a:latin typeface="Arial"/>
                  <a:ea typeface="+mn-ea"/>
                  <a:cs typeface="+mn-cs"/>
                </a:rPr>
                <a:t>economic development</a:t>
              </a:r>
              <a:r>
                <a:rPr lang="en-US" sz="1600" kern="1200">
                  <a:solidFill>
                    <a:srgbClr val="000000">
                      <a:hueOff val="0"/>
                      <a:satOff val="0"/>
                      <a:lumOff val="0"/>
                      <a:alphaOff val="0"/>
                    </a:srgbClr>
                  </a:solidFill>
                  <a:latin typeface="Arial"/>
                  <a:ea typeface="+mn-ea"/>
                  <a:cs typeface="+mn-cs"/>
                </a:rPr>
                <a:t>, </a:t>
              </a:r>
              <a:r>
                <a:rPr lang="en-US" sz="1600" b="1" kern="1200">
                  <a:solidFill>
                    <a:srgbClr val="000000">
                      <a:hueOff val="0"/>
                      <a:satOff val="0"/>
                      <a:lumOff val="0"/>
                      <a:alphaOff val="0"/>
                    </a:srgbClr>
                  </a:solidFill>
                  <a:latin typeface="Arial"/>
                  <a:ea typeface="+mn-ea"/>
                  <a:cs typeface="+mn-cs"/>
                </a:rPr>
                <a:t>land value gains</a:t>
              </a:r>
              <a:r>
                <a:rPr lang="en-US" sz="1600" kern="1200">
                  <a:solidFill>
                    <a:srgbClr val="000000">
                      <a:hueOff val="0"/>
                      <a:satOff val="0"/>
                      <a:lumOff val="0"/>
                      <a:alphaOff val="0"/>
                    </a:srgbClr>
                  </a:solidFill>
                  <a:latin typeface="Arial"/>
                  <a:ea typeface="+mn-ea"/>
                  <a:cs typeface="+mn-cs"/>
                </a:rPr>
                <a:t> and the ‘social contract’</a:t>
              </a:r>
            </a:p>
          </p:txBody>
        </p:sp>
        <p:sp>
          <p:nvSpPr>
            <p:cNvPr id="14" name="Freeform: Shape 13">
              <a:extLst>
                <a:ext uri="{FF2B5EF4-FFF2-40B4-BE49-F238E27FC236}">
                  <a16:creationId xmlns:a16="http://schemas.microsoft.com/office/drawing/2014/main" id="{EB37000B-9C76-0658-2F76-D11C06650825}"/>
                </a:ext>
              </a:extLst>
            </p:cNvPr>
            <p:cNvSpPr/>
            <p:nvPr/>
          </p:nvSpPr>
          <p:spPr>
            <a:xfrm>
              <a:off x="8165904" y="1794897"/>
              <a:ext cx="3298582" cy="929990"/>
            </a:xfrm>
            <a:custGeom>
              <a:avLst/>
              <a:gdLst>
                <a:gd name="connsiteX0" fmla="*/ 0 w 3298582"/>
                <a:gd name="connsiteY0" fmla="*/ 0 h 929990"/>
                <a:gd name="connsiteX1" fmla="*/ 3298582 w 3298582"/>
                <a:gd name="connsiteY1" fmla="*/ 0 h 929990"/>
                <a:gd name="connsiteX2" fmla="*/ 3298582 w 3298582"/>
                <a:gd name="connsiteY2" fmla="*/ 929990 h 929990"/>
                <a:gd name="connsiteX3" fmla="*/ 0 w 3298582"/>
                <a:gd name="connsiteY3" fmla="*/ 929990 h 929990"/>
                <a:gd name="connsiteX4" fmla="*/ 0 w 3298582"/>
                <a:gd name="connsiteY4" fmla="*/ 0 h 92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8582" h="929990">
                  <a:moveTo>
                    <a:pt x="0" y="0"/>
                  </a:moveTo>
                  <a:lnTo>
                    <a:pt x="3298582" y="0"/>
                  </a:lnTo>
                  <a:lnTo>
                    <a:pt x="3298582" y="929990"/>
                  </a:lnTo>
                  <a:lnTo>
                    <a:pt x="0" y="92999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2024" tIns="109728" rIns="192024" bIns="109728" numCol="1" spcCol="1270" anchor="ctr" anchorCtr="0">
              <a:noAutofit/>
            </a:bodyPr>
            <a:lstStyle/>
            <a:p>
              <a:pPr marL="0" lvl="0" indent="0" algn="ctr" defTabSz="1200150">
                <a:lnSpc>
                  <a:spcPct val="90000"/>
                </a:lnSpc>
                <a:spcBef>
                  <a:spcPct val="0"/>
                </a:spcBef>
                <a:spcAft>
                  <a:spcPct val="35000"/>
                </a:spcAft>
                <a:buNone/>
              </a:pPr>
              <a:r>
                <a:rPr lang="en-US" sz="2700" kern="1200">
                  <a:latin typeface="Arial"/>
                </a:rPr>
                <a:t>Capital Investment Planning (CIP)</a:t>
              </a:r>
              <a:endParaRPr lang="en-US" sz="2700" kern="1200"/>
            </a:p>
          </p:txBody>
        </p:sp>
        <p:sp>
          <p:nvSpPr>
            <p:cNvPr id="15" name="Freeform: Shape 14">
              <a:extLst>
                <a:ext uri="{FF2B5EF4-FFF2-40B4-BE49-F238E27FC236}">
                  <a16:creationId xmlns:a16="http://schemas.microsoft.com/office/drawing/2014/main" id="{92C45952-C4F4-E4F0-78E2-26B26020EEA5}"/>
                </a:ext>
              </a:extLst>
            </p:cNvPr>
            <p:cNvSpPr/>
            <p:nvPr/>
          </p:nvSpPr>
          <p:spPr>
            <a:xfrm>
              <a:off x="8165904" y="2724889"/>
              <a:ext cx="3298582" cy="2685312"/>
            </a:xfrm>
            <a:custGeom>
              <a:avLst/>
              <a:gdLst>
                <a:gd name="connsiteX0" fmla="*/ 0 w 3298582"/>
                <a:gd name="connsiteY0" fmla="*/ 0 h 3256427"/>
                <a:gd name="connsiteX1" fmla="*/ 3298582 w 3298582"/>
                <a:gd name="connsiteY1" fmla="*/ 0 h 3256427"/>
                <a:gd name="connsiteX2" fmla="*/ 3298582 w 3298582"/>
                <a:gd name="connsiteY2" fmla="*/ 3256427 h 3256427"/>
                <a:gd name="connsiteX3" fmla="*/ 0 w 3298582"/>
                <a:gd name="connsiteY3" fmla="*/ 3256427 h 3256427"/>
                <a:gd name="connsiteX4" fmla="*/ 0 w 3298582"/>
                <a:gd name="connsiteY4" fmla="*/ 0 h 3256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8582" h="3256427">
                  <a:moveTo>
                    <a:pt x="0" y="0"/>
                  </a:moveTo>
                  <a:lnTo>
                    <a:pt x="3298582" y="0"/>
                  </a:lnTo>
                  <a:lnTo>
                    <a:pt x="3298582" y="3256427"/>
                  </a:lnTo>
                  <a:lnTo>
                    <a:pt x="0" y="3256427"/>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0" marR="0" lvl="0" indent="0" algn="l" defTabSz="914400" rtl="0" eaLnBrk="1" fontAlgn="auto" latinLnBrk="0" hangingPunct="1">
                <a:lnSpc>
                  <a:spcPct val="100000"/>
                </a:lnSpc>
                <a:spcBef>
                  <a:spcPct val="0"/>
                </a:spcBef>
                <a:spcAft>
                  <a:spcPts val="1200"/>
                </a:spcAft>
                <a:buClrTx/>
                <a:buSzTx/>
                <a:buFont typeface="Arial" panose="020B0604020202020204" pitchFamily="34" charset="0"/>
                <a:buChar char="•"/>
                <a:tabLst/>
                <a:defRPr/>
              </a:pPr>
              <a:r>
                <a:rPr lang="en-US" sz="1600" kern="1200">
                  <a:latin typeface="Arial"/>
                </a:rPr>
                <a:t> CIP prioritizes projects based on economic and spatial analysis</a:t>
              </a:r>
              <a:endParaRPr lang="en-US" sz="1600" kern="1200"/>
            </a:p>
            <a:p>
              <a:pPr marL="0" marR="0" lvl="0" indent="0" algn="l" defTabSz="914400" rtl="0" eaLnBrk="1" fontAlgn="auto" latinLnBrk="0" hangingPunct="1">
                <a:lnSpc>
                  <a:spcPct val="100000"/>
                </a:lnSpc>
                <a:spcBef>
                  <a:spcPct val="0"/>
                </a:spcBef>
                <a:spcAft>
                  <a:spcPts val="1200"/>
                </a:spcAft>
                <a:buClrTx/>
                <a:buSzTx/>
                <a:buFont typeface="Arial" panose="020B0604020202020204" pitchFamily="34" charset="0"/>
                <a:buChar char="•"/>
                <a:tabLst/>
                <a:defRPr/>
              </a:pPr>
              <a:r>
                <a:rPr lang="en-US" sz="1600" kern="1200">
                  <a:latin typeface="+mn-lt"/>
                </a:rPr>
                <a:t> UNH Capital Investment Plans focused on IDPs solutions in Cameroon, Egypt and Jordan</a:t>
              </a:r>
              <a:endParaRPr lang="en-US" sz="1600" kern="1200"/>
            </a:p>
            <a:p>
              <a:pPr marL="0" marR="0" lvl="0" indent="0" algn="l" defTabSz="914400" rtl="0" eaLnBrk="1" fontAlgn="auto" latinLnBrk="0" hangingPunct="1">
                <a:lnSpc>
                  <a:spcPct val="100000"/>
                </a:lnSpc>
                <a:spcBef>
                  <a:spcPct val="0"/>
                </a:spcBef>
                <a:spcAft>
                  <a:spcPts val="1200"/>
                </a:spcAft>
                <a:buClrTx/>
                <a:buSzTx/>
                <a:buFont typeface="Arial" panose="020B0604020202020204" pitchFamily="34" charset="0"/>
                <a:buChar char="•"/>
                <a:tabLst/>
                <a:defRPr/>
              </a:pPr>
              <a:r>
                <a:rPr lang="en-US" sz="1600" kern="1200">
                  <a:latin typeface="Arial"/>
                </a:rPr>
                <a:t> </a:t>
              </a:r>
              <a:r>
                <a:rPr lang="en-US" sz="1600">
                  <a:latin typeface="Arial"/>
                </a:rPr>
                <a:t>Optimizes </a:t>
              </a:r>
              <a:r>
                <a:rPr lang="en-US" sz="1600" kern="1200">
                  <a:latin typeface="Arial"/>
                </a:rPr>
                <a:t>expenditures towards most impactful investments</a:t>
              </a:r>
              <a:endParaRPr lang="en-US" sz="1600" kern="1200"/>
            </a:p>
          </p:txBody>
        </p:sp>
      </p:grpSp>
      <p:pic>
        <p:nvPicPr>
          <p:cNvPr id="6" name="Graphic 5" descr="Question Mark with solid fill">
            <a:extLst>
              <a:ext uri="{FF2B5EF4-FFF2-40B4-BE49-F238E27FC236}">
                <a16:creationId xmlns:a16="http://schemas.microsoft.com/office/drawing/2014/main" id="{3D5CA8D9-AC2E-AD8D-171C-D63A5F66EA2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4460" y="5544234"/>
            <a:ext cx="914400" cy="914400"/>
          </a:xfrm>
          <a:prstGeom prst="rect">
            <a:avLst/>
          </a:prstGeom>
        </p:spPr>
      </p:pic>
      <p:sp>
        <p:nvSpPr>
          <p:cNvPr id="8" name="TextBox 7">
            <a:extLst>
              <a:ext uri="{FF2B5EF4-FFF2-40B4-BE49-F238E27FC236}">
                <a16:creationId xmlns:a16="http://schemas.microsoft.com/office/drawing/2014/main" id="{C1D7FE10-A521-D549-17B1-E507E75898B0}"/>
              </a:ext>
            </a:extLst>
          </p:cNvPr>
          <p:cNvSpPr txBox="1"/>
          <p:nvPr/>
        </p:nvSpPr>
        <p:spPr>
          <a:xfrm>
            <a:off x="937064" y="5682734"/>
            <a:ext cx="3082486" cy="646331"/>
          </a:xfrm>
          <a:prstGeom prst="rect">
            <a:avLst/>
          </a:prstGeom>
          <a:noFill/>
        </p:spPr>
        <p:txBody>
          <a:bodyPr wrap="square">
            <a:spAutoFit/>
          </a:bodyPr>
          <a:lstStyle/>
          <a:p>
            <a:pPr lvl="0" algn="ctr"/>
            <a:r>
              <a:rPr lang="en-US" sz="1800" b="1"/>
              <a:t>Can be customized for a crisis context?</a:t>
            </a:r>
          </a:p>
        </p:txBody>
      </p:sp>
      <p:sp>
        <p:nvSpPr>
          <p:cNvPr id="17" name="TextBox 16">
            <a:extLst>
              <a:ext uri="{FF2B5EF4-FFF2-40B4-BE49-F238E27FC236}">
                <a16:creationId xmlns:a16="http://schemas.microsoft.com/office/drawing/2014/main" id="{791A2A73-653D-628E-56A5-78BFF343A23A}"/>
              </a:ext>
            </a:extLst>
          </p:cNvPr>
          <p:cNvSpPr txBox="1"/>
          <p:nvPr/>
        </p:nvSpPr>
        <p:spPr>
          <a:xfrm>
            <a:off x="4615069" y="5682734"/>
            <a:ext cx="3298582" cy="646331"/>
          </a:xfrm>
          <a:prstGeom prst="rect">
            <a:avLst/>
          </a:prstGeom>
          <a:noFill/>
        </p:spPr>
        <p:txBody>
          <a:bodyPr wrap="square">
            <a:spAutoFit/>
          </a:bodyPr>
          <a:lstStyle/>
          <a:p>
            <a:pPr marL="0" lvl="1" algn="ctr" defTabSz="800100" rtl="0">
              <a:lnSpc>
                <a:spcPct val="100000"/>
              </a:lnSpc>
              <a:spcBef>
                <a:spcPct val="0"/>
              </a:spcBef>
              <a:spcAft>
                <a:spcPts val="1200"/>
              </a:spcAft>
            </a:pPr>
            <a:r>
              <a:rPr lang="en-US" sz="1800" b="1" kern="1200">
                <a:solidFill>
                  <a:srgbClr val="000000">
                    <a:hueOff val="0"/>
                    <a:satOff val="0"/>
                    <a:lumOff val="0"/>
                    <a:alphaOff val="0"/>
                  </a:srgbClr>
                </a:solidFill>
                <a:latin typeface="Arial"/>
                <a:ea typeface="+mn-ea"/>
                <a:cs typeface="+mn-cs"/>
              </a:rPr>
              <a:t>When and how can OSR be introduced?</a:t>
            </a:r>
          </a:p>
        </p:txBody>
      </p:sp>
      <p:sp>
        <p:nvSpPr>
          <p:cNvPr id="19" name="TextBox 18">
            <a:extLst>
              <a:ext uri="{FF2B5EF4-FFF2-40B4-BE49-F238E27FC236}">
                <a16:creationId xmlns:a16="http://schemas.microsoft.com/office/drawing/2014/main" id="{D5D746A5-9794-1D58-9D90-99DBB9C25FE6}"/>
              </a:ext>
            </a:extLst>
          </p:cNvPr>
          <p:cNvSpPr txBox="1"/>
          <p:nvPr/>
        </p:nvSpPr>
        <p:spPr>
          <a:xfrm>
            <a:off x="8311758" y="5544234"/>
            <a:ext cx="3298582" cy="923330"/>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ts val="1200"/>
              </a:spcAft>
              <a:buClrTx/>
              <a:buSzTx/>
              <a:tabLst/>
              <a:defRPr/>
            </a:pPr>
            <a:r>
              <a:rPr lang="en-US" sz="1800" b="1" kern="1200"/>
              <a:t>How can spatial planning support more integrated IDP services?</a:t>
            </a:r>
          </a:p>
        </p:txBody>
      </p:sp>
    </p:spTree>
    <p:extLst>
      <p:ext uri="{BB962C8B-B14F-4D97-AF65-F5344CB8AC3E}">
        <p14:creationId xmlns:p14="http://schemas.microsoft.com/office/powerpoint/2010/main" val="2365836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3CDD7-8474-530F-30A2-43A25220C9B8}"/>
              </a:ext>
            </a:extLst>
          </p:cNvPr>
          <p:cNvSpPr>
            <a:spLocks noGrp="1"/>
          </p:cNvSpPr>
          <p:nvPr>
            <p:ph type="title"/>
          </p:nvPr>
        </p:nvSpPr>
        <p:spPr/>
        <p:txBody>
          <a:bodyPr/>
          <a:lstStyle/>
          <a:p>
            <a:r>
              <a:rPr lang="en-US" sz="3200" b="1"/>
              <a:t>Scaling-up Approaches to Support Durable Solutions for IDPs</a:t>
            </a:r>
            <a:endParaRPr lang="en-US"/>
          </a:p>
        </p:txBody>
      </p:sp>
      <p:grpSp>
        <p:nvGrpSpPr>
          <p:cNvPr id="3" name="Group 2">
            <a:extLst>
              <a:ext uri="{FF2B5EF4-FFF2-40B4-BE49-F238E27FC236}">
                <a16:creationId xmlns:a16="http://schemas.microsoft.com/office/drawing/2014/main" id="{30D8D4B8-357C-BFB4-67FF-97240733AFAC}"/>
              </a:ext>
            </a:extLst>
          </p:cNvPr>
          <p:cNvGrpSpPr/>
          <p:nvPr/>
        </p:nvGrpSpPr>
        <p:grpSpPr>
          <a:xfrm>
            <a:off x="1437052" y="2020625"/>
            <a:ext cx="9609937" cy="2816749"/>
            <a:chOff x="1483147" y="2422001"/>
            <a:chExt cx="9609937" cy="2816749"/>
          </a:xfrm>
        </p:grpSpPr>
        <p:sp>
          <p:nvSpPr>
            <p:cNvPr id="6" name="Freeform: Shape 5">
              <a:extLst>
                <a:ext uri="{FF2B5EF4-FFF2-40B4-BE49-F238E27FC236}">
                  <a16:creationId xmlns:a16="http://schemas.microsoft.com/office/drawing/2014/main" id="{0EF60A94-70B6-2273-59A2-CC7014B9EA31}"/>
                </a:ext>
              </a:extLst>
            </p:cNvPr>
            <p:cNvSpPr/>
            <p:nvPr/>
          </p:nvSpPr>
          <p:spPr>
            <a:xfrm>
              <a:off x="1483147" y="2422001"/>
              <a:ext cx="2929858" cy="1067264"/>
            </a:xfrm>
            <a:custGeom>
              <a:avLst/>
              <a:gdLst>
                <a:gd name="connsiteX0" fmla="*/ 0 w 2929858"/>
                <a:gd name="connsiteY0" fmla="*/ 0 h 1067264"/>
                <a:gd name="connsiteX1" fmla="*/ 2929858 w 2929858"/>
                <a:gd name="connsiteY1" fmla="*/ 0 h 1067264"/>
                <a:gd name="connsiteX2" fmla="*/ 2929858 w 2929858"/>
                <a:gd name="connsiteY2" fmla="*/ 1067264 h 1067264"/>
                <a:gd name="connsiteX3" fmla="*/ 0 w 2929858"/>
                <a:gd name="connsiteY3" fmla="*/ 1067264 h 1067264"/>
                <a:gd name="connsiteX4" fmla="*/ 0 w 2929858"/>
                <a:gd name="connsiteY4" fmla="*/ 0 h 1067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9858" h="1067264">
                  <a:moveTo>
                    <a:pt x="0" y="0"/>
                  </a:moveTo>
                  <a:lnTo>
                    <a:pt x="2929858" y="0"/>
                  </a:lnTo>
                  <a:lnTo>
                    <a:pt x="2929858" y="1067264"/>
                  </a:lnTo>
                  <a:lnTo>
                    <a:pt x="0" y="1067264"/>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pPr>
              <a:r>
                <a:rPr lang="en-US" sz="3100" kern="1200">
                  <a:latin typeface="Arial"/>
                </a:rPr>
                <a:t>Private Sector Investment</a:t>
              </a:r>
              <a:endParaRPr lang="en-US" sz="3100" kern="1200"/>
            </a:p>
          </p:txBody>
        </p:sp>
        <p:sp>
          <p:nvSpPr>
            <p:cNvPr id="7" name="Freeform: Shape 6">
              <a:extLst>
                <a:ext uri="{FF2B5EF4-FFF2-40B4-BE49-F238E27FC236}">
                  <a16:creationId xmlns:a16="http://schemas.microsoft.com/office/drawing/2014/main" id="{1E61C1CC-2BA9-A9BB-A9C7-77721C942A5E}"/>
                </a:ext>
              </a:extLst>
            </p:cNvPr>
            <p:cNvSpPr/>
            <p:nvPr/>
          </p:nvSpPr>
          <p:spPr>
            <a:xfrm>
              <a:off x="1483147" y="3489265"/>
              <a:ext cx="2929858" cy="1749485"/>
            </a:xfrm>
            <a:custGeom>
              <a:avLst/>
              <a:gdLst>
                <a:gd name="connsiteX0" fmla="*/ 0 w 2929858"/>
                <a:gd name="connsiteY0" fmla="*/ 0 h 2446481"/>
                <a:gd name="connsiteX1" fmla="*/ 2929858 w 2929858"/>
                <a:gd name="connsiteY1" fmla="*/ 0 h 2446481"/>
                <a:gd name="connsiteX2" fmla="*/ 2929858 w 2929858"/>
                <a:gd name="connsiteY2" fmla="*/ 2446481 h 2446481"/>
                <a:gd name="connsiteX3" fmla="*/ 0 w 2929858"/>
                <a:gd name="connsiteY3" fmla="*/ 2446481 h 2446481"/>
                <a:gd name="connsiteX4" fmla="*/ 0 w 2929858"/>
                <a:gd name="connsiteY4" fmla="*/ 0 h 2446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9858" h="2446481">
                  <a:moveTo>
                    <a:pt x="0" y="0"/>
                  </a:moveTo>
                  <a:lnTo>
                    <a:pt x="2929858" y="0"/>
                  </a:lnTo>
                  <a:lnTo>
                    <a:pt x="2929858" y="2446481"/>
                  </a:lnTo>
                  <a:lnTo>
                    <a:pt x="0" y="2446481"/>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1600" kern="1200">
                  <a:latin typeface="Arial"/>
                </a:rPr>
                <a:t>Largest investment actor in urban development</a:t>
              </a:r>
            </a:p>
            <a:p>
              <a:pPr marL="57150" lvl="1" indent="-57150" algn="l" defTabSz="488950" rtl="0">
                <a:lnSpc>
                  <a:spcPct val="90000"/>
                </a:lnSpc>
                <a:spcBef>
                  <a:spcPct val="0"/>
                </a:spcBef>
                <a:spcAft>
                  <a:spcPct val="15000"/>
                </a:spcAft>
                <a:buChar char="•"/>
              </a:pPr>
              <a:endParaRPr lang="en-US" sz="1100" kern="1200">
                <a:latin typeface="Arial"/>
              </a:endParaRPr>
            </a:p>
            <a:p>
              <a:pPr marL="171450" lvl="1" indent="-171450" algn="l" defTabSz="711200" rtl="0">
                <a:lnSpc>
                  <a:spcPct val="90000"/>
                </a:lnSpc>
                <a:spcBef>
                  <a:spcPct val="0"/>
                </a:spcBef>
                <a:spcAft>
                  <a:spcPct val="15000"/>
                </a:spcAft>
                <a:buChar char="•"/>
              </a:pPr>
              <a:r>
                <a:rPr lang="en-US" sz="1600" kern="1200">
                  <a:latin typeface="Arial"/>
                </a:rPr>
                <a:t>Can learn from informal settlement upgrading (tenure, economic development, </a:t>
              </a:r>
              <a:r>
                <a:rPr lang="en-US" sz="1600" kern="1200" err="1">
                  <a:latin typeface="Arial"/>
                </a:rPr>
                <a:t>etc</a:t>
              </a:r>
              <a:r>
                <a:rPr lang="en-US" sz="1600" kern="1200">
                  <a:latin typeface="Arial"/>
                </a:rPr>
                <a:t>)</a:t>
              </a:r>
            </a:p>
            <a:p>
              <a:pPr marL="171450" lvl="1" indent="-171450" algn="l" defTabSz="711200" rtl="0">
                <a:lnSpc>
                  <a:spcPct val="90000"/>
                </a:lnSpc>
                <a:spcBef>
                  <a:spcPct val="0"/>
                </a:spcBef>
                <a:spcAft>
                  <a:spcPct val="15000"/>
                </a:spcAft>
                <a:buChar char="•"/>
              </a:pPr>
              <a:endParaRPr lang="en-US" sz="1600" kern="1200">
                <a:latin typeface="Arial"/>
              </a:endParaRPr>
            </a:p>
            <a:p>
              <a:pPr marL="171450" lvl="1" indent="-171450" algn="l" defTabSz="711200" rtl="0">
                <a:lnSpc>
                  <a:spcPct val="90000"/>
                </a:lnSpc>
                <a:spcBef>
                  <a:spcPct val="0"/>
                </a:spcBef>
                <a:spcAft>
                  <a:spcPct val="15000"/>
                </a:spcAft>
                <a:buChar char="•"/>
              </a:pPr>
              <a:endParaRPr lang="en-US" sz="1600" kern="1200">
                <a:latin typeface="Arial"/>
              </a:endParaRPr>
            </a:p>
          </p:txBody>
        </p:sp>
        <p:sp>
          <p:nvSpPr>
            <p:cNvPr id="8" name="Freeform: Shape 7">
              <a:extLst>
                <a:ext uri="{FF2B5EF4-FFF2-40B4-BE49-F238E27FC236}">
                  <a16:creationId xmlns:a16="http://schemas.microsoft.com/office/drawing/2014/main" id="{DC01257D-A8B9-86B6-D483-33CFB20B8559}"/>
                </a:ext>
              </a:extLst>
            </p:cNvPr>
            <p:cNvSpPr/>
            <p:nvPr/>
          </p:nvSpPr>
          <p:spPr>
            <a:xfrm>
              <a:off x="4823187" y="2422001"/>
              <a:ext cx="2929858" cy="1067264"/>
            </a:xfrm>
            <a:custGeom>
              <a:avLst/>
              <a:gdLst>
                <a:gd name="connsiteX0" fmla="*/ 0 w 2929858"/>
                <a:gd name="connsiteY0" fmla="*/ 0 h 1067264"/>
                <a:gd name="connsiteX1" fmla="*/ 2929858 w 2929858"/>
                <a:gd name="connsiteY1" fmla="*/ 0 h 1067264"/>
                <a:gd name="connsiteX2" fmla="*/ 2929858 w 2929858"/>
                <a:gd name="connsiteY2" fmla="*/ 1067264 h 1067264"/>
                <a:gd name="connsiteX3" fmla="*/ 0 w 2929858"/>
                <a:gd name="connsiteY3" fmla="*/ 1067264 h 1067264"/>
                <a:gd name="connsiteX4" fmla="*/ 0 w 2929858"/>
                <a:gd name="connsiteY4" fmla="*/ 0 h 1067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9858" h="1067264">
                  <a:moveTo>
                    <a:pt x="0" y="0"/>
                  </a:moveTo>
                  <a:lnTo>
                    <a:pt x="2929858" y="0"/>
                  </a:lnTo>
                  <a:lnTo>
                    <a:pt x="2929858" y="1067264"/>
                  </a:lnTo>
                  <a:lnTo>
                    <a:pt x="0" y="1067264"/>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pPr>
              <a:r>
                <a:rPr lang="en-US" sz="3100" kern="1200"/>
                <a:t>IFI Support</a:t>
              </a:r>
            </a:p>
          </p:txBody>
        </p:sp>
        <p:sp>
          <p:nvSpPr>
            <p:cNvPr id="9" name="Freeform: Shape 8">
              <a:extLst>
                <a:ext uri="{FF2B5EF4-FFF2-40B4-BE49-F238E27FC236}">
                  <a16:creationId xmlns:a16="http://schemas.microsoft.com/office/drawing/2014/main" id="{53CD26BC-20B7-07FC-8CE5-6ACEE52D0610}"/>
                </a:ext>
              </a:extLst>
            </p:cNvPr>
            <p:cNvSpPr/>
            <p:nvPr/>
          </p:nvSpPr>
          <p:spPr>
            <a:xfrm>
              <a:off x="4823187" y="3489265"/>
              <a:ext cx="2929858" cy="1749485"/>
            </a:xfrm>
            <a:custGeom>
              <a:avLst/>
              <a:gdLst>
                <a:gd name="connsiteX0" fmla="*/ 0 w 2929858"/>
                <a:gd name="connsiteY0" fmla="*/ 0 h 2446481"/>
                <a:gd name="connsiteX1" fmla="*/ 2929858 w 2929858"/>
                <a:gd name="connsiteY1" fmla="*/ 0 h 2446481"/>
                <a:gd name="connsiteX2" fmla="*/ 2929858 w 2929858"/>
                <a:gd name="connsiteY2" fmla="*/ 2446481 h 2446481"/>
                <a:gd name="connsiteX3" fmla="*/ 0 w 2929858"/>
                <a:gd name="connsiteY3" fmla="*/ 2446481 h 2446481"/>
                <a:gd name="connsiteX4" fmla="*/ 0 w 2929858"/>
                <a:gd name="connsiteY4" fmla="*/ 0 h 2446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9858" h="2446481">
                  <a:moveTo>
                    <a:pt x="0" y="0"/>
                  </a:moveTo>
                  <a:lnTo>
                    <a:pt x="2929858" y="0"/>
                  </a:lnTo>
                  <a:lnTo>
                    <a:pt x="2929858" y="2446481"/>
                  </a:lnTo>
                  <a:lnTo>
                    <a:pt x="0" y="2446481"/>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algn="l" defTabSz="800100" rtl="0">
                <a:lnSpc>
                  <a:spcPct val="100000"/>
                </a:lnSpc>
                <a:spcBef>
                  <a:spcPct val="0"/>
                </a:spcBef>
                <a:spcAft>
                  <a:spcPts val="1200"/>
                </a:spcAft>
                <a:buFont typeface="Arial" panose="020B0604020202020204" pitchFamily="34" charset="0"/>
                <a:buChar char="•"/>
              </a:pPr>
              <a:r>
                <a:rPr lang="en-US" sz="1600" kern="1200">
                  <a:solidFill>
                    <a:srgbClr val="000000">
                      <a:hueOff val="0"/>
                      <a:satOff val="0"/>
                      <a:lumOff val="0"/>
                      <a:alphaOff val="0"/>
                    </a:srgbClr>
                  </a:solidFill>
                  <a:latin typeface="Arial"/>
                  <a:ea typeface="+mn-ea"/>
                  <a:cs typeface="+mn-cs"/>
                </a:rPr>
                <a:t>Urban and IDP focus often uncoordinated</a:t>
              </a:r>
            </a:p>
            <a:p>
              <a:pPr marL="171450" lvl="1" indent="-171450" algn="l" defTabSz="800100" rtl="0">
                <a:lnSpc>
                  <a:spcPct val="100000"/>
                </a:lnSpc>
                <a:spcBef>
                  <a:spcPct val="0"/>
                </a:spcBef>
                <a:spcAft>
                  <a:spcPts val="1200"/>
                </a:spcAft>
                <a:buChar char="•"/>
              </a:pPr>
              <a:r>
                <a:rPr lang="en-US" sz="1600" kern="1200">
                  <a:solidFill>
                    <a:srgbClr val="000000">
                      <a:hueOff val="0"/>
                      <a:satOff val="0"/>
                      <a:lumOff val="0"/>
                      <a:alphaOff val="0"/>
                    </a:srgbClr>
                  </a:solidFill>
                  <a:latin typeface="Arial"/>
                  <a:ea typeface="+mn-ea"/>
                  <a:cs typeface="+mn-cs"/>
                </a:rPr>
                <a:t>Potential to support both investment and capacity/reforms</a:t>
              </a:r>
            </a:p>
          </p:txBody>
        </p:sp>
        <p:sp>
          <p:nvSpPr>
            <p:cNvPr id="10" name="Freeform: Shape 9">
              <a:extLst>
                <a:ext uri="{FF2B5EF4-FFF2-40B4-BE49-F238E27FC236}">
                  <a16:creationId xmlns:a16="http://schemas.microsoft.com/office/drawing/2014/main" id="{F4483598-8CD2-9F91-0C0C-B94E00050745}"/>
                </a:ext>
              </a:extLst>
            </p:cNvPr>
            <p:cNvSpPr/>
            <p:nvPr/>
          </p:nvSpPr>
          <p:spPr>
            <a:xfrm>
              <a:off x="8163226" y="2422001"/>
              <a:ext cx="2929858" cy="1067264"/>
            </a:xfrm>
            <a:custGeom>
              <a:avLst/>
              <a:gdLst>
                <a:gd name="connsiteX0" fmla="*/ 0 w 2929858"/>
                <a:gd name="connsiteY0" fmla="*/ 0 h 1067264"/>
                <a:gd name="connsiteX1" fmla="*/ 2929858 w 2929858"/>
                <a:gd name="connsiteY1" fmla="*/ 0 h 1067264"/>
                <a:gd name="connsiteX2" fmla="*/ 2929858 w 2929858"/>
                <a:gd name="connsiteY2" fmla="*/ 1067264 h 1067264"/>
                <a:gd name="connsiteX3" fmla="*/ 0 w 2929858"/>
                <a:gd name="connsiteY3" fmla="*/ 1067264 h 1067264"/>
                <a:gd name="connsiteX4" fmla="*/ 0 w 2929858"/>
                <a:gd name="connsiteY4" fmla="*/ 0 h 1067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9858" h="1067264">
                  <a:moveTo>
                    <a:pt x="0" y="0"/>
                  </a:moveTo>
                  <a:lnTo>
                    <a:pt x="2929858" y="0"/>
                  </a:lnTo>
                  <a:lnTo>
                    <a:pt x="2929858" y="1067264"/>
                  </a:lnTo>
                  <a:lnTo>
                    <a:pt x="0" y="1067264"/>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136" tIns="113792" rIns="199136" bIns="113792" numCol="1" spcCol="1270" anchor="ctr" anchorCtr="0">
              <a:noAutofit/>
            </a:bodyPr>
            <a:lstStyle/>
            <a:p>
              <a:pPr marL="171450" lvl="1" indent="-171450" algn="ctr" defTabSz="800100" rtl="0">
                <a:lnSpc>
                  <a:spcPct val="100000"/>
                </a:lnSpc>
                <a:spcBef>
                  <a:spcPct val="0"/>
                </a:spcBef>
                <a:spcAft>
                  <a:spcPts val="1200"/>
                </a:spcAft>
                <a:buNone/>
              </a:pPr>
              <a:r>
                <a:rPr lang="en-US" sz="2800" kern="1200"/>
                <a:t>Other?</a:t>
              </a:r>
              <a:endParaRPr lang="en-US" sz="2800" kern="1200">
                <a:solidFill>
                  <a:srgbClr val="000000">
                    <a:hueOff val="0"/>
                    <a:satOff val="0"/>
                    <a:lumOff val="0"/>
                    <a:alphaOff val="0"/>
                  </a:srgbClr>
                </a:solidFill>
                <a:latin typeface="Arial"/>
                <a:ea typeface="+mn-ea"/>
                <a:cs typeface="+mn-cs"/>
              </a:endParaRPr>
            </a:p>
          </p:txBody>
        </p:sp>
        <p:sp>
          <p:nvSpPr>
            <p:cNvPr id="11" name="Rectangle 10">
              <a:extLst>
                <a:ext uri="{FF2B5EF4-FFF2-40B4-BE49-F238E27FC236}">
                  <a16:creationId xmlns:a16="http://schemas.microsoft.com/office/drawing/2014/main" id="{2622B8ED-F120-49B7-5F50-51730EDDF276}"/>
                </a:ext>
              </a:extLst>
            </p:cNvPr>
            <p:cNvSpPr/>
            <p:nvPr/>
          </p:nvSpPr>
          <p:spPr>
            <a:xfrm>
              <a:off x="8163226" y="3489265"/>
              <a:ext cx="2929858" cy="1749485"/>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r>
                <a:rPr lang="en-US"/>
                <a:t>…..</a:t>
              </a:r>
            </a:p>
            <a:p>
              <a:r>
                <a:rPr lang="en-US"/>
                <a:t>…..</a:t>
              </a:r>
              <a:endParaRPr lang="en-GB"/>
            </a:p>
          </p:txBody>
        </p:sp>
      </p:grpSp>
      <p:sp>
        <p:nvSpPr>
          <p:cNvPr id="13" name="TextBox 12">
            <a:extLst>
              <a:ext uri="{FF2B5EF4-FFF2-40B4-BE49-F238E27FC236}">
                <a16:creationId xmlns:a16="http://schemas.microsoft.com/office/drawing/2014/main" id="{DFDC5C38-1A0D-7EF1-943F-FA794569A4AA}"/>
              </a:ext>
            </a:extLst>
          </p:cNvPr>
          <p:cNvSpPr txBox="1"/>
          <p:nvPr/>
        </p:nvSpPr>
        <p:spPr>
          <a:xfrm>
            <a:off x="1437052" y="4981308"/>
            <a:ext cx="2929858" cy="923330"/>
          </a:xfrm>
          <a:prstGeom prst="rect">
            <a:avLst/>
          </a:prstGeom>
          <a:noFill/>
        </p:spPr>
        <p:txBody>
          <a:bodyPr wrap="square">
            <a:spAutoFit/>
          </a:bodyPr>
          <a:lstStyle/>
          <a:p>
            <a:pPr lvl="0" algn="ctr"/>
            <a:r>
              <a:rPr lang="en-US" sz="1800" b="1"/>
              <a:t>How can we foster an enabling environment? (e.g. incentives)</a:t>
            </a:r>
          </a:p>
        </p:txBody>
      </p:sp>
      <p:sp>
        <p:nvSpPr>
          <p:cNvPr id="15" name="TextBox 14">
            <a:extLst>
              <a:ext uri="{FF2B5EF4-FFF2-40B4-BE49-F238E27FC236}">
                <a16:creationId xmlns:a16="http://schemas.microsoft.com/office/drawing/2014/main" id="{882A0C44-EF04-29EE-382D-88A3C02C4D85}"/>
              </a:ext>
            </a:extLst>
          </p:cNvPr>
          <p:cNvSpPr txBox="1"/>
          <p:nvPr/>
        </p:nvSpPr>
        <p:spPr>
          <a:xfrm>
            <a:off x="4705045" y="4981308"/>
            <a:ext cx="3073952" cy="923330"/>
          </a:xfrm>
          <a:prstGeom prst="rect">
            <a:avLst/>
          </a:prstGeom>
          <a:noFill/>
        </p:spPr>
        <p:txBody>
          <a:bodyPr wrap="square">
            <a:spAutoFit/>
          </a:bodyPr>
          <a:lstStyle/>
          <a:p>
            <a:pPr marL="0" lvl="1" algn="ctr" defTabSz="800100" rtl="0">
              <a:lnSpc>
                <a:spcPct val="100000"/>
              </a:lnSpc>
              <a:spcBef>
                <a:spcPct val="0"/>
              </a:spcBef>
              <a:spcAft>
                <a:spcPts val="1200"/>
              </a:spcAft>
            </a:pPr>
            <a:r>
              <a:rPr lang="en-US" sz="1800" b="1" kern="1200">
                <a:solidFill>
                  <a:srgbClr val="000000">
                    <a:hueOff val="0"/>
                    <a:satOff val="0"/>
                    <a:lumOff val="0"/>
                    <a:alphaOff val="0"/>
                  </a:srgbClr>
                </a:solidFill>
                <a:latin typeface="Arial"/>
                <a:ea typeface="+mn-ea"/>
                <a:cs typeface="+mn-cs"/>
              </a:rPr>
              <a:t>How to increase investment flow to cities and urban IDPs?</a:t>
            </a:r>
          </a:p>
        </p:txBody>
      </p:sp>
      <p:pic>
        <p:nvPicPr>
          <p:cNvPr id="16" name="Graphic 15" descr="Question Mark with solid fill">
            <a:extLst>
              <a:ext uri="{FF2B5EF4-FFF2-40B4-BE49-F238E27FC236}">
                <a16:creationId xmlns:a16="http://schemas.microsoft.com/office/drawing/2014/main" id="{93481519-330D-4014-7CE6-5A5A95071A5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0292" y="4990238"/>
            <a:ext cx="914400" cy="914400"/>
          </a:xfrm>
          <a:prstGeom prst="rect">
            <a:avLst/>
          </a:prstGeom>
        </p:spPr>
      </p:pic>
    </p:spTree>
    <p:extLst>
      <p:ext uri="{BB962C8B-B14F-4D97-AF65-F5344CB8AC3E}">
        <p14:creationId xmlns:p14="http://schemas.microsoft.com/office/powerpoint/2010/main" val="994382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39AC9-05F9-CB4C-AA4A-D8BB6209C39C}"/>
              </a:ext>
            </a:extLst>
          </p:cNvPr>
          <p:cNvSpPr>
            <a:spLocks noGrp="1"/>
          </p:cNvSpPr>
          <p:nvPr>
            <p:ph type="title"/>
          </p:nvPr>
        </p:nvSpPr>
        <p:spPr>
          <a:xfrm>
            <a:off x="1133856" y="228600"/>
            <a:ext cx="10554208" cy="990600"/>
          </a:xfrm>
        </p:spPr>
        <p:txBody>
          <a:bodyPr/>
          <a:lstStyle/>
          <a:p>
            <a:pPr algn="ctr"/>
            <a:r>
              <a:rPr lang="en-US" sz="3200" b="1">
                <a:solidFill>
                  <a:srgbClr val="4BB0E0"/>
                </a:solidFill>
              </a:rPr>
              <a:t>Durable Solutions Need Durable Finance: Sustainable, Scalable Transformative</a:t>
            </a:r>
          </a:p>
        </p:txBody>
      </p:sp>
      <p:sp>
        <p:nvSpPr>
          <p:cNvPr id="6" name="Text Placeholder 5">
            <a:extLst>
              <a:ext uri="{FF2B5EF4-FFF2-40B4-BE49-F238E27FC236}">
                <a16:creationId xmlns:a16="http://schemas.microsoft.com/office/drawing/2014/main" id="{A6A853E6-DC54-49BB-973F-C955407FCA50}"/>
              </a:ext>
            </a:extLst>
          </p:cNvPr>
          <p:cNvSpPr>
            <a:spLocks noGrp="1"/>
          </p:cNvSpPr>
          <p:nvPr>
            <p:ph type="body" idx="1"/>
          </p:nvPr>
        </p:nvSpPr>
        <p:spPr>
          <a:xfrm>
            <a:off x="431368" y="1600200"/>
            <a:ext cx="11256696" cy="4844400"/>
          </a:xfrm>
        </p:spPr>
        <p:txBody>
          <a:bodyPr>
            <a:normAutofit lnSpcReduction="10000"/>
          </a:bodyPr>
          <a:lstStyle/>
          <a:p>
            <a:pPr>
              <a:spcAft>
                <a:spcPts val="600"/>
              </a:spcAft>
            </a:pPr>
            <a:r>
              <a:rPr lang="en-US" sz="2000">
                <a:solidFill>
                  <a:schemeClr val="tx1"/>
                </a:solidFill>
              </a:rPr>
              <a:t>A focus on </a:t>
            </a:r>
            <a:r>
              <a:rPr lang="en-US" sz="2000" b="1">
                <a:solidFill>
                  <a:schemeClr val="tx1"/>
                </a:solidFill>
              </a:rPr>
              <a:t>enhancing  role of Local Governments </a:t>
            </a:r>
            <a:r>
              <a:rPr lang="en-US" sz="2000">
                <a:solidFill>
                  <a:schemeClr val="tx1"/>
                </a:solidFill>
              </a:rPr>
              <a:t>and</a:t>
            </a:r>
            <a:r>
              <a:rPr lang="en-US" sz="2000" b="1">
                <a:solidFill>
                  <a:schemeClr val="tx1"/>
                </a:solidFill>
              </a:rPr>
              <a:t> strengthening existing structures on the local level </a:t>
            </a:r>
            <a:r>
              <a:rPr lang="en-US" sz="2000">
                <a:solidFill>
                  <a:schemeClr val="tx1"/>
                </a:solidFill>
              </a:rPr>
              <a:t>rather than parallel donor-funded options will lead to greater efficiency and long-term integration</a:t>
            </a:r>
            <a:endParaRPr lang="en-US">
              <a:solidFill>
                <a:schemeClr val="tx1"/>
              </a:solidFill>
            </a:endParaRPr>
          </a:p>
          <a:p>
            <a:pPr>
              <a:spcAft>
                <a:spcPts val="600"/>
              </a:spcAft>
            </a:pPr>
            <a:r>
              <a:rPr lang="en-US" sz="2000">
                <a:solidFill>
                  <a:schemeClr val="tx1"/>
                </a:solidFill>
              </a:rPr>
              <a:t>The </a:t>
            </a:r>
            <a:r>
              <a:rPr lang="en-US" sz="2000" b="1">
                <a:solidFill>
                  <a:schemeClr val="tx1"/>
                </a:solidFill>
              </a:rPr>
              <a:t>local planning process</a:t>
            </a:r>
            <a:r>
              <a:rPr lang="en-US" sz="2000">
                <a:solidFill>
                  <a:schemeClr val="tx1"/>
                </a:solidFill>
              </a:rPr>
              <a:t> and </a:t>
            </a:r>
            <a:r>
              <a:rPr lang="en-US" sz="2000" b="1">
                <a:solidFill>
                  <a:schemeClr val="tx1"/>
                </a:solidFill>
              </a:rPr>
              <a:t>urban plans</a:t>
            </a:r>
            <a:r>
              <a:rPr lang="en-US" sz="2000">
                <a:solidFill>
                  <a:schemeClr val="tx1"/>
                </a:solidFill>
              </a:rPr>
              <a:t> can be leveraged to improve coordination and integration of IDPs, however, financing consideration to be included from the onset (Capital Investment Planning)</a:t>
            </a:r>
          </a:p>
          <a:p>
            <a:pPr>
              <a:spcAft>
                <a:spcPts val="600"/>
              </a:spcAft>
            </a:pPr>
            <a:r>
              <a:rPr lang="en-US" sz="2000">
                <a:solidFill>
                  <a:schemeClr val="tx1"/>
                </a:solidFill>
              </a:rPr>
              <a:t>Address finance </a:t>
            </a:r>
            <a:r>
              <a:rPr lang="en-US" sz="2000" b="1">
                <a:solidFill>
                  <a:schemeClr val="tx1"/>
                </a:solidFill>
              </a:rPr>
              <a:t>up-stream</a:t>
            </a:r>
            <a:r>
              <a:rPr lang="en-US" sz="2000">
                <a:solidFill>
                  <a:schemeClr val="tx1"/>
                </a:solidFill>
              </a:rPr>
              <a:t> as a key component of the solution and of the development process in particular for actual sustainable solutions.</a:t>
            </a:r>
          </a:p>
          <a:p>
            <a:pPr>
              <a:spcAft>
                <a:spcPts val="600"/>
              </a:spcAft>
            </a:pPr>
            <a:r>
              <a:rPr lang="en-US" sz="2000">
                <a:solidFill>
                  <a:schemeClr val="tx1"/>
                </a:solidFill>
              </a:rPr>
              <a:t>Local finance solutions can be optimized through:</a:t>
            </a:r>
          </a:p>
          <a:p>
            <a:pPr lvl="1">
              <a:spcAft>
                <a:spcPts val="600"/>
              </a:spcAft>
            </a:pPr>
            <a:r>
              <a:rPr lang="en-US" sz="2000">
                <a:solidFill>
                  <a:schemeClr val="tx1"/>
                </a:solidFill>
              </a:rPr>
              <a:t>A </a:t>
            </a:r>
            <a:r>
              <a:rPr lang="en-US" sz="2000" b="1">
                <a:solidFill>
                  <a:schemeClr val="tx1"/>
                </a:solidFill>
              </a:rPr>
              <a:t>Local Finance Framework </a:t>
            </a:r>
            <a:r>
              <a:rPr lang="en-US" sz="2000">
                <a:solidFill>
                  <a:schemeClr val="tx1"/>
                </a:solidFill>
              </a:rPr>
              <a:t>to help prioritize local finance interventions and minimize wastage </a:t>
            </a:r>
          </a:p>
          <a:p>
            <a:pPr lvl="1">
              <a:spcAft>
                <a:spcPts val="600"/>
              </a:spcAft>
            </a:pPr>
            <a:r>
              <a:rPr lang="en-US" sz="2000">
                <a:solidFill>
                  <a:schemeClr val="tx1"/>
                </a:solidFill>
              </a:rPr>
              <a:t>Improved </a:t>
            </a:r>
            <a:r>
              <a:rPr lang="en-US" sz="2000" b="1">
                <a:solidFill>
                  <a:schemeClr val="tx1"/>
                </a:solidFill>
              </a:rPr>
              <a:t>Own-source revenue (OSR)</a:t>
            </a:r>
            <a:r>
              <a:rPr lang="en-US" sz="2000">
                <a:solidFill>
                  <a:schemeClr val="tx1"/>
                </a:solidFill>
              </a:rPr>
              <a:t> for sustained service delivery, including </a:t>
            </a:r>
            <a:r>
              <a:rPr lang="en-US" sz="2000" b="1">
                <a:solidFill>
                  <a:schemeClr val="tx1"/>
                </a:solidFill>
              </a:rPr>
              <a:t>land-based finance </a:t>
            </a:r>
            <a:r>
              <a:rPr lang="en-US" sz="2000">
                <a:solidFill>
                  <a:schemeClr val="tx1"/>
                </a:solidFill>
              </a:rPr>
              <a:t>which </a:t>
            </a:r>
            <a:r>
              <a:rPr lang="en-US" sz="2000" err="1">
                <a:solidFill>
                  <a:schemeClr val="tx1"/>
                </a:solidFill>
              </a:rPr>
              <a:t>infact</a:t>
            </a:r>
            <a:r>
              <a:rPr lang="en-US" sz="2000">
                <a:solidFill>
                  <a:schemeClr val="tx1"/>
                </a:solidFill>
              </a:rPr>
              <a:t> leverages the IDPs solutions for revenue/service delivery (virtuous cycle)</a:t>
            </a:r>
          </a:p>
          <a:p>
            <a:pPr lvl="1">
              <a:spcAft>
                <a:spcPts val="600"/>
              </a:spcAft>
            </a:pPr>
            <a:r>
              <a:rPr lang="en-US" sz="2000" b="1">
                <a:solidFill>
                  <a:schemeClr val="tx1"/>
                </a:solidFill>
              </a:rPr>
              <a:t>Capital Investment Plans</a:t>
            </a:r>
            <a:r>
              <a:rPr lang="en-US" sz="2000">
                <a:solidFill>
                  <a:schemeClr val="tx1"/>
                </a:solidFill>
              </a:rPr>
              <a:t> that strategically prioritize impactful investment</a:t>
            </a:r>
            <a:endParaRPr lang="en-US">
              <a:solidFill>
                <a:schemeClr val="tx1"/>
              </a:solidFill>
            </a:endParaRPr>
          </a:p>
          <a:p>
            <a:pPr marL="623570" lvl="1" indent="0">
              <a:spcAft>
                <a:spcPts val="600"/>
              </a:spcAft>
              <a:buNone/>
            </a:pPr>
            <a:endParaRPr lang="en-US" sz="2000">
              <a:solidFill>
                <a:schemeClr val="tx1"/>
              </a:solidFill>
            </a:endParaRPr>
          </a:p>
        </p:txBody>
      </p:sp>
    </p:spTree>
    <p:extLst>
      <p:ext uri="{BB962C8B-B14F-4D97-AF65-F5344CB8AC3E}">
        <p14:creationId xmlns:p14="http://schemas.microsoft.com/office/powerpoint/2010/main" val="1952749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21"/>
          <p:cNvSpPr txBox="1"/>
          <p:nvPr/>
        </p:nvSpPr>
        <p:spPr>
          <a:xfrm>
            <a:off x="1622426" y="106362"/>
            <a:ext cx="8937625" cy="6635750"/>
          </a:xfrm>
          <a:prstGeom prst="rect">
            <a:avLst/>
          </a:prstGeom>
          <a:noFill/>
          <a:ln w="2032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endParaRPr sz="1700">
              <a:solidFill>
                <a:schemeClr val="dk1"/>
              </a:solidFill>
              <a:latin typeface="Questrial"/>
              <a:ea typeface="Questrial"/>
              <a:cs typeface="Questrial"/>
              <a:sym typeface="Questrial"/>
            </a:endParaRPr>
          </a:p>
        </p:txBody>
      </p:sp>
      <p:pic>
        <p:nvPicPr>
          <p:cNvPr id="195" name="Google Shape;195;p21" descr="YG7A4570.jpg"/>
          <p:cNvPicPr preferRelativeResize="0"/>
          <p:nvPr/>
        </p:nvPicPr>
        <p:blipFill rotWithShape="1">
          <a:blip r:embed="rId3">
            <a:alphaModFix/>
          </a:blip>
          <a:srcRect/>
          <a:stretch/>
        </p:blipFill>
        <p:spPr>
          <a:xfrm>
            <a:off x="0" y="-1086872"/>
            <a:ext cx="12192000" cy="8303739"/>
          </a:xfrm>
          <a:prstGeom prst="rect">
            <a:avLst/>
          </a:prstGeom>
          <a:noFill/>
          <a:ln>
            <a:noFill/>
          </a:ln>
        </p:spPr>
      </p:pic>
      <p:sp>
        <p:nvSpPr>
          <p:cNvPr id="196" name="Google Shape;196;p21"/>
          <p:cNvSpPr txBox="1"/>
          <p:nvPr/>
        </p:nvSpPr>
        <p:spPr>
          <a:xfrm>
            <a:off x="114748" y="-174394"/>
            <a:ext cx="4413375" cy="1314450"/>
          </a:xfrm>
          <a:prstGeom prst="rect">
            <a:avLst/>
          </a:prstGeom>
          <a:noFill/>
          <a:ln>
            <a:noFill/>
          </a:ln>
        </p:spPr>
        <p:txBody>
          <a:bodyPr spcFirstLastPara="1" wrap="square" lIns="82000" tIns="41000" rIns="82000" bIns="41000" anchor="t" anchorCtr="0">
            <a:noAutofit/>
          </a:bodyPr>
          <a:lstStyle/>
          <a:p>
            <a:pPr algn="ctr">
              <a:buClr>
                <a:srgbClr val="1998D5"/>
              </a:buClr>
              <a:buSzPts val="4000"/>
            </a:pPr>
            <a:r>
              <a:rPr lang="en-US" sz="6600">
                <a:solidFill>
                  <a:srgbClr val="1998D5"/>
                </a:solidFill>
                <a:latin typeface="Roboto" panose="02000000000000000000" pitchFamily="2" charset="0"/>
                <a:ea typeface="Roboto" panose="02000000000000000000" pitchFamily="2" charset="0"/>
                <a:cs typeface="Roboto" panose="02000000000000000000" pitchFamily="2" charset="0"/>
                <a:sym typeface="Questrial"/>
              </a:rPr>
              <a:t>Thank You</a:t>
            </a:r>
            <a:endParaRPr sz="3600">
              <a:latin typeface="Roboto" panose="02000000000000000000" pitchFamily="2" charset="0"/>
              <a:ea typeface="Roboto" panose="02000000000000000000" pitchFamily="2" charset="0"/>
              <a:cs typeface="Roboto" panose="02000000000000000000" pitchFamily="2" charset="0"/>
            </a:endParaRPr>
          </a:p>
          <a:p>
            <a:pPr algn="ctr">
              <a:buClr>
                <a:srgbClr val="1998D5"/>
              </a:buClr>
              <a:buSzPts val="4000"/>
            </a:pPr>
            <a:endParaRPr/>
          </a:p>
        </p:txBody>
      </p:sp>
      <p:sp>
        <p:nvSpPr>
          <p:cNvPr id="197" name="Google Shape;197;p21"/>
          <p:cNvSpPr txBox="1"/>
          <p:nvPr/>
        </p:nvSpPr>
        <p:spPr>
          <a:xfrm>
            <a:off x="0" y="5535827"/>
            <a:ext cx="12192000" cy="2929276"/>
          </a:xfrm>
          <a:prstGeom prst="rect">
            <a:avLst/>
          </a:prstGeom>
          <a:solidFill>
            <a:srgbClr val="1998D5"/>
          </a:solidFill>
          <a:ln>
            <a:noFill/>
          </a:ln>
        </p:spPr>
        <p:txBody>
          <a:bodyPr spcFirstLastPara="1" wrap="square" lIns="91375" tIns="45675" rIns="91375" bIns="45675" anchor="ctr" anchorCtr="0">
            <a:noAutofit/>
          </a:bodyPr>
          <a:lstStyle/>
          <a:p>
            <a:endParaRPr sz="1700">
              <a:solidFill>
                <a:schemeClr val="dk1"/>
              </a:solidFill>
              <a:latin typeface="Questrial"/>
              <a:ea typeface="Questrial"/>
              <a:cs typeface="Questrial"/>
              <a:sym typeface="Questrial"/>
            </a:endParaRPr>
          </a:p>
        </p:txBody>
      </p:sp>
      <p:pic>
        <p:nvPicPr>
          <p:cNvPr id="199" name="Google Shape;199;p21" descr="logo-UN-Habitat.jpg"/>
          <p:cNvPicPr preferRelativeResize="0"/>
          <p:nvPr/>
        </p:nvPicPr>
        <p:blipFill rotWithShape="1">
          <a:blip r:embed="rId4">
            <a:alphaModFix/>
          </a:blip>
          <a:srcRect/>
          <a:stretch/>
        </p:blipFill>
        <p:spPr>
          <a:xfrm>
            <a:off x="4163792" y="5750844"/>
            <a:ext cx="3751262" cy="790575"/>
          </a:xfrm>
          <a:prstGeom prst="rect">
            <a:avLst/>
          </a:prstGeom>
          <a:noFill/>
          <a:ln>
            <a:noFill/>
          </a:ln>
        </p:spPr>
      </p:pic>
      <p:sp>
        <p:nvSpPr>
          <p:cNvPr id="200" name="Google Shape;200;p21"/>
          <p:cNvSpPr txBox="1"/>
          <p:nvPr/>
        </p:nvSpPr>
        <p:spPr>
          <a:xfrm>
            <a:off x="4152038" y="6899979"/>
            <a:ext cx="3878400" cy="444600"/>
          </a:xfrm>
          <a:prstGeom prst="rect">
            <a:avLst/>
          </a:prstGeom>
          <a:noFill/>
          <a:ln>
            <a:noFill/>
          </a:ln>
        </p:spPr>
        <p:txBody>
          <a:bodyPr spcFirstLastPara="1" wrap="square" lIns="91375" tIns="45675" rIns="91375" bIns="45675" anchor="ctr" anchorCtr="0">
            <a:noAutofit/>
          </a:bodyPr>
          <a:lstStyle/>
          <a:p>
            <a:pPr algn="ctr">
              <a:buClr>
                <a:schemeClr val="lt1"/>
              </a:buClr>
              <a:buSzPts val="2400"/>
            </a:pPr>
            <a:r>
              <a:rPr lang="de-DE" sz="2800">
                <a:solidFill>
                  <a:schemeClr val="lt1"/>
                </a:solidFill>
                <a:latin typeface="Roboto" panose="02000000000000000000" pitchFamily="2" charset="0"/>
                <a:ea typeface="Roboto" panose="02000000000000000000" pitchFamily="2" charset="0"/>
                <a:cs typeface="Roboto" panose="02000000000000000000" pitchFamily="2" charset="0"/>
                <a:sym typeface="Questrial"/>
              </a:rPr>
              <a:t>Laura.Petrella@un.org</a:t>
            </a:r>
            <a:endParaRPr sz="2800">
              <a:solidFill>
                <a:srgbClr val="FFFFFF"/>
              </a:solidFill>
              <a:latin typeface="Roboto" panose="02000000000000000000" pitchFamily="2" charset="0"/>
              <a:ea typeface="Roboto" panose="02000000000000000000" pitchFamily="2" charset="0"/>
              <a:cs typeface="Roboto" panose="02000000000000000000" pitchFamily="2" charset="0"/>
              <a:sym typeface="Questrial"/>
            </a:endParaRPr>
          </a:p>
        </p:txBody>
      </p:sp>
    </p:spTree>
    <p:extLst>
      <p:ext uri="{BB962C8B-B14F-4D97-AF65-F5344CB8AC3E}">
        <p14:creationId xmlns:p14="http://schemas.microsoft.com/office/powerpoint/2010/main" val="46831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6507C-D24C-F79A-4711-05A225B262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B59774-C643-0F78-1F4C-040D49E4D589}"/>
              </a:ext>
            </a:extLst>
          </p:cNvPr>
          <p:cNvSpPr>
            <a:spLocks noGrp="1"/>
          </p:cNvSpPr>
          <p:nvPr>
            <p:ph type="title"/>
          </p:nvPr>
        </p:nvSpPr>
        <p:spPr>
          <a:xfrm>
            <a:off x="431268" y="228600"/>
            <a:ext cx="11256796" cy="990600"/>
          </a:xfrm>
          <a:noFill/>
          <a:ln>
            <a:noFill/>
          </a:ln>
        </p:spPr>
        <p:txBody>
          <a:bodyPr spcFirstLastPara="1" wrap="square" lIns="0" tIns="45700" rIns="0" bIns="45700" anchor="ctr" anchorCtr="0">
            <a:noAutofit/>
          </a:bodyPr>
          <a:lstStyle/>
          <a:p>
            <a:pPr algn="ctr"/>
            <a:r>
              <a:rPr lang="en-US" sz="3200" b="1">
                <a:solidFill>
                  <a:srgbClr val="4BB0E0"/>
                </a:solidFill>
                <a:latin typeface="Roboto" panose="02000000000000000000" pitchFamily="2" charset="0"/>
                <a:ea typeface="Roboto" panose="02000000000000000000" pitchFamily="2" charset="0"/>
                <a:cs typeface="Roboto" panose="02000000000000000000" pitchFamily="2" charset="0"/>
              </a:rPr>
              <a:t>IDP Needs &amp; Local Government Responsibilities</a:t>
            </a:r>
          </a:p>
        </p:txBody>
      </p:sp>
      <p:sp>
        <p:nvSpPr>
          <p:cNvPr id="9" name="Freeform 8">
            <a:extLst>
              <a:ext uri="{FF2B5EF4-FFF2-40B4-BE49-F238E27FC236}">
                <a16:creationId xmlns:a16="http://schemas.microsoft.com/office/drawing/2014/main" id="{9316DF02-97EA-7019-6AAC-F45B76E96518}"/>
              </a:ext>
            </a:extLst>
          </p:cNvPr>
          <p:cNvSpPr/>
          <p:nvPr/>
        </p:nvSpPr>
        <p:spPr>
          <a:xfrm>
            <a:off x="1462997" y="1774437"/>
            <a:ext cx="4036104" cy="4234481"/>
          </a:xfrm>
          <a:custGeom>
            <a:avLst/>
            <a:gdLst>
              <a:gd name="connsiteX0" fmla="*/ 0 w 4529137"/>
              <a:gd name="connsiteY0" fmla="*/ 0 h 3024990"/>
              <a:gd name="connsiteX1" fmla="*/ 4529137 w 4529137"/>
              <a:gd name="connsiteY1" fmla="*/ 0 h 3024990"/>
              <a:gd name="connsiteX2" fmla="*/ 4529137 w 4529137"/>
              <a:gd name="connsiteY2" fmla="*/ 3024990 h 3024990"/>
              <a:gd name="connsiteX3" fmla="*/ 0 w 4529137"/>
              <a:gd name="connsiteY3" fmla="*/ 3024990 h 3024990"/>
              <a:gd name="connsiteX4" fmla="*/ 0 w 4529137"/>
              <a:gd name="connsiteY4" fmla="*/ 0 h 3024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9137" h="3024990">
                <a:moveTo>
                  <a:pt x="0" y="0"/>
                </a:moveTo>
                <a:lnTo>
                  <a:pt x="4529137" y="0"/>
                </a:lnTo>
                <a:lnTo>
                  <a:pt x="4529137" y="3024990"/>
                </a:lnTo>
                <a:lnTo>
                  <a:pt x="0" y="302499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54686" tIns="154686" rIns="206248" bIns="232029" numCol="1" spcCol="1270" anchor="t" anchorCtr="0">
            <a:noAutofit/>
          </a:bodyPr>
          <a:lstStyle/>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endParaRPr kumimoji="0" lang="en-US" sz="20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endParaRP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endParaRPr lang="en-US" sz="2000">
              <a:solidFill>
                <a:srgbClr val="000000">
                  <a:hueOff val="0"/>
                  <a:satOff val="0"/>
                  <a:lumOff val="0"/>
                  <a:alphaOff val="0"/>
                </a:srgbClr>
              </a:solidFill>
              <a:latin typeface="Arial"/>
              <a:sym typeface="Arial"/>
            </a:endParaRP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endPar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endParaRP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Housing &amp; Urban Dev</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de-DE"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Primary Healthcare</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de-DE"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WASH</a:t>
            </a:r>
            <a:endParaRPr kumimoji="0" lang="en-GB"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endParaRP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Transportation</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Security</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Culture and Recreation</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Primary Education</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Livelihood opportunities</a:t>
            </a:r>
          </a:p>
        </p:txBody>
      </p:sp>
      <p:sp>
        <p:nvSpPr>
          <p:cNvPr id="8" name="Freeform 7">
            <a:extLst>
              <a:ext uri="{FF2B5EF4-FFF2-40B4-BE49-F238E27FC236}">
                <a16:creationId xmlns:a16="http://schemas.microsoft.com/office/drawing/2014/main" id="{A45F5A32-18CC-F319-07FE-F3D0C7CC7CEF}"/>
              </a:ext>
            </a:extLst>
          </p:cNvPr>
          <p:cNvSpPr/>
          <p:nvPr/>
        </p:nvSpPr>
        <p:spPr>
          <a:xfrm>
            <a:off x="1462997" y="1645625"/>
            <a:ext cx="4036103" cy="1075779"/>
          </a:xfrm>
          <a:custGeom>
            <a:avLst/>
            <a:gdLst>
              <a:gd name="connsiteX0" fmla="*/ 0 w 4529137"/>
              <a:gd name="connsiteY0" fmla="*/ 0 h 835200"/>
              <a:gd name="connsiteX1" fmla="*/ 4529137 w 4529137"/>
              <a:gd name="connsiteY1" fmla="*/ 0 h 835200"/>
              <a:gd name="connsiteX2" fmla="*/ 4529137 w 4529137"/>
              <a:gd name="connsiteY2" fmla="*/ 835200 h 835200"/>
              <a:gd name="connsiteX3" fmla="*/ 0 w 4529137"/>
              <a:gd name="connsiteY3" fmla="*/ 835200 h 835200"/>
              <a:gd name="connsiteX4" fmla="*/ 0 w 4529137"/>
              <a:gd name="connsiteY4" fmla="*/ 0 h 8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9137" h="835200">
                <a:moveTo>
                  <a:pt x="0" y="0"/>
                </a:moveTo>
                <a:lnTo>
                  <a:pt x="4529137" y="0"/>
                </a:lnTo>
                <a:lnTo>
                  <a:pt x="4529137" y="835200"/>
                </a:lnTo>
                <a:lnTo>
                  <a:pt x="0" y="8352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6248" tIns="117856" rIns="206248" bIns="117856" numCol="1" spcCol="1270" anchor="ctr" anchorCtr="0">
            <a:noAutofit/>
          </a:bodyPr>
          <a:lstStyle/>
          <a:p>
            <a:pPr marL="0" marR="0" lvl="0" indent="0" algn="ctr" defTabSz="1289050" rtl="0" eaLnBrk="1" fontAlgn="auto" latinLnBrk="0" hangingPunct="1">
              <a:lnSpc>
                <a:spcPct val="90000"/>
              </a:lnSpc>
              <a:spcBef>
                <a:spcPct val="0"/>
              </a:spcBef>
              <a:spcAft>
                <a:spcPct val="35000"/>
              </a:spcAft>
              <a:buClr>
                <a:srgbClr val="000000"/>
              </a:buClr>
              <a:buSzTx/>
              <a:buFont typeface="Arial"/>
              <a:buNone/>
              <a:tabLst/>
              <a:defRPr/>
            </a:pPr>
            <a:r>
              <a:rPr kumimoji="0" lang="en-GB" sz="2400" b="0" i="0" u="none" strike="noStrike" kern="1200" cap="none" spc="0" normalizeH="0" baseline="0" noProof="0">
                <a:ln>
                  <a:noFill/>
                </a:ln>
                <a:solidFill>
                  <a:srgbClr val="FFFFFF"/>
                </a:solidFill>
                <a:effectLst/>
                <a:uLnTx/>
                <a:uFillTx/>
                <a:latin typeface="Arial"/>
                <a:ea typeface="+mn-ea"/>
                <a:cs typeface="+mn-cs"/>
                <a:sym typeface="Arial"/>
              </a:rPr>
              <a:t>Devolved Functions</a:t>
            </a:r>
          </a:p>
        </p:txBody>
      </p:sp>
      <p:sp>
        <p:nvSpPr>
          <p:cNvPr id="10" name="TextBox 9">
            <a:extLst>
              <a:ext uri="{FF2B5EF4-FFF2-40B4-BE49-F238E27FC236}">
                <a16:creationId xmlns:a16="http://schemas.microsoft.com/office/drawing/2014/main" id="{F67D4BF4-61DF-CF6A-D402-07C049270BF2}"/>
              </a:ext>
            </a:extLst>
          </p:cNvPr>
          <p:cNvSpPr txBox="1"/>
          <p:nvPr/>
        </p:nvSpPr>
        <p:spPr>
          <a:xfrm>
            <a:off x="5650069" y="3429000"/>
            <a:ext cx="891861"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CH" sz="6000" b="1" i="0" u="none" strike="noStrike" kern="0" cap="none" spc="0" normalizeH="0" baseline="0" noProof="0">
                <a:ln>
                  <a:noFill/>
                </a:ln>
                <a:solidFill>
                  <a:srgbClr val="0C0D0E"/>
                </a:solidFill>
                <a:effectLst/>
                <a:uLnTx/>
                <a:uFillTx/>
                <a:latin typeface="Georgia" panose="02040502050405020303" pitchFamily="18" charset="0"/>
                <a:cs typeface="Arial"/>
                <a:sym typeface="Arial"/>
              </a:rPr>
              <a:t>≈</a:t>
            </a:r>
            <a:endParaRPr kumimoji="0" lang="en-US" sz="6000" b="0" i="0" u="none" strike="noStrike" kern="0" cap="none" spc="0" normalizeH="0" baseline="0" noProof="0">
              <a:ln>
                <a:noFill/>
              </a:ln>
              <a:solidFill>
                <a:srgbClr val="000000"/>
              </a:solidFill>
              <a:effectLst/>
              <a:uLnTx/>
              <a:uFillTx/>
              <a:latin typeface="Arial"/>
              <a:cs typeface="Arial"/>
              <a:sym typeface="Arial"/>
            </a:endParaRPr>
          </a:p>
        </p:txBody>
      </p:sp>
      <p:sp>
        <p:nvSpPr>
          <p:cNvPr id="11" name="Freeform 10">
            <a:extLst>
              <a:ext uri="{FF2B5EF4-FFF2-40B4-BE49-F238E27FC236}">
                <a16:creationId xmlns:a16="http://schemas.microsoft.com/office/drawing/2014/main" id="{8983F67A-CEE4-A5F5-60D7-6A9483FF9890}"/>
              </a:ext>
            </a:extLst>
          </p:cNvPr>
          <p:cNvSpPr/>
          <p:nvPr/>
        </p:nvSpPr>
        <p:spPr>
          <a:xfrm>
            <a:off x="6700750" y="1645625"/>
            <a:ext cx="4036104" cy="4363293"/>
          </a:xfrm>
          <a:custGeom>
            <a:avLst/>
            <a:gdLst>
              <a:gd name="connsiteX0" fmla="*/ 0 w 4529137"/>
              <a:gd name="connsiteY0" fmla="*/ 0 h 3024990"/>
              <a:gd name="connsiteX1" fmla="*/ 4529137 w 4529137"/>
              <a:gd name="connsiteY1" fmla="*/ 0 h 3024990"/>
              <a:gd name="connsiteX2" fmla="*/ 4529137 w 4529137"/>
              <a:gd name="connsiteY2" fmla="*/ 3024990 h 3024990"/>
              <a:gd name="connsiteX3" fmla="*/ 0 w 4529137"/>
              <a:gd name="connsiteY3" fmla="*/ 3024990 h 3024990"/>
              <a:gd name="connsiteX4" fmla="*/ 0 w 4529137"/>
              <a:gd name="connsiteY4" fmla="*/ 0 h 3024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9137" h="3024990">
                <a:moveTo>
                  <a:pt x="0" y="0"/>
                </a:moveTo>
                <a:lnTo>
                  <a:pt x="4529137" y="0"/>
                </a:lnTo>
                <a:lnTo>
                  <a:pt x="4529137" y="3024990"/>
                </a:lnTo>
                <a:lnTo>
                  <a:pt x="0" y="302499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54686" tIns="154686" rIns="206248" bIns="232029" numCol="1" spcCol="1270" anchor="t" anchorCtr="0">
            <a:noAutofit/>
          </a:bodyPr>
          <a:lstStyle/>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endParaRPr kumimoji="0" lang="en-US" sz="20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endParaRP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endParaRPr lang="en-US" sz="2000">
              <a:solidFill>
                <a:srgbClr val="000000">
                  <a:hueOff val="0"/>
                  <a:satOff val="0"/>
                  <a:lumOff val="0"/>
                  <a:alphaOff val="0"/>
                </a:srgbClr>
              </a:solidFill>
              <a:latin typeface="Arial"/>
              <a:sym typeface="Arial"/>
            </a:endParaRPr>
          </a:p>
          <a:p>
            <a:pPr marL="0" marR="0" lvl="1" algn="l" defTabSz="1289050" rtl="0" eaLnBrk="1" fontAlgn="auto" latinLnBrk="0" hangingPunct="1">
              <a:lnSpc>
                <a:spcPct val="90000"/>
              </a:lnSpc>
              <a:spcBef>
                <a:spcPct val="0"/>
              </a:spcBef>
              <a:spcAft>
                <a:spcPct val="15000"/>
              </a:spcAft>
              <a:buClr>
                <a:srgbClr val="000000"/>
              </a:buClr>
              <a:buSzTx/>
              <a:tabLst/>
              <a:defRPr/>
            </a:pPr>
            <a:endPar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endParaRP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Housing &amp; Urban Dev</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de-DE"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Primary Healthcare</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de-DE"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WASH</a:t>
            </a:r>
            <a:endParaRPr kumimoji="0" lang="en-GB"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endParaRP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Transportation</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Security</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Culture and Recreation</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Primary Education</a:t>
            </a:r>
          </a:p>
          <a:p>
            <a:pPr marL="285750" marR="0" lvl="1" indent="-285750" algn="l" defTabSz="1289050" rtl="0" eaLnBrk="1" fontAlgn="auto" latinLnBrk="0" hangingPunct="1">
              <a:lnSpc>
                <a:spcPct val="90000"/>
              </a:lnSpc>
              <a:spcBef>
                <a:spcPct val="0"/>
              </a:spcBef>
              <a:spcAft>
                <a:spcPct val="15000"/>
              </a:spcAft>
              <a:buClr>
                <a:srgbClr val="000000"/>
              </a:buClr>
              <a:buSzTx/>
              <a:buFont typeface="Arial" panose="020B0604020202020204" pitchFamily="34" charset="0"/>
              <a:buChar char="•"/>
              <a:tabLst/>
              <a:defRPr/>
            </a:pPr>
            <a:r>
              <a:rPr kumimoji="0" lang="en-US" sz="24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rPr>
              <a:t>Livelihood opportunities</a:t>
            </a:r>
            <a:endParaRPr kumimoji="0" lang="en-US" sz="2000" b="0" i="0" u="none" strike="noStrike" kern="1200" cap="none" spc="0" normalizeH="0" baseline="0" noProof="0">
              <a:ln>
                <a:noFill/>
              </a:ln>
              <a:solidFill>
                <a:srgbClr val="000000">
                  <a:hueOff val="0"/>
                  <a:satOff val="0"/>
                  <a:lumOff val="0"/>
                  <a:alphaOff val="0"/>
                </a:srgbClr>
              </a:solidFill>
              <a:effectLst/>
              <a:uLnTx/>
              <a:uFillTx/>
              <a:latin typeface="Arial"/>
              <a:ea typeface="+mn-ea"/>
              <a:cs typeface="+mn-cs"/>
              <a:sym typeface="Arial"/>
            </a:endParaRPr>
          </a:p>
        </p:txBody>
      </p:sp>
      <p:sp>
        <p:nvSpPr>
          <p:cNvPr id="14" name="Freeform 13">
            <a:extLst>
              <a:ext uri="{FF2B5EF4-FFF2-40B4-BE49-F238E27FC236}">
                <a16:creationId xmlns:a16="http://schemas.microsoft.com/office/drawing/2014/main" id="{3EF694A2-7DBA-FBB5-65AD-FB1B9A80CB18}"/>
              </a:ext>
            </a:extLst>
          </p:cNvPr>
          <p:cNvSpPr/>
          <p:nvPr/>
        </p:nvSpPr>
        <p:spPr>
          <a:xfrm>
            <a:off x="6700751" y="1645625"/>
            <a:ext cx="4036103" cy="1108504"/>
          </a:xfrm>
          <a:custGeom>
            <a:avLst/>
            <a:gdLst>
              <a:gd name="connsiteX0" fmla="*/ 0 w 4529137"/>
              <a:gd name="connsiteY0" fmla="*/ 0 h 835200"/>
              <a:gd name="connsiteX1" fmla="*/ 4529137 w 4529137"/>
              <a:gd name="connsiteY1" fmla="*/ 0 h 835200"/>
              <a:gd name="connsiteX2" fmla="*/ 4529137 w 4529137"/>
              <a:gd name="connsiteY2" fmla="*/ 835200 h 835200"/>
              <a:gd name="connsiteX3" fmla="*/ 0 w 4529137"/>
              <a:gd name="connsiteY3" fmla="*/ 835200 h 835200"/>
              <a:gd name="connsiteX4" fmla="*/ 0 w 4529137"/>
              <a:gd name="connsiteY4" fmla="*/ 0 h 8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9137" h="835200">
                <a:moveTo>
                  <a:pt x="0" y="0"/>
                </a:moveTo>
                <a:lnTo>
                  <a:pt x="4529137" y="0"/>
                </a:lnTo>
                <a:lnTo>
                  <a:pt x="4529137" y="835200"/>
                </a:lnTo>
                <a:lnTo>
                  <a:pt x="0" y="8352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6248" tIns="117856" rIns="206248" bIns="117856" numCol="1" spcCol="1270" anchor="ctr" anchorCtr="0">
            <a:noAutofit/>
          </a:bodyPr>
          <a:lstStyle/>
          <a:p>
            <a:pPr marL="0" marR="0" lvl="0" indent="0" algn="ctr" defTabSz="1289050" rtl="0" eaLnBrk="1" fontAlgn="auto" latinLnBrk="0" hangingPunct="1">
              <a:lnSpc>
                <a:spcPct val="90000"/>
              </a:lnSpc>
              <a:spcBef>
                <a:spcPct val="0"/>
              </a:spcBef>
              <a:spcAft>
                <a:spcPct val="35000"/>
              </a:spcAft>
              <a:buClr>
                <a:srgbClr val="000000"/>
              </a:buClr>
              <a:buSzTx/>
              <a:buFont typeface="Arial"/>
              <a:buNone/>
              <a:tabLst/>
              <a:defRPr/>
            </a:pPr>
            <a:r>
              <a:rPr kumimoji="0" lang="en-GB" sz="2400" b="0" i="0" u="none" strike="noStrike" kern="1200" cap="none" spc="0" normalizeH="0" baseline="0" noProof="0">
                <a:ln>
                  <a:noFill/>
                </a:ln>
                <a:solidFill>
                  <a:srgbClr val="FFFFFF"/>
                </a:solidFill>
                <a:effectLst/>
                <a:uLnTx/>
                <a:uFillTx/>
                <a:latin typeface="Arial"/>
                <a:ea typeface="+mn-ea"/>
                <a:cs typeface="+mn-cs"/>
                <a:sym typeface="Arial"/>
              </a:rPr>
              <a:t>Needs of IDPs</a:t>
            </a:r>
          </a:p>
        </p:txBody>
      </p:sp>
    </p:spTree>
    <p:extLst>
      <p:ext uri="{BB962C8B-B14F-4D97-AF65-F5344CB8AC3E}">
        <p14:creationId xmlns:p14="http://schemas.microsoft.com/office/powerpoint/2010/main" val="2675867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77E0DA7-CB29-8E70-14E6-62B3B8BA4BAC}"/>
              </a:ext>
            </a:extLst>
          </p:cNvPr>
          <p:cNvSpPr/>
          <p:nvPr/>
        </p:nvSpPr>
        <p:spPr>
          <a:xfrm>
            <a:off x="7440356" y="1655620"/>
            <a:ext cx="4356535" cy="443592"/>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3" name="Rectangle 12">
            <a:extLst>
              <a:ext uri="{FF2B5EF4-FFF2-40B4-BE49-F238E27FC236}">
                <a16:creationId xmlns:a16="http://schemas.microsoft.com/office/drawing/2014/main" id="{53DF5CDD-B5B7-0C60-20D4-D49197CE67CC}"/>
              </a:ext>
            </a:extLst>
          </p:cNvPr>
          <p:cNvSpPr/>
          <p:nvPr/>
        </p:nvSpPr>
        <p:spPr>
          <a:xfrm>
            <a:off x="431377" y="1657108"/>
            <a:ext cx="5979583" cy="4435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2" name="Rectangle 11">
            <a:extLst>
              <a:ext uri="{FF2B5EF4-FFF2-40B4-BE49-F238E27FC236}">
                <a16:creationId xmlns:a16="http://schemas.microsoft.com/office/drawing/2014/main" id="{7689ACAA-88DA-1291-B954-46881FB76E4A}"/>
              </a:ext>
            </a:extLst>
          </p:cNvPr>
          <p:cNvSpPr/>
          <p:nvPr/>
        </p:nvSpPr>
        <p:spPr>
          <a:xfrm>
            <a:off x="7440357" y="2106966"/>
            <a:ext cx="4356535" cy="4337633"/>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9" name="Rectangle 8">
            <a:extLst>
              <a:ext uri="{FF2B5EF4-FFF2-40B4-BE49-F238E27FC236}">
                <a16:creationId xmlns:a16="http://schemas.microsoft.com/office/drawing/2014/main" id="{BB436F74-7BA7-6B83-9AA9-25B83288A691}"/>
              </a:ext>
            </a:extLst>
          </p:cNvPr>
          <p:cNvSpPr/>
          <p:nvPr/>
        </p:nvSpPr>
        <p:spPr>
          <a:xfrm>
            <a:off x="431368" y="2126751"/>
            <a:ext cx="5979592" cy="4317849"/>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 name="Title 1">
            <a:extLst>
              <a:ext uri="{FF2B5EF4-FFF2-40B4-BE49-F238E27FC236}">
                <a16:creationId xmlns:a16="http://schemas.microsoft.com/office/drawing/2014/main" id="{F2439AC9-05F9-CB4C-AA4A-D8BB6209C39C}"/>
              </a:ext>
            </a:extLst>
          </p:cNvPr>
          <p:cNvSpPr>
            <a:spLocks noGrp="1"/>
          </p:cNvSpPr>
          <p:nvPr>
            <p:ph type="title"/>
          </p:nvPr>
        </p:nvSpPr>
        <p:spPr>
          <a:xfrm>
            <a:off x="431368" y="228600"/>
            <a:ext cx="11256696" cy="990600"/>
          </a:xfrm>
        </p:spPr>
        <p:txBody>
          <a:bodyPr/>
          <a:lstStyle/>
          <a:p>
            <a:pPr algn="ctr"/>
            <a:r>
              <a:rPr lang="en-US" sz="3200" b="1">
                <a:solidFill>
                  <a:srgbClr val="4BB0E0"/>
                </a:solidFill>
              </a:rPr>
              <a:t>Disconnected Work and Roles in Sector</a:t>
            </a:r>
          </a:p>
        </p:txBody>
      </p:sp>
      <p:sp>
        <p:nvSpPr>
          <p:cNvPr id="6" name="Text Placeholder 5">
            <a:extLst>
              <a:ext uri="{FF2B5EF4-FFF2-40B4-BE49-F238E27FC236}">
                <a16:creationId xmlns:a16="http://schemas.microsoft.com/office/drawing/2014/main" id="{A6A853E6-DC54-49BB-973F-C955407FCA50}"/>
              </a:ext>
            </a:extLst>
          </p:cNvPr>
          <p:cNvSpPr>
            <a:spLocks noGrp="1"/>
          </p:cNvSpPr>
          <p:nvPr>
            <p:ph type="body" idx="1"/>
          </p:nvPr>
        </p:nvSpPr>
        <p:spPr>
          <a:xfrm>
            <a:off x="431368" y="4572000"/>
            <a:ext cx="5164760" cy="1872600"/>
          </a:xfrm>
        </p:spPr>
        <p:txBody>
          <a:bodyPr>
            <a:normAutofit lnSpcReduction="10000"/>
          </a:bodyPr>
          <a:lstStyle/>
          <a:p>
            <a:r>
              <a:rPr lang="en-US" sz="1800">
                <a:solidFill>
                  <a:schemeClr val="tx1"/>
                </a:solidFill>
              </a:rPr>
              <a:t>Conventional solutions create </a:t>
            </a:r>
            <a:r>
              <a:rPr lang="en-US" sz="1800" b="1">
                <a:solidFill>
                  <a:schemeClr val="tx1"/>
                </a:solidFill>
              </a:rPr>
              <a:t>structures and investments that act in parallel </a:t>
            </a:r>
            <a:r>
              <a:rPr lang="en-US" sz="1800">
                <a:solidFill>
                  <a:schemeClr val="tx1"/>
                </a:solidFill>
              </a:rPr>
              <a:t>with local governments to meet the needs of IDPs.</a:t>
            </a:r>
          </a:p>
          <a:p>
            <a:r>
              <a:rPr lang="en-US" sz="1800">
                <a:solidFill>
                  <a:schemeClr val="tx1"/>
                </a:solidFill>
              </a:rPr>
              <a:t>Emergency humanitarian support helps to meet immediate needs of IDPs yet has </a:t>
            </a:r>
            <a:r>
              <a:rPr lang="en-US" sz="1800" b="1">
                <a:solidFill>
                  <a:schemeClr val="tx1"/>
                </a:solidFill>
              </a:rPr>
              <a:t>limited effectiveness over the long-term.</a:t>
            </a:r>
          </a:p>
        </p:txBody>
      </p:sp>
      <p:grpSp>
        <p:nvGrpSpPr>
          <p:cNvPr id="10" name="Group 9">
            <a:extLst>
              <a:ext uri="{FF2B5EF4-FFF2-40B4-BE49-F238E27FC236}">
                <a16:creationId xmlns:a16="http://schemas.microsoft.com/office/drawing/2014/main" id="{DC5AE667-3991-2102-3440-146B06FF6F98}"/>
              </a:ext>
            </a:extLst>
          </p:cNvPr>
          <p:cNvGrpSpPr/>
          <p:nvPr/>
        </p:nvGrpSpPr>
        <p:grpSpPr>
          <a:xfrm>
            <a:off x="532310" y="2373870"/>
            <a:ext cx="5331485" cy="1480628"/>
            <a:chOff x="10052826" y="2665064"/>
            <a:chExt cx="4115994" cy="1258627"/>
          </a:xfrm>
        </p:grpSpPr>
        <p:sp>
          <p:nvSpPr>
            <p:cNvPr id="11" name="Freeform: Shape 10">
              <a:extLst>
                <a:ext uri="{FF2B5EF4-FFF2-40B4-BE49-F238E27FC236}">
                  <a16:creationId xmlns:a16="http://schemas.microsoft.com/office/drawing/2014/main" id="{D140C28A-5821-1DE1-9246-CC4FE213F66D}"/>
                </a:ext>
              </a:extLst>
            </p:cNvPr>
            <p:cNvSpPr/>
            <p:nvPr/>
          </p:nvSpPr>
          <p:spPr>
            <a:xfrm>
              <a:off x="10052826" y="2665064"/>
              <a:ext cx="1620680" cy="1258627"/>
            </a:xfrm>
            <a:custGeom>
              <a:avLst/>
              <a:gdLst>
                <a:gd name="connsiteX0" fmla="*/ 0 w 1258627"/>
                <a:gd name="connsiteY0" fmla="*/ 629314 h 1258627"/>
                <a:gd name="connsiteX1" fmla="*/ 629314 w 1258627"/>
                <a:gd name="connsiteY1" fmla="*/ 0 h 1258627"/>
                <a:gd name="connsiteX2" fmla="*/ 1258628 w 1258627"/>
                <a:gd name="connsiteY2" fmla="*/ 629314 h 1258627"/>
                <a:gd name="connsiteX3" fmla="*/ 629314 w 1258627"/>
                <a:gd name="connsiteY3" fmla="*/ 1258628 h 1258627"/>
                <a:gd name="connsiteX4" fmla="*/ 0 w 1258627"/>
                <a:gd name="connsiteY4" fmla="*/ 629314 h 1258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627" h="1258627">
                  <a:moveTo>
                    <a:pt x="0" y="629314"/>
                  </a:moveTo>
                  <a:cubicBezTo>
                    <a:pt x="0" y="281753"/>
                    <a:pt x="281753" y="0"/>
                    <a:pt x="629314" y="0"/>
                  </a:cubicBezTo>
                  <a:cubicBezTo>
                    <a:pt x="976875" y="0"/>
                    <a:pt x="1258628" y="281753"/>
                    <a:pt x="1258628" y="629314"/>
                  </a:cubicBezTo>
                  <a:cubicBezTo>
                    <a:pt x="1258628" y="976875"/>
                    <a:pt x="976875" y="1258628"/>
                    <a:pt x="629314" y="1258628"/>
                  </a:cubicBezTo>
                  <a:cubicBezTo>
                    <a:pt x="281753" y="1258628"/>
                    <a:pt x="0" y="976875"/>
                    <a:pt x="0" y="629314"/>
                  </a:cubicBez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8612" tIns="218612" rIns="218612" bIns="218612" numCol="1" spcCol="1270" anchor="ctr" anchorCtr="0">
              <a:noAutofit/>
            </a:bodyPr>
            <a:lstStyle/>
            <a:p>
              <a:pPr marL="0" marR="0" lvl="0" indent="0" algn="ctr" defTabSz="1200150" rtl="0" eaLnBrk="1" fontAlgn="auto" latinLnBrk="0" hangingPunct="1">
                <a:lnSpc>
                  <a:spcPct val="90000"/>
                </a:lnSpc>
                <a:spcBef>
                  <a:spcPct val="0"/>
                </a:spcBef>
                <a:spcAft>
                  <a:spcPct val="35000"/>
                </a:spcAft>
                <a:buClr>
                  <a:srgbClr val="000000"/>
                </a:buClr>
                <a:buSzTx/>
                <a:buFont typeface="Arial"/>
                <a:buNone/>
                <a:tabLst/>
                <a:defRPr/>
              </a:pPr>
              <a:r>
                <a:rPr kumimoji="0" lang="en-US" sz="1600" b="1" i="0" u="none" strike="noStrike" kern="1200" cap="none" spc="0" normalizeH="0" baseline="0" noProof="0">
                  <a:ln>
                    <a:noFill/>
                  </a:ln>
                  <a:solidFill>
                    <a:srgbClr val="FFFFFF"/>
                  </a:solidFill>
                  <a:effectLst/>
                  <a:uLnTx/>
                  <a:uFillTx/>
                  <a:latin typeface="Arial"/>
                  <a:ea typeface="+mn-ea"/>
                  <a:cs typeface="+mn-cs"/>
                  <a:sym typeface="Arial"/>
                </a:rPr>
                <a:t>International community</a:t>
              </a:r>
              <a:endParaRPr kumimoji="0" lang="en-CA" sz="1600" b="1" i="0" u="none" strike="noStrike" kern="1200" cap="none" spc="0" normalizeH="0" baseline="0" noProof="0">
                <a:ln>
                  <a:noFill/>
                </a:ln>
                <a:solidFill>
                  <a:srgbClr val="FFFFFF"/>
                </a:solidFill>
                <a:effectLst/>
                <a:uLnTx/>
                <a:uFillTx/>
                <a:latin typeface="Arial"/>
                <a:ea typeface="+mn-ea"/>
                <a:cs typeface="+mn-cs"/>
                <a:sym typeface="Arial"/>
              </a:endParaRPr>
            </a:p>
          </p:txBody>
        </p:sp>
        <p:sp>
          <p:nvSpPr>
            <p:cNvPr id="15" name="Freeform: Shape 14">
              <a:extLst>
                <a:ext uri="{FF2B5EF4-FFF2-40B4-BE49-F238E27FC236}">
                  <a16:creationId xmlns:a16="http://schemas.microsoft.com/office/drawing/2014/main" id="{7BC4CF08-C8B8-B528-74EC-3464454ECD25}"/>
                </a:ext>
              </a:extLst>
            </p:cNvPr>
            <p:cNvSpPr/>
            <p:nvPr/>
          </p:nvSpPr>
          <p:spPr>
            <a:xfrm>
              <a:off x="12548140" y="2665064"/>
              <a:ext cx="1620680" cy="1258627"/>
            </a:xfrm>
            <a:custGeom>
              <a:avLst/>
              <a:gdLst>
                <a:gd name="connsiteX0" fmla="*/ 0 w 1258627"/>
                <a:gd name="connsiteY0" fmla="*/ 629314 h 1258627"/>
                <a:gd name="connsiteX1" fmla="*/ 629314 w 1258627"/>
                <a:gd name="connsiteY1" fmla="*/ 0 h 1258627"/>
                <a:gd name="connsiteX2" fmla="*/ 1258628 w 1258627"/>
                <a:gd name="connsiteY2" fmla="*/ 629314 h 1258627"/>
                <a:gd name="connsiteX3" fmla="*/ 629314 w 1258627"/>
                <a:gd name="connsiteY3" fmla="*/ 1258628 h 1258627"/>
                <a:gd name="connsiteX4" fmla="*/ 0 w 1258627"/>
                <a:gd name="connsiteY4" fmla="*/ 629314 h 1258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627" h="1258627">
                  <a:moveTo>
                    <a:pt x="0" y="629314"/>
                  </a:moveTo>
                  <a:cubicBezTo>
                    <a:pt x="0" y="281753"/>
                    <a:pt x="281753" y="0"/>
                    <a:pt x="629314" y="0"/>
                  </a:cubicBezTo>
                  <a:cubicBezTo>
                    <a:pt x="976875" y="0"/>
                    <a:pt x="1258628" y="281753"/>
                    <a:pt x="1258628" y="629314"/>
                  </a:cubicBezTo>
                  <a:cubicBezTo>
                    <a:pt x="1258628" y="976875"/>
                    <a:pt x="976875" y="1258628"/>
                    <a:pt x="629314" y="1258628"/>
                  </a:cubicBezTo>
                  <a:cubicBezTo>
                    <a:pt x="281753" y="1258628"/>
                    <a:pt x="0" y="976875"/>
                    <a:pt x="0" y="629314"/>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8612" tIns="218612" rIns="218612" bIns="218612" numCol="1" spcCol="1270" anchor="ctr" anchorCtr="0">
              <a:noAutofit/>
            </a:bodyPr>
            <a:lstStyle/>
            <a:p>
              <a:pPr marL="0" marR="0" lvl="0" indent="0" algn="ctr" defTabSz="1200150" rtl="0" eaLnBrk="1" fontAlgn="auto" latinLnBrk="0" hangingPunct="1">
                <a:lnSpc>
                  <a:spcPct val="90000"/>
                </a:lnSpc>
                <a:spcBef>
                  <a:spcPct val="0"/>
                </a:spcBef>
                <a:spcAft>
                  <a:spcPct val="35000"/>
                </a:spcAft>
                <a:buClr>
                  <a:srgbClr val="000000"/>
                </a:buClr>
                <a:buSzTx/>
                <a:buFont typeface="Arial"/>
                <a:buNone/>
                <a:tabLst/>
                <a:defRPr/>
              </a:pPr>
              <a:r>
                <a:rPr kumimoji="0" lang="en-US" sz="1600" b="1" i="0" u="none" strike="noStrike" kern="1200" cap="none" spc="0" normalizeH="0" baseline="0" noProof="0">
                  <a:ln>
                    <a:noFill/>
                  </a:ln>
                  <a:solidFill>
                    <a:srgbClr val="FFFFFF"/>
                  </a:solidFill>
                  <a:effectLst/>
                  <a:uLnTx/>
                  <a:uFillTx/>
                  <a:latin typeface="Arial"/>
                  <a:ea typeface="+mn-ea"/>
                  <a:cs typeface="+mn-cs"/>
                  <a:sym typeface="Arial"/>
                </a:rPr>
                <a:t>Local Governments</a:t>
              </a:r>
              <a:endParaRPr kumimoji="0" lang="en-CA" sz="1600" b="1" i="0" u="none" strike="noStrike" kern="1200" cap="none" spc="0" normalizeH="0" baseline="0" noProof="0">
                <a:ln>
                  <a:noFill/>
                </a:ln>
                <a:solidFill>
                  <a:srgbClr val="FFFFFF"/>
                </a:solidFill>
                <a:effectLst/>
                <a:uLnTx/>
                <a:uFillTx/>
                <a:latin typeface="Arial"/>
                <a:ea typeface="+mn-ea"/>
                <a:cs typeface="+mn-cs"/>
                <a:sym typeface="Arial"/>
              </a:endParaRPr>
            </a:p>
          </p:txBody>
        </p:sp>
      </p:grpSp>
      <p:sp>
        <p:nvSpPr>
          <p:cNvPr id="18" name="TextBox 17">
            <a:extLst>
              <a:ext uri="{FF2B5EF4-FFF2-40B4-BE49-F238E27FC236}">
                <a16:creationId xmlns:a16="http://schemas.microsoft.com/office/drawing/2014/main" id="{D7B6A4C5-C318-2A7C-F650-91B827513FCA}"/>
              </a:ext>
            </a:extLst>
          </p:cNvPr>
          <p:cNvSpPr txBox="1"/>
          <p:nvPr/>
        </p:nvSpPr>
        <p:spPr>
          <a:xfrm>
            <a:off x="708881" y="4085186"/>
            <a:ext cx="180535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a:ln>
                  <a:noFill/>
                </a:ln>
                <a:solidFill>
                  <a:srgbClr val="000000"/>
                </a:solidFill>
                <a:effectLst/>
                <a:uLnTx/>
                <a:uFillTx/>
                <a:latin typeface="Arial"/>
                <a:cs typeface="Arial"/>
                <a:sym typeface="Arial"/>
              </a:rPr>
              <a:t>Support needs of IDPs</a:t>
            </a:r>
            <a:endParaRPr kumimoji="0" lang="en-CA" sz="1400" b="1" i="0" u="none" strike="noStrike" kern="0" cap="none" spc="0" normalizeH="0" baseline="0" noProof="0">
              <a:ln>
                <a:noFill/>
              </a:ln>
              <a:solidFill>
                <a:srgbClr val="000000"/>
              </a:solidFill>
              <a:effectLst/>
              <a:uLnTx/>
              <a:uFillTx/>
              <a:latin typeface="Arial"/>
              <a:cs typeface="Arial"/>
              <a:sym typeface="Arial"/>
            </a:endParaRPr>
          </a:p>
        </p:txBody>
      </p:sp>
      <p:sp>
        <p:nvSpPr>
          <p:cNvPr id="19" name="TextBox 18">
            <a:extLst>
              <a:ext uri="{FF2B5EF4-FFF2-40B4-BE49-F238E27FC236}">
                <a16:creationId xmlns:a16="http://schemas.microsoft.com/office/drawing/2014/main" id="{587943F5-EE2C-BDEA-F35B-720D2813FD74}"/>
              </a:ext>
            </a:extLst>
          </p:cNvPr>
          <p:cNvSpPr txBox="1"/>
          <p:nvPr/>
        </p:nvSpPr>
        <p:spPr>
          <a:xfrm>
            <a:off x="3911477" y="4085186"/>
            <a:ext cx="180535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a:ln>
                  <a:noFill/>
                </a:ln>
                <a:solidFill>
                  <a:srgbClr val="000000"/>
                </a:solidFill>
                <a:effectLst/>
                <a:uLnTx/>
                <a:uFillTx/>
                <a:latin typeface="Arial"/>
                <a:cs typeface="Arial"/>
                <a:sym typeface="Arial"/>
              </a:rPr>
              <a:t>Support needs of local population</a:t>
            </a:r>
            <a:endParaRPr kumimoji="0" lang="en-CA" sz="1400" b="1" i="0" u="none" strike="noStrike" kern="0" cap="none" spc="0" normalizeH="0" baseline="0" noProof="0">
              <a:ln>
                <a:noFill/>
              </a:ln>
              <a:solidFill>
                <a:srgbClr val="000000"/>
              </a:solidFill>
              <a:effectLst/>
              <a:uLnTx/>
              <a:uFillTx/>
              <a:latin typeface="Arial"/>
              <a:cs typeface="Arial"/>
              <a:sym typeface="Arial"/>
            </a:endParaRPr>
          </a:p>
        </p:txBody>
      </p:sp>
      <p:cxnSp>
        <p:nvCxnSpPr>
          <p:cNvPr id="21" name="Straight Connector 20">
            <a:extLst>
              <a:ext uri="{FF2B5EF4-FFF2-40B4-BE49-F238E27FC236}">
                <a16:creationId xmlns:a16="http://schemas.microsoft.com/office/drawing/2014/main" id="{C5CAD50E-24E0-EDD9-710C-DBD162DBC5BE}"/>
              </a:ext>
            </a:extLst>
          </p:cNvPr>
          <p:cNvCxnSpPr>
            <a:cxnSpLocks/>
          </p:cNvCxnSpPr>
          <p:nvPr/>
        </p:nvCxnSpPr>
        <p:spPr>
          <a:xfrm>
            <a:off x="3250136" y="2373870"/>
            <a:ext cx="0" cy="2009668"/>
          </a:xfrm>
          <a:prstGeom prst="line">
            <a:avLst/>
          </a:prstGeom>
          <a:ln w="381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2C498D18-9FB7-9E2A-741B-8264C8DBCA24}"/>
              </a:ext>
            </a:extLst>
          </p:cNvPr>
          <p:cNvSpPr txBox="1"/>
          <p:nvPr/>
        </p:nvSpPr>
        <p:spPr>
          <a:xfrm>
            <a:off x="7440357" y="2684009"/>
            <a:ext cx="4356535" cy="2785378"/>
          </a:xfrm>
          <a:prstGeom prst="rect">
            <a:avLst/>
          </a:prstGeom>
          <a:noFill/>
        </p:spPr>
        <p:txBody>
          <a:bodyPr wrap="square" lIns="91440" tIns="45720" rIns="91440" bIns="45720" rtlCol="0" anchor="t">
            <a:spAutoFit/>
          </a:bodyPr>
          <a:lstStyle/>
          <a:p>
            <a:pPr marL="342900" marR="0" lvl="0" indent="-342900" algn="l" defTabSz="914400" rtl="0" eaLnBrk="1" fontAlgn="auto" latinLnBrk="0" hangingPunct="1">
              <a:lnSpc>
                <a:spcPct val="100000"/>
              </a:lnSpc>
              <a:spcBef>
                <a:spcPts val="0"/>
              </a:spcBef>
              <a:spcAft>
                <a:spcPts val="900"/>
              </a:spcAft>
              <a:buClrTx/>
              <a:buSzPct val="125000"/>
              <a:buFont typeface="Wingdings 2" panose="05020102010507070707" pitchFamily="18" charset="2"/>
              <a:buChar char=""/>
              <a:tabLst/>
              <a:defRPr/>
            </a:pPr>
            <a:r>
              <a:rPr kumimoji="0" lang="en-CA" sz="2000" b="0" i="0" u="none" strike="noStrike" kern="0" cap="none" spc="0" normalizeH="0" baseline="0" noProof="0">
                <a:ln>
                  <a:noFill/>
                </a:ln>
                <a:solidFill>
                  <a:srgbClr val="000000"/>
                </a:solidFill>
                <a:effectLst/>
                <a:uLnTx/>
                <a:uFillTx/>
                <a:latin typeface="Calibri"/>
                <a:ea typeface="Calibri"/>
                <a:cs typeface="Calibri"/>
                <a:sym typeface="Calibri"/>
              </a:rPr>
              <a:t>Limits IDP integration within local communities, reinforcing tensions between </a:t>
            </a:r>
            <a:r>
              <a:rPr lang="en-CA" sz="2000" kern="0">
                <a:solidFill>
                  <a:srgbClr val="000000"/>
                </a:solidFill>
                <a:latin typeface="Calibri"/>
                <a:ea typeface="Calibri"/>
                <a:cs typeface="Calibri"/>
                <a:sym typeface="Calibri"/>
              </a:rPr>
              <a:t>IDPs</a:t>
            </a:r>
            <a:r>
              <a:rPr kumimoji="0" lang="en-CA" sz="2000" b="0" i="0" u="none" strike="noStrike" kern="0" cap="none" spc="0" normalizeH="0" baseline="0" noProof="0">
                <a:ln>
                  <a:noFill/>
                </a:ln>
                <a:solidFill>
                  <a:srgbClr val="000000"/>
                </a:solidFill>
                <a:effectLst/>
                <a:uLnTx/>
                <a:uFillTx/>
                <a:latin typeface="Calibri"/>
                <a:ea typeface="Calibri"/>
                <a:cs typeface="Calibri"/>
                <a:sym typeface="Calibri"/>
              </a:rPr>
              <a:t> and local populations</a:t>
            </a:r>
          </a:p>
          <a:p>
            <a:pPr marL="342900" marR="0" lvl="0" indent="-342900" algn="l" defTabSz="914400" rtl="0" eaLnBrk="1" fontAlgn="auto" latinLnBrk="0" hangingPunct="1">
              <a:lnSpc>
                <a:spcPct val="100000"/>
              </a:lnSpc>
              <a:spcBef>
                <a:spcPts val="0"/>
              </a:spcBef>
              <a:spcAft>
                <a:spcPts val="900"/>
              </a:spcAft>
              <a:buClrTx/>
              <a:buSzPct val="125000"/>
              <a:buFont typeface="Wingdings 2" panose="05020102010507070707" pitchFamily="18" charset="2"/>
              <a:buChar char=""/>
              <a:tabLst/>
              <a:defRPr/>
            </a:pPr>
            <a:r>
              <a:rPr kumimoji="0" lang="en-CA" sz="2000" b="0" i="0" u="none" strike="noStrike" kern="0" cap="none" spc="0" normalizeH="0" baseline="0" noProof="0">
                <a:ln>
                  <a:noFill/>
                </a:ln>
                <a:solidFill>
                  <a:srgbClr val="000000"/>
                </a:solidFill>
                <a:effectLst/>
                <a:uLnTx/>
                <a:uFillTx/>
                <a:latin typeface="Calibri"/>
                <a:ea typeface="Calibri"/>
                <a:cs typeface="Calibri"/>
                <a:sym typeface="Calibri"/>
              </a:rPr>
              <a:t>Isolates IDPs &amp; limits </a:t>
            </a:r>
            <a:r>
              <a:rPr lang="en-CA" sz="2000" kern="0">
                <a:solidFill>
                  <a:srgbClr val="000000"/>
                </a:solidFill>
                <a:latin typeface="Calibri"/>
                <a:ea typeface="Calibri"/>
                <a:cs typeface="Calibri"/>
                <a:sym typeface="Calibri"/>
              </a:rPr>
              <a:t>their </a:t>
            </a:r>
            <a:r>
              <a:rPr kumimoji="0" lang="en-CA" sz="2000" b="0" i="0" u="none" strike="noStrike" kern="0" cap="none" spc="0" normalizeH="0" baseline="0" noProof="0">
                <a:ln>
                  <a:noFill/>
                </a:ln>
                <a:solidFill>
                  <a:srgbClr val="000000"/>
                </a:solidFill>
                <a:effectLst/>
                <a:uLnTx/>
                <a:uFillTx/>
                <a:latin typeface="Calibri"/>
                <a:ea typeface="Calibri"/>
                <a:cs typeface="Calibri"/>
                <a:sym typeface="Calibri"/>
              </a:rPr>
              <a:t>ability to develop full economic potential</a:t>
            </a:r>
            <a:endParaRPr lang="en-CA" sz="2000" b="0" i="0" u="none" strike="noStrike" kern="0" cap="none" spc="0" normalizeH="0" baseline="0" noProof="0">
              <a:ln>
                <a:noFill/>
              </a:ln>
              <a:solidFill>
                <a:srgbClr val="000000"/>
              </a:solidFill>
              <a:effectLst/>
              <a:uLnTx/>
              <a:uFillTx/>
              <a:latin typeface="Calibri"/>
              <a:ea typeface="Calibri"/>
              <a:cs typeface="Calibri"/>
            </a:endParaRPr>
          </a:p>
          <a:p>
            <a:pPr marL="342900" marR="0" lvl="0" indent="-342900" algn="l" defTabSz="914400" rtl="0" eaLnBrk="1" fontAlgn="auto" latinLnBrk="0" hangingPunct="1">
              <a:lnSpc>
                <a:spcPct val="100000"/>
              </a:lnSpc>
              <a:spcBef>
                <a:spcPts val="0"/>
              </a:spcBef>
              <a:spcAft>
                <a:spcPts val="900"/>
              </a:spcAft>
              <a:buClrTx/>
              <a:buSzPct val="125000"/>
              <a:buFont typeface="Wingdings 2" panose="05020102010507070707" pitchFamily="18" charset="2"/>
              <a:buChar char=""/>
              <a:tabLst/>
              <a:defRPr/>
            </a:pPr>
            <a:r>
              <a:rPr kumimoji="0" lang="en-CA" sz="2000" b="1" i="0" u="none" strike="noStrike" kern="0" cap="none" spc="0" normalizeH="0" baseline="0" noProof="0">
                <a:ln>
                  <a:noFill/>
                </a:ln>
                <a:solidFill>
                  <a:srgbClr val="000000"/>
                </a:solidFill>
                <a:effectLst/>
                <a:uLnTx/>
                <a:uFillTx/>
                <a:latin typeface="Calibri"/>
                <a:ea typeface="Calibri"/>
                <a:cs typeface="Calibri"/>
                <a:sym typeface="Calibri"/>
              </a:rPr>
              <a:t>Missed opportunity </a:t>
            </a:r>
            <a:r>
              <a:rPr kumimoji="0" lang="en-CA" sz="2000" b="0" i="0" u="none" strike="noStrike" kern="0" cap="none" spc="0" normalizeH="0" baseline="0" noProof="0">
                <a:ln>
                  <a:noFill/>
                </a:ln>
                <a:solidFill>
                  <a:srgbClr val="000000"/>
                </a:solidFill>
                <a:effectLst/>
                <a:uLnTx/>
                <a:uFillTx/>
                <a:latin typeface="Calibri"/>
                <a:ea typeface="Calibri"/>
                <a:cs typeface="Calibri"/>
                <a:sym typeface="Calibri"/>
              </a:rPr>
              <a:t>to strengthen capacity of local government and develop a more durable solution</a:t>
            </a:r>
            <a:endParaRPr lang="en-CA" sz="2000" b="0" i="0" u="none" strike="noStrike" kern="0" cap="none" spc="0" normalizeH="0" baseline="0" noProof="0">
              <a:ln>
                <a:noFill/>
              </a:ln>
              <a:solidFill>
                <a:srgbClr val="000000"/>
              </a:solidFill>
              <a:effectLst/>
              <a:uLnTx/>
              <a:uFillTx/>
              <a:latin typeface="Calibri"/>
              <a:ea typeface="Calibri"/>
              <a:cs typeface="Calibri"/>
            </a:endParaRPr>
          </a:p>
        </p:txBody>
      </p:sp>
      <p:sp>
        <p:nvSpPr>
          <p:cNvPr id="5" name="TextBox 4">
            <a:extLst>
              <a:ext uri="{FF2B5EF4-FFF2-40B4-BE49-F238E27FC236}">
                <a16:creationId xmlns:a16="http://schemas.microsoft.com/office/drawing/2014/main" id="{7A7F8BDC-0331-20C5-2D78-212231D2DA2C}"/>
              </a:ext>
            </a:extLst>
          </p:cNvPr>
          <p:cNvSpPr txBox="1"/>
          <p:nvPr/>
        </p:nvSpPr>
        <p:spPr>
          <a:xfrm>
            <a:off x="1647774" y="1706857"/>
            <a:ext cx="320472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1" i="0" u="none" strike="noStrike" kern="0" cap="none" spc="0" normalizeH="0" baseline="0" noProof="0">
                <a:ln>
                  <a:noFill/>
                </a:ln>
                <a:solidFill>
                  <a:srgbClr val="FFFFFF"/>
                </a:solidFill>
                <a:effectLst/>
                <a:uLnTx/>
                <a:uFillTx/>
                <a:latin typeface="Arial"/>
                <a:cs typeface="Arial"/>
                <a:sym typeface="Arial"/>
              </a:rPr>
              <a:t>Current Modus Operandi</a:t>
            </a:r>
          </a:p>
        </p:txBody>
      </p:sp>
      <p:sp>
        <p:nvSpPr>
          <p:cNvPr id="7" name="Triangle 6">
            <a:extLst>
              <a:ext uri="{FF2B5EF4-FFF2-40B4-BE49-F238E27FC236}">
                <a16:creationId xmlns:a16="http://schemas.microsoft.com/office/drawing/2014/main" id="{FA321F1B-674A-6FAB-16FC-33D9F354D203}"/>
              </a:ext>
            </a:extLst>
          </p:cNvPr>
          <p:cNvSpPr/>
          <p:nvPr/>
        </p:nvSpPr>
        <p:spPr>
          <a:xfrm rot="5400000">
            <a:off x="6024132" y="3715577"/>
            <a:ext cx="1943100" cy="740314"/>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8" name="TextBox 7">
            <a:extLst>
              <a:ext uri="{FF2B5EF4-FFF2-40B4-BE49-F238E27FC236}">
                <a16:creationId xmlns:a16="http://schemas.microsoft.com/office/drawing/2014/main" id="{AAC29C91-61E6-21BA-DD44-909B65A4BA75}"/>
              </a:ext>
            </a:extLst>
          </p:cNvPr>
          <p:cNvSpPr txBox="1"/>
          <p:nvPr/>
        </p:nvSpPr>
        <p:spPr>
          <a:xfrm>
            <a:off x="8074770" y="1680314"/>
            <a:ext cx="308770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1" i="0" u="none" strike="noStrike" kern="0" cap="none" spc="0" normalizeH="0" baseline="0" noProof="0">
                <a:ln>
                  <a:noFill/>
                </a:ln>
                <a:solidFill>
                  <a:srgbClr val="FFFFFF"/>
                </a:solidFill>
                <a:effectLst/>
                <a:uLnTx/>
                <a:uFillTx/>
                <a:latin typeface="Arial"/>
                <a:cs typeface="Arial"/>
                <a:sym typeface="Arial"/>
              </a:rPr>
              <a:t> Long-term Implications</a:t>
            </a:r>
          </a:p>
        </p:txBody>
      </p:sp>
    </p:spTree>
    <p:extLst>
      <p:ext uri="{BB962C8B-B14F-4D97-AF65-F5344CB8AC3E}">
        <p14:creationId xmlns:p14="http://schemas.microsoft.com/office/powerpoint/2010/main" val="3436055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FBC3A22-F8F6-3FD0-BE68-2F26A9715D7B}"/>
              </a:ext>
            </a:extLst>
          </p:cNvPr>
          <p:cNvPicPr>
            <a:picLocks noChangeAspect="1"/>
          </p:cNvPicPr>
          <p:nvPr/>
        </p:nvPicPr>
        <p:blipFill rotWithShape="1">
          <a:blip r:embed="rId3">
            <a:extLst>
              <a:ext uri="{28A0092B-C50C-407E-A947-70E740481C1C}">
                <a14:useLocalDpi xmlns:a14="http://schemas.microsoft.com/office/drawing/2010/main" val="0"/>
              </a:ext>
            </a:extLst>
          </a:blip>
          <a:srcRect r="21173"/>
          <a:stretch/>
        </p:blipFill>
        <p:spPr>
          <a:xfrm>
            <a:off x="6096000" y="1667743"/>
            <a:ext cx="5538426" cy="4962913"/>
          </a:xfrm>
          <a:prstGeom prst="rect">
            <a:avLst/>
          </a:prstGeom>
        </p:spPr>
      </p:pic>
      <p:sp>
        <p:nvSpPr>
          <p:cNvPr id="4" name="Title 1">
            <a:extLst>
              <a:ext uri="{FF2B5EF4-FFF2-40B4-BE49-F238E27FC236}">
                <a16:creationId xmlns:a16="http://schemas.microsoft.com/office/drawing/2014/main" id="{EA944CB5-F01C-5CA2-CD40-C8388D919F77}"/>
              </a:ext>
            </a:extLst>
          </p:cNvPr>
          <p:cNvSpPr>
            <a:spLocks noGrp="1"/>
          </p:cNvSpPr>
          <p:nvPr>
            <p:ph type="title" idx="4294967295"/>
          </p:nvPr>
        </p:nvSpPr>
        <p:spPr>
          <a:xfrm>
            <a:off x="557574" y="332269"/>
            <a:ext cx="11076851" cy="815458"/>
          </a:xfrm>
          <a:prstGeom prst="rect">
            <a:avLst/>
          </a:prstGeom>
        </p:spPr>
        <p:txBody>
          <a:bodyPr lIns="0">
            <a:noAutofit/>
          </a:bodyPr>
          <a:lstStyle/>
          <a:p>
            <a:pPr algn="ctr"/>
            <a:r>
              <a:rPr lang="en-US" sz="3200" b="1">
                <a:solidFill>
                  <a:srgbClr val="4BB0E0"/>
                </a:solidFill>
                <a:latin typeface="Roboto" panose="02000000000000000000" pitchFamily="2" charset="0"/>
                <a:ea typeface="Roboto" panose="02000000000000000000" pitchFamily="2" charset="0"/>
                <a:cs typeface="Roboto" panose="02000000000000000000" pitchFamily="2" charset="0"/>
              </a:rPr>
              <a:t>Coordinated response for IDP Integration</a:t>
            </a:r>
            <a:endParaRPr lang="x-none" sz="3200" b="1">
              <a:solidFill>
                <a:srgbClr val="4BB0E0"/>
              </a:solidFill>
              <a:latin typeface="Roboto" panose="02000000000000000000" pitchFamily="2" charset="0"/>
              <a:ea typeface="Roboto" panose="02000000000000000000" pitchFamily="2" charset="0"/>
              <a:cs typeface="Roboto" panose="02000000000000000000" pitchFamily="2" charset="0"/>
            </a:endParaRPr>
          </a:p>
        </p:txBody>
      </p:sp>
      <p:sp>
        <p:nvSpPr>
          <p:cNvPr id="11" name="Content Placeholder 2">
            <a:extLst>
              <a:ext uri="{FF2B5EF4-FFF2-40B4-BE49-F238E27FC236}">
                <a16:creationId xmlns:a16="http://schemas.microsoft.com/office/drawing/2014/main" id="{63C4B855-B6F7-A903-3A5C-9A8BBBB39C19}"/>
              </a:ext>
            </a:extLst>
          </p:cNvPr>
          <p:cNvSpPr txBox="1">
            <a:spLocks/>
          </p:cNvSpPr>
          <p:nvPr/>
        </p:nvSpPr>
        <p:spPr>
          <a:xfrm>
            <a:off x="343915" y="1719646"/>
            <a:ext cx="5442288" cy="469636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ts val="600"/>
              </a:spcBef>
              <a:spcAft>
                <a:spcPts val="1200"/>
              </a:spcAft>
            </a:pPr>
            <a:r>
              <a:rPr lang="en-US" sz="1800" b="1">
                <a:solidFill>
                  <a:srgbClr val="000000"/>
                </a:solidFill>
                <a:latin typeface="Open Sans"/>
                <a:ea typeface="Open Sans"/>
                <a:cs typeface="Open Sans"/>
              </a:rPr>
              <a:t>Physical, social, and economic integration </a:t>
            </a:r>
            <a:r>
              <a:rPr lang="en-US" sz="1800">
                <a:solidFill>
                  <a:srgbClr val="000000"/>
                </a:solidFill>
                <a:latin typeface="Open Sans"/>
                <a:ea typeface="Open Sans"/>
                <a:cs typeface="Open Sans"/>
              </a:rPr>
              <a:t>of all settlements into </a:t>
            </a:r>
            <a:r>
              <a:rPr lang="en-US" sz="1800" b="1">
                <a:solidFill>
                  <a:srgbClr val="000000"/>
                </a:solidFill>
                <a:latin typeface="Open Sans"/>
                <a:ea typeface="Open Sans"/>
                <a:cs typeface="Open Sans"/>
              </a:rPr>
              <a:t>official urban systems, </a:t>
            </a:r>
            <a:r>
              <a:rPr lang="en-US" sz="1800">
                <a:solidFill>
                  <a:srgbClr val="000000"/>
                </a:solidFill>
                <a:latin typeface="Open Sans"/>
                <a:ea typeface="Open Sans"/>
                <a:cs typeface="Open Sans"/>
              </a:rPr>
              <a:t>including city governance</a:t>
            </a:r>
          </a:p>
          <a:p>
            <a:pPr>
              <a:lnSpc>
                <a:spcPct val="120000"/>
              </a:lnSpc>
              <a:spcBef>
                <a:spcPts val="600"/>
              </a:spcBef>
              <a:spcAft>
                <a:spcPts val="1200"/>
              </a:spcAft>
            </a:pPr>
            <a:r>
              <a:rPr lang="en-US" sz="1400" b="1">
                <a:solidFill>
                  <a:srgbClr val="000000"/>
                </a:solidFill>
                <a:latin typeface="Open Sans"/>
                <a:ea typeface="Open Sans"/>
                <a:cs typeface="Open Sans"/>
              </a:rPr>
              <a:t>Multisectoral and area-based plans </a:t>
            </a:r>
            <a:r>
              <a:rPr lang="en-US" sz="1400">
                <a:solidFill>
                  <a:srgbClr val="000000"/>
                </a:solidFill>
                <a:latin typeface="Open Sans"/>
                <a:ea typeface="Open Sans"/>
                <a:cs typeface="Open Sans"/>
              </a:rPr>
              <a:t>enable coordination of interventions and support strategic use of resources</a:t>
            </a:r>
          </a:p>
          <a:p>
            <a:pPr>
              <a:lnSpc>
                <a:spcPct val="120000"/>
              </a:lnSpc>
              <a:spcBef>
                <a:spcPts val="600"/>
              </a:spcBef>
              <a:spcAft>
                <a:spcPts val="1200"/>
              </a:spcAft>
            </a:pPr>
            <a:r>
              <a:rPr lang="en-US" sz="1400">
                <a:solidFill>
                  <a:srgbClr val="000000"/>
                </a:solidFill>
                <a:latin typeface="Open Sans"/>
                <a:ea typeface="Open Sans"/>
                <a:cs typeface="Open Sans"/>
              </a:rPr>
              <a:t>Effective </a:t>
            </a:r>
            <a:r>
              <a:rPr lang="en-US" sz="1400" b="1">
                <a:solidFill>
                  <a:srgbClr val="000000"/>
                </a:solidFill>
                <a:latin typeface="Open Sans"/>
                <a:ea typeface="Open Sans"/>
                <a:cs typeface="Open Sans"/>
              </a:rPr>
              <a:t>capital investment planning </a:t>
            </a:r>
            <a:r>
              <a:rPr lang="en-US" sz="1400">
                <a:solidFill>
                  <a:srgbClr val="000000"/>
                </a:solidFill>
                <a:latin typeface="Open Sans"/>
                <a:ea typeface="Open Sans"/>
                <a:cs typeface="Open Sans"/>
              </a:rPr>
              <a:t>supports coordinated infrastructure investments.</a:t>
            </a:r>
          </a:p>
          <a:p>
            <a:pPr>
              <a:lnSpc>
                <a:spcPct val="120000"/>
              </a:lnSpc>
              <a:spcBef>
                <a:spcPts val="600"/>
              </a:spcBef>
              <a:spcAft>
                <a:spcPts val="1200"/>
              </a:spcAft>
            </a:pPr>
            <a:r>
              <a:rPr lang="en-US" sz="1400" b="1">
                <a:solidFill>
                  <a:srgbClr val="000000"/>
                </a:solidFill>
                <a:latin typeface="Open Sans"/>
                <a:ea typeface="Open Sans"/>
                <a:cs typeface="Open Sans"/>
              </a:rPr>
              <a:t>Capacity building</a:t>
            </a:r>
            <a:r>
              <a:rPr lang="en-US" sz="1400">
                <a:solidFill>
                  <a:srgbClr val="000000"/>
                </a:solidFill>
                <a:latin typeface="Open Sans"/>
                <a:ea typeface="Open Sans"/>
                <a:cs typeface="Open Sans"/>
              </a:rPr>
              <a:t> for municipal government and establishment of relevant governance mechanisms</a:t>
            </a:r>
          </a:p>
          <a:p>
            <a:pPr>
              <a:lnSpc>
                <a:spcPct val="120000"/>
              </a:lnSpc>
              <a:spcBef>
                <a:spcPts val="600"/>
              </a:spcBef>
              <a:spcAft>
                <a:spcPts val="1200"/>
              </a:spcAft>
            </a:pPr>
            <a:endParaRPr lang="en-US" sz="1400">
              <a:solidFill>
                <a:srgbClr val="000000"/>
              </a:solidFill>
              <a:latin typeface="Open Sans"/>
              <a:ea typeface="Open Sans"/>
              <a:cs typeface="Open Sans"/>
            </a:endParaRPr>
          </a:p>
          <a:p>
            <a:pPr marL="0" indent="0">
              <a:lnSpc>
                <a:spcPct val="120000"/>
              </a:lnSpc>
              <a:spcBef>
                <a:spcPts val="600"/>
              </a:spcBef>
              <a:spcAft>
                <a:spcPts val="1200"/>
              </a:spcAft>
              <a:buNone/>
            </a:pPr>
            <a:r>
              <a:rPr lang="en-US" sz="1400">
                <a:solidFill>
                  <a:srgbClr val="000000"/>
                </a:solidFill>
                <a:latin typeface="Open Sans"/>
                <a:ea typeface="Open Sans"/>
                <a:cs typeface="Open Sans"/>
              </a:rPr>
              <a:t>Financing issues need to be discussed </a:t>
            </a:r>
            <a:r>
              <a:rPr lang="en-US" sz="1400" b="1">
                <a:solidFill>
                  <a:srgbClr val="000000"/>
                </a:solidFill>
                <a:latin typeface="Open Sans"/>
                <a:ea typeface="Open Sans"/>
                <a:cs typeface="Open Sans"/>
              </a:rPr>
              <a:t>from the onset</a:t>
            </a:r>
            <a:r>
              <a:rPr lang="en-US" sz="1400">
                <a:solidFill>
                  <a:srgbClr val="000000"/>
                </a:solidFill>
                <a:latin typeface="Open Sans"/>
                <a:ea typeface="Open Sans"/>
                <a:cs typeface="Open Sans"/>
              </a:rPr>
              <a:t>, as part of the strategy development (strategic use of resources), and identification of investments, and of capacity building</a:t>
            </a:r>
          </a:p>
        </p:txBody>
      </p:sp>
    </p:spTree>
    <p:extLst>
      <p:ext uri="{BB962C8B-B14F-4D97-AF65-F5344CB8AC3E}">
        <p14:creationId xmlns:p14="http://schemas.microsoft.com/office/powerpoint/2010/main" val="3928155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178C2-F376-5812-5F93-D19AAB2176A2}"/>
              </a:ext>
            </a:extLst>
          </p:cNvPr>
          <p:cNvSpPr>
            <a:spLocks noGrp="1"/>
          </p:cNvSpPr>
          <p:nvPr>
            <p:ph type="title"/>
          </p:nvPr>
        </p:nvSpPr>
        <p:spPr>
          <a:xfrm>
            <a:off x="431371" y="228600"/>
            <a:ext cx="11529970" cy="990600"/>
          </a:xfrm>
        </p:spPr>
        <p:txBody>
          <a:bodyPr/>
          <a:lstStyle/>
          <a:p>
            <a:r>
              <a:rPr lang="en-US" sz="3200" b="1"/>
              <a:t>FINANCE : one of 3 urban development enablers</a:t>
            </a:r>
            <a:endParaRPr lang="en-GB" sz="3200" b="1"/>
          </a:p>
        </p:txBody>
      </p:sp>
      <p:sp>
        <p:nvSpPr>
          <p:cNvPr id="3" name="Text Placeholder 2">
            <a:extLst>
              <a:ext uri="{FF2B5EF4-FFF2-40B4-BE49-F238E27FC236}">
                <a16:creationId xmlns:a16="http://schemas.microsoft.com/office/drawing/2014/main" id="{7DBBD010-8503-33C5-76EB-910F90424225}"/>
              </a:ext>
            </a:extLst>
          </p:cNvPr>
          <p:cNvSpPr>
            <a:spLocks noGrp="1"/>
          </p:cNvSpPr>
          <p:nvPr>
            <p:ph type="body" idx="1"/>
          </p:nvPr>
        </p:nvSpPr>
        <p:spPr>
          <a:xfrm>
            <a:off x="431366" y="1600199"/>
            <a:ext cx="12370233" cy="5542005"/>
          </a:xfrm>
        </p:spPr>
        <p:txBody>
          <a:bodyPr/>
          <a:lstStyle/>
          <a:p>
            <a:endParaRPr lang="en-GB"/>
          </a:p>
        </p:txBody>
      </p:sp>
      <p:sp>
        <p:nvSpPr>
          <p:cNvPr id="4" name="Slide Number Placeholder 3">
            <a:extLst>
              <a:ext uri="{FF2B5EF4-FFF2-40B4-BE49-F238E27FC236}">
                <a16:creationId xmlns:a16="http://schemas.microsoft.com/office/drawing/2014/main" id="{6C54220D-E45D-92C7-29D0-71A4CC52FDD9}"/>
              </a:ext>
            </a:extLst>
          </p:cNvPr>
          <p:cNvSpPr>
            <a:spLocks noGrp="1"/>
          </p:cNvSpPr>
          <p:nvPr>
            <p:ph type="sldNum" idx="12"/>
          </p:nvPr>
        </p:nvSpPr>
        <p:spPr/>
        <p:txBody>
          <a:bodyPr/>
          <a:lstStyle/>
          <a:p>
            <a:fld id="{00000000-1234-1234-1234-123412341234}" type="slidenum">
              <a:rPr lang="en-US" smtClean="0"/>
              <a:pPr/>
              <a:t>5</a:t>
            </a:fld>
            <a:endParaRPr lang="en-US"/>
          </a:p>
        </p:txBody>
      </p:sp>
      <p:sp>
        <p:nvSpPr>
          <p:cNvPr id="6" name="TextBox 8">
            <a:extLst>
              <a:ext uri="{FF2B5EF4-FFF2-40B4-BE49-F238E27FC236}">
                <a16:creationId xmlns:a16="http://schemas.microsoft.com/office/drawing/2014/main" id="{4D502D4E-5A55-9AD7-129D-29F5FD11A8BC}"/>
              </a:ext>
            </a:extLst>
          </p:cNvPr>
          <p:cNvSpPr txBox="1">
            <a:spLocks noChangeArrowheads="1"/>
          </p:cNvSpPr>
          <p:nvPr/>
        </p:nvSpPr>
        <p:spPr bwMode="auto">
          <a:xfrm>
            <a:off x="2838449" y="2256234"/>
            <a:ext cx="4686301"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1300">
                <a:solidFill>
                  <a:srgbClr val="FFFFFF"/>
                </a:solidFill>
                <a:latin typeface="Arial Narrow" panose="020B0606020202030204" pitchFamily="34" charset="0"/>
                <a:ea typeface="MS PGothic" panose="020B0600070205080204" pitchFamily="34" charset="-128"/>
              </a:defRPr>
            </a:lvl1pPr>
            <a:lvl2pPr marL="742950" indent="-285750" eaLnBrk="0" hangingPunct="0">
              <a:defRPr sz="1300">
                <a:solidFill>
                  <a:srgbClr val="FFFFFF"/>
                </a:solidFill>
                <a:latin typeface="Arial Narrow" panose="020B0606020202030204" pitchFamily="34" charset="0"/>
                <a:ea typeface="MS PGothic" panose="020B0600070205080204" pitchFamily="34" charset="-128"/>
              </a:defRPr>
            </a:lvl2pPr>
            <a:lvl3pPr marL="1143000" indent="-228600" eaLnBrk="0" hangingPunct="0">
              <a:defRPr sz="1300">
                <a:solidFill>
                  <a:srgbClr val="FFFFFF"/>
                </a:solidFill>
                <a:latin typeface="Arial Narrow" panose="020B0606020202030204" pitchFamily="34" charset="0"/>
                <a:ea typeface="MS PGothic" panose="020B0600070205080204" pitchFamily="34" charset="-128"/>
              </a:defRPr>
            </a:lvl3pPr>
            <a:lvl4pPr marL="1600200" indent="-228600" eaLnBrk="0" hangingPunct="0">
              <a:defRPr sz="1300">
                <a:solidFill>
                  <a:srgbClr val="FFFFFF"/>
                </a:solidFill>
                <a:latin typeface="Arial Narrow" panose="020B0606020202030204" pitchFamily="34" charset="0"/>
                <a:ea typeface="MS PGothic" panose="020B0600070205080204" pitchFamily="34" charset="-128"/>
              </a:defRPr>
            </a:lvl4pPr>
            <a:lvl5pPr marL="2057400" indent="-228600" eaLnBrk="0" hangingPunct="0">
              <a:defRPr sz="1300">
                <a:solidFill>
                  <a:srgbClr val="FFFFFF"/>
                </a:solidFill>
                <a:latin typeface="Arial Narrow" panose="020B0606020202030204" pitchFamily="34" charset="0"/>
                <a:ea typeface="MS PGothic" panose="020B0600070205080204" pitchFamily="34" charset="-128"/>
              </a:defRPr>
            </a:lvl5pPr>
            <a:lvl6pPr marL="25146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6pPr>
            <a:lvl7pPr marL="29718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7pPr>
            <a:lvl8pPr marL="34290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8pPr>
            <a:lvl9pPr marL="38862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9pPr>
          </a:lstStyle>
          <a:p>
            <a:pPr eaLnBrk="1" hangingPunct="1">
              <a:buFontTx/>
              <a:buAutoNum type="arabicPeriod"/>
            </a:pPr>
            <a:r>
              <a:rPr lang="en-US" altLang="en-US" sz="2800">
                <a:solidFill>
                  <a:schemeClr val="tx1"/>
                </a:solidFill>
                <a:latin typeface="Fruitiger" charset="0"/>
              </a:rPr>
              <a:t>Rules and Regulations</a:t>
            </a:r>
          </a:p>
          <a:p>
            <a:pPr eaLnBrk="1" hangingPunct="1">
              <a:buFontTx/>
              <a:buAutoNum type="arabicPeriod"/>
            </a:pPr>
            <a:endParaRPr lang="en-US" altLang="en-US" sz="2800">
              <a:solidFill>
                <a:schemeClr val="tx1"/>
              </a:solidFill>
              <a:latin typeface="Fruitiger" charset="0"/>
            </a:endParaRPr>
          </a:p>
          <a:p>
            <a:pPr eaLnBrk="1" hangingPunct="1">
              <a:buFontTx/>
              <a:buAutoNum type="arabicPeriod"/>
            </a:pPr>
            <a:r>
              <a:rPr lang="en-US" altLang="en-US" sz="2800">
                <a:solidFill>
                  <a:schemeClr val="tx1"/>
                </a:solidFill>
                <a:latin typeface="Fruitiger" charset="0"/>
              </a:rPr>
              <a:t>Urban Design</a:t>
            </a:r>
          </a:p>
          <a:p>
            <a:pPr eaLnBrk="1" hangingPunct="1">
              <a:buFontTx/>
              <a:buAutoNum type="arabicPeriod"/>
            </a:pPr>
            <a:endParaRPr lang="en-US" altLang="en-US" sz="2800">
              <a:solidFill>
                <a:schemeClr val="tx1"/>
              </a:solidFill>
              <a:latin typeface="Fruitiger" charset="0"/>
            </a:endParaRPr>
          </a:p>
          <a:p>
            <a:pPr eaLnBrk="1" hangingPunct="1">
              <a:buFontTx/>
              <a:buAutoNum type="arabicPeriod"/>
            </a:pPr>
            <a:r>
              <a:rPr lang="en-US" altLang="en-US" sz="2800">
                <a:solidFill>
                  <a:schemeClr val="tx1"/>
                </a:solidFill>
                <a:latin typeface="Fruitiger" charset="0"/>
              </a:rPr>
              <a:t>Financial Plan</a:t>
            </a:r>
          </a:p>
        </p:txBody>
      </p:sp>
      <p:sp>
        <p:nvSpPr>
          <p:cNvPr id="7" name="TextBox 11">
            <a:extLst>
              <a:ext uri="{FF2B5EF4-FFF2-40B4-BE49-F238E27FC236}">
                <a16:creationId xmlns:a16="http://schemas.microsoft.com/office/drawing/2014/main" id="{13C6FD1F-1F0B-E23A-DD9D-66E59946B44B}"/>
              </a:ext>
            </a:extLst>
          </p:cNvPr>
          <p:cNvSpPr txBox="1">
            <a:spLocks noChangeArrowheads="1"/>
          </p:cNvSpPr>
          <p:nvPr/>
        </p:nvSpPr>
        <p:spPr bwMode="auto">
          <a:xfrm>
            <a:off x="3009900" y="4905633"/>
            <a:ext cx="6815702" cy="1200329"/>
          </a:xfrm>
          <a:prstGeom prst="rect">
            <a:avLst/>
          </a:prstGeom>
          <a:noFill/>
          <a:ln w="9525">
            <a:solidFill>
              <a:schemeClr val="bg1"/>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sz="1300">
                <a:solidFill>
                  <a:srgbClr val="FFFFFF"/>
                </a:solidFill>
                <a:latin typeface="Arial Narrow" panose="020B0606020202030204" pitchFamily="34" charset="0"/>
                <a:ea typeface="MS PGothic" panose="020B0600070205080204" pitchFamily="34" charset="-128"/>
              </a:defRPr>
            </a:lvl1pPr>
            <a:lvl2pPr marL="742950" indent="-285750" eaLnBrk="0" hangingPunct="0">
              <a:defRPr sz="1300">
                <a:solidFill>
                  <a:srgbClr val="FFFFFF"/>
                </a:solidFill>
                <a:latin typeface="Arial Narrow" panose="020B0606020202030204" pitchFamily="34" charset="0"/>
                <a:ea typeface="MS PGothic" panose="020B0600070205080204" pitchFamily="34" charset="-128"/>
              </a:defRPr>
            </a:lvl2pPr>
            <a:lvl3pPr marL="1143000" indent="-228600" eaLnBrk="0" hangingPunct="0">
              <a:defRPr sz="1300">
                <a:solidFill>
                  <a:srgbClr val="FFFFFF"/>
                </a:solidFill>
                <a:latin typeface="Arial Narrow" panose="020B0606020202030204" pitchFamily="34" charset="0"/>
                <a:ea typeface="MS PGothic" panose="020B0600070205080204" pitchFamily="34" charset="-128"/>
              </a:defRPr>
            </a:lvl3pPr>
            <a:lvl4pPr marL="1600200" indent="-228600" eaLnBrk="0" hangingPunct="0">
              <a:defRPr sz="1300">
                <a:solidFill>
                  <a:srgbClr val="FFFFFF"/>
                </a:solidFill>
                <a:latin typeface="Arial Narrow" panose="020B0606020202030204" pitchFamily="34" charset="0"/>
                <a:ea typeface="MS PGothic" panose="020B0600070205080204" pitchFamily="34" charset="-128"/>
              </a:defRPr>
            </a:lvl4pPr>
            <a:lvl5pPr marL="2057400" indent="-228600" eaLnBrk="0" hangingPunct="0">
              <a:defRPr sz="1300">
                <a:solidFill>
                  <a:srgbClr val="FFFFFF"/>
                </a:solidFill>
                <a:latin typeface="Arial Narrow" panose="020B0606020202030204" pitchFamily="34" charset="0"/>
                <a:ea typeface="MS PGothic" panose="020B0600070205080204" pitchFamily="34" charset="-128"/>
              </a:defRPr>
            </a:lvl5pPr>
            <a:lvl6pPr marL="25146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6pPr>
            <a:lvl7pPr marL="29718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7pPr>
            <a:lvl8pPr marL="34290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8pPr>
            <a:lvl9pPr marL="38862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9pPr>
          </a:lstStyle>
          <a:p>
            <a:pPr eaLnBrk="1" hangingPunct="1">
              <a:buFont typeface="Arial" panose="020B0604020202020204" pitchFamily="34" charset="0"/>
              <a:buChar char="•"/>
            </a:pPr>
            <a:r>
              <a:rPr lang="en-US" altLang="en-US" sz="2400">
                <a:solidFill>
                  <a:schemeClr val="tx1"/>
                </a:solidFill>
                <a:latin typeface="Fruitiger" charset="0"/>
              </a:rPr>
              <a:t>Form that </a:t>
            </a:r>
            <a:r>
              <a:rPr lang="en-US" altLang="en-US" sz="2400" b="1">
                <a:solidFill>
                  <a:schemeClr val="tx1"/>
                </a:solidFill>
                <a:latin typeface="Fruitiger" charset="0"/>
              </a:rPr>
              <a:t>generates </a:t>
            </a:r>
            <a:r>
              <a:rPr lang="en-US" altLang="en-US" sz="2400">
                <a:solidFill>
                  <a:schemeClr val="tx1"/>
                </a:solidFill>
                <a:latin typeface="Fruitiger" charset="0"/>
              </a:rPr>
              <a:t>value.</a:t>
            </a:r>
          </a:p>
          <a:p>
            <a:pPr eaLnBrk="1" hangingPunct="1">
              <a:buFont typeface="Arial" panose="020B0604020202020204" pitchFamily="34" charset="0"/>
              <a:buChar char="•"/>
            </a:pPr>
            <a:r>
              <a:rPr lang="en-US" altLang="en-US" sz="2400">
                <a:solidFill>
                  <a:schemeClr val="tx1"/>
                </a:solidFill>
                <a:latin typeface="Fruitiger" charset="0"/>
              </a:rPr>
              <a:t>Good rules and regulations and a financial plan that </a:t>
            </a:r>
            <a:r>
              <a:rPr lang="en-US" altLang="en-US" sz="2400" b="1">
                <a:solidFill>
                  <a:schemeClr val="tx1"/>
                </a:solidFill>
                <a:latin typeface="Fruitiger" charset="0"/>
              </a:rPr>
              <a:t>manages </a:t>
            </a:r>
            <a:r>
              <a:rPr lang="en-US" altLang="en-US" sz="2400">
                <a:solidFill>
                  <a:schemeClr val="tx1"/>
                </a:solidFill>
                <a:latin typeface="Fruitiger" charset="0"/>
              </a:rPr>
              <a:t>value and attracts investment.</a:t>
            </a:r>
          </a:p>
        </p:txBody>
      </p:sp>
      <p:sp>
        <p:nvSpPr>
          <p:cNvPr id="8" name="Rectangle 7">
            <a:extLst>
              <a:ext uri="{FF2B5EF4-FFF2-40B4-BE49-F238E27FC236}">
                <a16:creationId xmlns:a16="http://schemas.microsoft.com/office/drawing/2014/main" id="{A808A78C-7B9B-B569-158F-7121181BE4D5}"/>
              </a:ext>
            </a:extLst>
          </p:cNvPr>
          <p:cNvSpPr/>
          <p:nvPr/>
        </p:nvSpPr>
        <p:spPr>
          <a:xfrm>
            <a:off x="2725912" y="4891730"/>
            <a:ext cx="7383677" cy="1399403"/>
          </a:xfrm>
          <a:prstGeom prst="rect">
            <a:avLst/>
          </a:prstGeom>
          <a:noFill/>
          <a:ln>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50"/>
          </a:p>
        </p:txBody>
      </p:sp>
      <p:sp>
        <p:nvSpPr>
          <p:cNvPr id="9" name="Rectangle 8">
            <a:extLst>
              <a:ext uri="{FF2B5EF4-FFF2-40B4-BE49-F238E27FC236}">
                <a16:creationId xmlns:a16="http://schemas.microsoft.com/office/drawing/2014/main" id="{EC10A14E-928F-81F9-75A3-D8960ECC5CCA}"/>
              </a:ext>
            </a:extLst>
          </p:cNvPr>
          <p:cNvSpPr/>
          <p:nvPr/>
        </p:nvSpPr>
        <p:spPr>
          <a:xfrm>
            <a:off x="9124950" y="2314576"/>
            <a:ext cx="285750" cy="600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50"/>
          </a:p>
        </p:txBody>
      </p:sp>
      <p:sp>
        <p:nvSpPr>
          <p:cNvPr id="10" name="TextBox 12">
            <a:extLst>
              <a:ext uri="{FF2B5EF4-FFF2-40B4-BE49-F238E27FC236}">
                <a16:creationId xmlns:a16="http://schemas.microsoft.com/office/drawing/2014/main" id="{022033A7-7599-CD6A-E31C-912741A8676A}"/>
              </a:ext>
            </a:extLst>
          </p:cNvPr>
          <p:cNvSpPr txBox="1">
            <a:spLocks noChangeArrowheads="1"/>
          </p:cNvSpPr>
          <p:nvPr/>
        </p:nvSpPr>
        <p:spPr bwMode="auto">
          <a:xfrm>
            <a:off x="6724650" y="3028952"/>
            <a:ext cx="114300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rgbClr val="FFFFFF"/>
                </a:solidFill>
                <a:latin typeface="Arial Narrow" panose="020B0606020202030204" pitchFamily="34" charset="0"/>
                <a:ea typeface="MS PGothic" panose="020B0600070205080204" pitchFamily="34" charset="-128"/>
              </a:defRPr>
            </a:lvl1pPr>
            <a:lvl2pPr marL="742950" indent="-285750" eaLnBrk="0" hangingPunct="0">
              <a:defRPr sz="1300">
                <a:solidFill>
                  <a:srgbClr val="FFFFFF"/>
                </a:solidFill>
                <a:latin typeface="Arial Narrow" panose="020B0606020202030204" pitchFamily="34" charset="0"/>
                <a:ea typeface="MS PGothic" panose="020B0600070205080204" pitchFamily="34" charset="-128"/>
              </a:defRPr>
            </a:lvl2pPr>
            <a:lvl3pPr marL="1143000" indent="-228600" eaLnBrk="0" hangingPunct="0">
              <a:defRPr sz="1300">
                <a:solidFill>
                  <a:srgbClr val="FFFFFF"/>
                </a:solidFill>
                <a:latin typeface="Arial Narrow" panose="020B0606020202030204" pitchFamily="34" charset="0"/>
                <a:ea typeface="MS PGothic" panose="020B0600070205080204" pitchFamily="34" charset="-128"/>
              </a:defRPr>
            </a:lvl3pPr>
            <a:lvl4pPr marL="1600200" indent="-228600" eaLnBrk="0" hangingPunct="0">
              <a:defRPr sz="1300">
                <a:solidFill>
                  <a:srgbClr val="FFFFFF"/>
                </a:solidFill>
                <a:latin typeface="Arial Narrow" panose="020B0606020202030204" pitchFamily="34" charset="0"/>
                <a:ea typeface="MS PGothic" panose="020B0600070205080204" pitchFamily="34" charset="-128"/>
              </a:defRPr>
            </a:lvl4pPr>
            <a:lvl5pPr marL="2057400" indent="-228600" eaLnBrk="0" hangingPunct="0">
              <a:defRPr sz="1300">
                <a:solidFill>
                  <a:srgbClr val="FFFFFF"/>
                </a:solidFill>
                <a:latin typeface="Arial Narrow" panose="020B0606020202030204" pitchFamily="34" charset="0"/>
                <a:ea typeface="MS PGothic" panose="020B0600070205080204" pitchFamily="34" charset="-128"/>
              </a:defRPr>
            </a:lvl5pPr>
            <a:lvl6pPr marL="25146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6pPr>
            <a:lvl7pPr marL="29718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7pPr>
            <a:lvl8pPr marL="34290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8pPr>
            <a:lvl9pPr marL="38862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9pPr>
          </a:lstStyle>
          <a:p>
            <a:pPr algn="ctr" eaLnBrk="1" hangingPunct="1"/>
            <a:r>
              <a:rPr lang="en-US" altLang="en-US" sz="825"/>
              <a:t>RULES &amp;</a:t>
            </a:r>
          </a:p>
          <a:p>
            <a:pPr algn="ctr" eaLnBrk="1" hangingPunct="1"/>
            <a:r>
              <a:rPr lang="en-US" altLang="en-US" sz="825"/>
              <a:t>REGULATIONS</a:t>
            </a:r>
          </a:p>
        </p:txBody>
      </p:sp>
      <p:sp>
        <p:nvSpPr>
          <p:cNvPr id="11" name="TextBox 21">
            <a:extLst>
              <a:ext uri="{FF2B5EF4-FFF2-40B4-BE49-F238E27FC236}">
                <a16:creationId xmlns:a16="http://schemas.microsoft.com/office/drawing/2014/main" id="{F03A17AA-BD63-3945-BCB9-DAE9ED323639}"/>
              </a:ext>
            </a:extLst>
          </p:cNvPr>
          <p:cNvSpPr txBox="1">
            <a:spLocks noChangeArrowheads="1"/>
          </p:cNvSpPr>
          <p:nvPr/>
        </p:nvSpPr>
        <p:spPr bwMode="auto">
          <a:xfrm>
            <a:off x="7524750" y="3028952"/>
            <a:ext cx="114300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rgbClr val="FFFFFF"/>
                </a:solidFill>
                <a:latin typeface="Arial Narrow" panose="020B0606020202030204" pitchFamily="34" charset="0"/>
                <a:ea typeface="MS PGothic" panose="020B0600070205080204" pitchFamily="34" charset="-128"/>
              </a:defRPr>
            </a:lvl1pPr>
            <a:lvl2pPr marL="742950" indent="-285750" eaLnBrk="0" hangingPunct="0">
              <a:defRPr sz="1300">
                <a:solidFill>
                  <a:srgbClr val="FFFFFF"/>
                </a:solidFill>
                <a:latin typeface="Arial Narrow" panose="020B0606020202030204" pitchFamily="34" charset="0"/>
                <a:ea typeface="MS PGothic" panose="020B0600070205080204" pitchFamily="34" charset="-128"/>
              </a:defRPr>
            </a:lvl2pPr>
            <a:lvl3pPr marL="1143000" indent="-228600" eaLnBrk="0" hangingPunct="0">
              <a:defRPr sz="1300">
                <a:solidFill>
                  <a:srgbClr val="FFFFFF"/>
                </a:solidFill>
                <a:latin typeface="Arial Narrow" panose="020B0606020202030204" pitchFamily="34" charset="0"/>
                <a:ea typeface="MS PGothic" panose="020B0600070205080204" pitchFamily="34" charset="-128"/>
              </a:defRPr>
            </a:lvl3pPr>
            <a:lvl4pPr marL="1600200" indent="-228600" eaLnBrk="0" hangingPunct="0">
              <a:defRPr sz="1300">
                <a:solidFill>
                  <a:srgbClr val="FFFFFF"/>
                </a:solidFill>
                <a:latin typeface="Arial Narrow" panose="020B0606020202030204" pitchFamily="34" charset="0"/>
                <a:ea typeface="MS PGothic" panose="020B0600070205080204" pitchFamily="34" charset="-128"/>
              </a:defRPr>
            </a:lvl4pPr>
            <a:lvl5pPr marL="2057400" indent="-228600" eaLnBrk="0" hangingPunct="0">
              <a:defRPr sz="1300">
                <a:solidFill>
                  <a:srgbClr val="FFFFFF"/>
                </a:solidFill>
                <a:latin typeface="Arial Narrow" panose="020B0606020202030204" pitchFamily="34" charset="0"/>
                <a:ea typeface="MS PGothic" panose="020B0600070205080204" pitchFamily="34" charset="-128"/>
              </a:defRPr>
            </a:lvl5pPr>
            <a:lvl6pPr marL="25146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6pPr>
            <a:lvl7pPr marL="29718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7pPr>
            <a:lvl8pPr marL="34290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8pPr>
            <a:lvl9pPr marL="38862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9pPr>
          </a:lstStyle>
          <a:p>
            <a:pPr algn="ctr" eaLnBrk="1" hangingPunct="1"/>
            <a:r>
              <a:rPr lang="en-US" altLang="en-US" sz="825"/>
              <a:t>FINANCIAL </a:t>
            </a:r>
          </a:p>
          <a:p>
            <a:pPr algn="ctr" eaLnBrk="1" hangingPunct="1"/>
            <a:r>
              <a:rPr lang="en-US" altLang="en-US" sz="825"/>
              <a:t>PLAN</a:t>
            </a:r>
          </a:p>
        </p:txBody>
      </p:sp>
      <p:sp>
        <p:nvSpPr>
          <p:cNvPr id="12" name="TextBox 22">
            <a:extLst>
              <a:ext uri="{FF2B5EF4-FFF2-40B4-BE49-F238E27FC236}">
                <a16:creationId xmlns:a16="http://schemas.microsoft.com/office/drawing/2014/main" id="{D01D5EA2-A1F5-F44C-A26D-ACF1EB8789FB}"/>
              </a:ext>
            </a:extLst>
          </p:cNvPr>
          <p:cNvSpPr txBox="1">
            <a:spLocks noChangeArrowheads="1"/>
          </p:cNvSpPr>
          <p:nvPr/>
        </p:nvSpPr>
        <p:spPr bwMode="auto">
          <a:xfrm>
            <a:off x="7124700" y="3714752"/>
            <a:ext cx="1143000"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rgbClr val="FFFFFF"/>
                </a:solidFill>
                <a:latin typeface="Arial Narrow" panose="020B0606020202030204" pitchFamily="34" charset="0"/>
                <a:ea typeface="MS PGothic" panose="020B0600070205080204" pitchFamily="34" charset="-128"/>
              </a:defRPr>
            </a:lvl1pPr>
            <a:lvl2pPr marL="742950" indent="-285750" eaLnBrk="0" hangingPunct="0">
              <a:defRPr sz="1300">
                <a:solidFill>
                  <a:srgbClr val="FFFFFF"/>
                </a:solidFill>
                <a:latin typeface="Arial Narrow" panose="020B0606020202030204" pitchFamily="34" charset="0"/>
                <a:ea typeface="MS PGothic" panose="020B0600070205080204" pitchFamily="34" charset="-128"/>
              </a:defRPr>
            </a:lvl2pPr>
            <a:lvl3pPr marL="1143000" indent="-228600" eaLnBrk="0" hangingPunct="0">
              <a:defRPr sz="1300">
                <a:solidFill>
                  <a:srgbClr val="FFFFFF"/>
                </a:solidFill>
                <a:latin typeface="Arial Narrow" panose="020B0606020202030204" pitchFamily="34" charset="0"/>
                <a:ea typeface="MS PGothic" panose="020B0600070205080204" pitchFamily="34" charset="-128"/>
              </a:defRPr>
            </a:lvl3pPr>
            <a:lvl4pPr marL="1600200" indent="-228600" eaLnBrk="0" hangingPunct="0">
              <a:defRPr sz="1300">
                <a:solidFill>
                  <a:srgbClr val="FFFFFF"/>
                </a:solidFill>
                <a:latin typeface="Arial Narrow" panose="020B0606020202030204" pitchFamily="34" charset="0"/>
                <a:ea typeface="MS PGothic" panose="020B0600070205080204" pitchFamily="34" charset="-128"/>
              </a:defRPr>
            </a:lvl4pPr>
            <a:lvl5pPr marL="2057400" indent="-228600" eaLnBrk="0" hangingPunct="0">
              <a:defRPr sz="1300">
                <a:solidFill>
                  <a:srgbClr val="FFFFFF"/>
                </a:solidFill>
                <a:latin typeface="Arial Narrow" panose="020B0606020202030204" pitchFamily="34" charset="0"/>
                <a:ea typeface="MS PGothic" panose="020B0600070205080204" pitchFamily="34" charset="-128"/>
              </a:defRPr>
            </a:lvl5pPr>
            <a:lvl6pPr marL="25146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6pPr>
            <a:lvl7pPr marL="29718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7pPr>
            <a:lvl8pPr marL="34290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8pPr>
            <a:lvl9pPr marL="3886200" indent="-228600" eaLnBrk="0" fontAlgn="base" hangingPunct="0">
              <a:spcBef>
                <a:spcPct val="0"/>
              </a:spcBef>
              <a:spcAft>
                <a:spcPct val="0"/>
              </a:spcAft>
              <a:defRPr sz="1300">
                <a:solidFill>
                  <a:srgbClr val="FFFFFF"/>
                </a:solidFill>
                <a:latin typeface="Arial Narrow" panose="020B0606020202030204" pitchFamily="34" charset="0"/>
                <a:ea typeface="MS PGothic" panose="020B0600070205080204" pitchFamily="34" charset="-128"/>
              </a:defRPr>
            </a:lvl9pPr>
          </a:lstStyle>
          <a:p>
            <a:pPr algn="ctr" eaLnBrk="1" hangingPunct="1"/>
            <a:r>
              <a:rPr lang="en-US" altLang="en-US" sz="825"/>
              <a:t>URBAN DESIGN</a:t>
            </a:r>
          </a:p>
        </p:txBody>
      </p:sp>
      <p:pic>
        <p:nvPicPr>
          <p:cNvPr id="13" name="Picture 7">
            <a:extLst>
              <a:ext uri="{FF2B5EF4-FFF2-40B4-BE49-F238E27FC236}">
                <a16:creationId xmlns:a16="http://schemas.microsoft.com/office/drawing/2014/main" id="{E1D250C9-7750-BAC0-41D9-232E23EAB5C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96050" y="1561341"/>
            <a:ext cx="4081592" cy="3281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5754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178C2-F376-5812-5F93-D19AAB2176A2}"/>
              </a:ext>
            </a:extLst>
          </p:cNvPr>
          <p:cNvSpPr>
            <a:spLocks noGrp="1"/>
          </p:cNvSpPr>
          <p:nvPr>
            <p:ph type="title"/>
          </p:nvPr>
        </p:nvSpPr>
        <p:spPr/>
        <p:txBody>
          <a:bodyPr/>
          <a:lstStyle/>
          <a:p>
            <a:r>
              <a:rPr lang="en-US" sz="3200" b="1"/>
              <a:t>Urban Finance: the Virtuous Cycle of Urban Value Creation </a:t>
            </a:r>
            <a:endParaRPr lang="en-GB" sz="3200" b="1"/>
          </a:p>
        </p:txBody>
      </p:sp>
      <p:sp>
        <p:nvSpPr>
          <p:cNvPr id="4" name="Slide Number Placeholder 3">
            <a:extLst>
              <a:ext uri="{FF2B5EF4-FFF2-40B4-BE49-F238E27FC236}">
                <a16:creationId xmlns:a16="http://schemas.microsoft.com/office/drawing/2014/main" id="{6C54220D-E45D-92C7-29D0-71A4CC52FDD9}"/>
              </a:ext>
            </a:extLst>
          </p:cNvPr>
          <p:cNvSpPr>
            <a:spLocks noGrp="1"/>
          </p:cNvSpPr>
          <p:nvPr>
            <p:ph type="sldNum" idx="12"/>
          </p:nvPr>
        </p:nvSpPr>
        <p:spPr/>
        <p:txBody>
          <a:bodyPr/>
          <a:lstStyle/>
          <a:p>
            <a:fld id="{00000000-1234-1234-1234-123412341234}" type="slidenum">
              <a:rPr lang="en-US" smtClean="0"/>
              <a:pPr/>
              <a:t>6</a:t>
            </a:fld>
            <a:endParaRPr lang="en-US"/>
          </a:p>
        </p:txBody>
      </p:sp>
      <p:pic>
        <p:nvPicPr>
          <p:cNvPr id="6" name="Picture 5">
            <a:extLst>
              <a:ext uri="{FF2B5EF4-FFF2-40B4-BE49-F238E27FC236}">
                <a16:creationId xmlns:a16="http://schemas.microsoft.com/office/drawing/2014/main" id="{07A8B3A0-6F82-CEBD-6A69-53370F12E3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1933" y="1718595"/>
            <a:ext cx="10208689" cy="4860335"/>
          </a:xfrm>
          <a:prstGeom prst="rect">
            <a:avLst/>
          </a:prstGeom>
        </p:spPr>
      </p:pic>
    </p:spTree>
    <p:extLst>
      <p:ext uri="{BB962C8B-B14F-4D97-AF65-F5344CB8AC3E}">
        <p14:creationId xmlns:p14="http://schemas.microsoft.com/office/powerpoint/2010/main" val="351068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row: Right 4">
            <a:extLst>
              <a:ext uri="{FF2B5EF4-FFF2-40B4-BE49-F238E27FC236}">
                <a16:creationId xmlns:a16="http://schemas.microsoft.com/office/drawing/2014/main" id="{4217BCD2-E5CC-4B63-121C-86BD64F9055C}"/>
              </a:ext>
            </a:extLst>
          </p:cNvPr>
          <p:cNvSpPr/>
          <p:nvPr/>
        </p:nvSpPr>
        <p:spPr>
          <a:xfrm>
            <a:off x="1360290" y="3638769"/>
            <a:ext cx="468510" cy="465267"/>
          </a:xfrm>
          <a:prstGeom prst="rightArrow">
            <a:avLst/>
          </a:prstGeom>
          <a:solidFill>
            <a:srgbClr val="4BB0E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4BB0E0"/>
              </a:solidFill>
            </a:endParaRPr>
          </a:p>
        </p:txBody>
      </p:sp>
      <p:sp>
        <p:nvSpPr>
          <p:cNvPr id="10" name="TextBox 9">
            <a:extLst>
              <a:ext uri="{FF2B5EF4-FFF2-40B4-BE49-F238E27FC236}">
                <a16:creationId xmlns:a16="http://schemas.microsoft.com/office/drawing/2014/main" id="{E9FB3F95-CB99-B001-6C7C-4824E8C317AF}"/>
              </a:ext>
            </a:extLst>
          </p:cNvPr>
          <p:cNvSpPr txBox="1"/>
          <p:nvPr/>
        </p:nvSpPr>
        <p:spPr>
          <a:xfrm>
            <a:off x="0" y="5063287"/>
            <a:ext cx="1828800" cy="830997"/>
          </a:xfrm>
          <a:prstGeom prst="rect">
            <a:avLst/>
          </a:prstGeom>
          <a:noFill/>
        </p:spPr>
        <p:txBody>
          <a:bodyPr wrap="square">
            <a:spAutoFit/>
          </a:bodyPr>
          <a:lstStyle/>
          <a:p>
            <a:pPr lvl="0"/>
            <a:r>
              <a:rPr lang="en-GB" sz="2400" b="1">
                <a:latin typeface="Roboto" panose="02000000000000000000" pitchFamily="2" charset="0"/>
                <a:ea typeface="Roboto" panose="02000000000000000000" pitchFamily="2" charset="0"/>
                <a:cs typeface="Roboto" panose="02000000000000000000" pitchFamily="2" charset="0"/>
              </a:rPr>
              <a:t>Expenditure Need </a:t>
            </a:r>
          </a:p>
        </p:txBody>
      </p:sp>
      <p:sp>
        <p:nvSpPr>
          <p:cNvPr id="3" name="Title 1">
            <a:extLst>
              <a:ext uri="{FF2B5EF4-FFF2-40B4-BE49-F238E27FC236}">
                <a16:creationId xmlns:a16="http://schemas.microsoft.com/office/drawing/2014/main" id="{E70A4651-2871-350C-0A22-9BBE275541D8}"/>
              </a:ext>
            </a:extLst>
          </p:cNvPr>
          <p:cNvSpPr txBox="1">
            <a:spLocks/>
          </p:cNvSpPr>
          <p:nvPr/>
        </p:nvSpPr>
        <p:spPr>
          <a:xfrm>
            <a:off x="123951" y="381257"/>
            <a:ext cx="11719926" cy="616449"/>
          </a:xfrm>
          <a:prstGeom prst="rect">
            <a:avLst/>
          </a:prstGeom>
          <a:noFill/>
          <a:ln>
            <a:noFill/>
          </a:ln>
        </p:spPr>
        <p:txBody>
          <a:bodyPr spcFirstLastPara="1" wrap="square" lIns="0" tIns="45700" rIns="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6BABD5"/>
              </a:buClr>
              <a:buSzPts val="2400"/>
              <a:buFont typeface="Calibri"/>
              <a:buNone/>
              <a:defRPr sz="2400" b="0" i="0" u="none" strike="noStrike" cap="none">
                <a:solidFill>
                  <a:srgbClr val="6BABD5"/>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6BABD5"/>
              </a:buClr>
              <a:buSzPts val="2400"/>
              <a:buFont typeface="Calibri"/>
              <a:buNone/>
              <a:tabLst/>
              <a:defRPr/>
            </a:pPr>
            <a:r>
              <a:rPr kumimoji="0" lang="en-US" sz="3600" b="1" i="0" u="none" strike="noStrike" kern="0" cap="none" spc="0" normalizeH="0" baseline="0" noProof="0">
                <a:ln>
                  <a:noFill/>
                </a:ln>
                <a:solidFill>
                  <a:srgbClr val="4BB0E0"/>
                </a:solidFill>
                <a:effectLst/>
                <a:uLnTx/>
                <a:uFillTx/>
                <a:latin typeface="Roboto" panose="02000000000000000000" pitchFamily="2" charset="0"/>
                <a:ea typeface="Roboto" panose="02000000000000000000" pitchFamily="2" charset="0"/>
                <a:cs typeface="Roboto" panose="02000000000000000000" pitchFamily="2" charset="0"/>
                <a:sym typeface="Calibri"/>
              </a:rPr>
              <a:t>Local </a:t>
            </a:r>
            <a:r>
              <a:rPr lang="en-US" sz="3600" b="1" kern="0">
                <a:solidFill>
                  <a:srgbClr val="4BB0E0"/>
                </a:solidFill>
                <a:latin typeface="Roboto" panose="02000000000000000000" pitchFamily="2" charset="0"/>
                <a:ea typeface="Roboto" panose="02000000000000000000" pitchFamily="2" charset="0"/>
                <a:cs typeface="Roboto" panose="02000000000000000000" pitchFamily="2" charset="0"/>
              </a:rPr>
              <a:t>F</a:t>
            </a:r>
            <a:r>
              <a:rPr kumimoji="0" lang="en-US" sz="3600" b="1" i="0" u="none" strike="noStrike" kern="0" cap="none" spc="0" normalizeH="0" baseline="0" noProof="0" err="1">
                <a:ln>
                  <a:noFill/>
                </a:ln>
                <a:solidFill>
                  <a:srgbClr val="4BB0E0"/>
                </a:solidFill>
                <a:effectLst/>
                <a:uLnTx/>
                <a:uFillTx/>
                <a:latin typeface="Roboto" panose="02000000000000000000" pitchFamily="2" charset="0"/>
                <a:ea typeface="Roboto" panose="02000000000000000000" pitchFamily="2" charset="0"/>
                <a:cs typeface="Roboto" panose="02000000000000000000" pitchFamily="2" charset="0"/>
                <a:sym typeface="Calibri"/>
              </a:rPr>
              <a:t>unding</a:t>
            </a:r>
            <a:r>
              <a:rPr kumimoji="0" lang="en-US" sz="3600" b="1" i="0" u="none" strike="noStrike" kern="0" cap="none" spc="0" normalizeH="0" baseline="0" noProof="0">
                <a:ln>
                  <a:noFill/>
                </a:ln>
                <a:solidFill>
                  <a:srgbClr val="4BB0E0"/>
                </a:solidFill>
                <a:effectLst/>
                <a:uLnTx/>
                <a:uFillTx/>
                <a:latin typeface="Roboto" panose="02000000000000000000" pitchFamily="2" charset="0"/>
                <a:ea typeface="Roboto" panose="02000000000000000000" pitchFamily="2" charset="0"/>
                <a:cs typeface="Roboto" panose="02000000000000000000" pitchFamily="2" charset="0"/>
                <a:sym typeface="Calibri"/>
              </a:rPr>
              <a:t> and Finance for Service </a:t>
            </a:r>
            <a:r>
              <a:rPr lang="en-US" sz="3600" b="1" kern="0">
                <a:solidFill>
                  <a:srgbClr val="4BB0E0"/>
                </a:solidFill>
                <a:latin typeface="Roboto" panose="02000000000000000000" pitchFamily="2" charset="0"/>
                <a:ea typeface="Roboto" panose="02000000000000000000" pitchFamily="2" charset="0"/>
                <a:cs typeface="Roboto" panose="02000000000000000000" pitchFamily="2" charset="0"/>
              </a:rPr>
              <a:t>D</a:t>
            </a:r>
            <a:r>
              <a:rPr kumimoji="0" lang="en-US" sz="3600" b="1" i="0" u="none" strike="noStrike" kern="0" cap="none" spc="0" normalizeH="0" baseline="0" noProof="0" err="1">
                <a:ln>
                  <a:noFill/>
                </a:ln>
                <a:solidFill>
                  <a:srgbClr val="4BB0E0"/>
                </a:solidFill>
                <a:effectLst/>
                <a:uLnTx/>
                <a:uFillTx/>
                <a:latin typeface="Roboto" panose="02000000000000000000" pitchFamily="2" charset="0"/>
                <a:ea typeface="Roboto" panose="02000000000000000000" pitchFamily="2" charset="0"/>
                <a:cs typeface="Roboto" panose="02000000000000000000" pitchFamily="2" charset="0"/>
                <a:sym typeface="Calibri"/>
              </a:rPr>
              <a:t>elivery</a:t>
            </a:r>
            <a:r>
              <a:rPr kumimoji="0" lang="en-US" sz="3600" b="1" i="0" u="none" strike="noStrike" kern="0" cap="none" spc="0" normalizeH="0" baseline="0" noProof="0">
                <a:ln>
                  <a:noFill/>
                </a:ln>
                <a:solidFill>
                  <a:srgbClr val="4BB0E0"/>
                </a:solidFill>
                <a:effectLst/>
                <a:uLnTx/>
                <a:uFillTx/>
                <a:latin typeface="Roboto" panose="02000000000000000000" pitchFamily="2" charset="0"/>
                <a:ea typeface="Roboto" panose="02000000000000000000" pitchFamily="2" charset="0"/>
                <a:cs typeface="Roboto" panose="02000000000000000000" pitchFamily="2" charset="0"/>
                <a:sym typeface="Calibri"/>
              </a:rPr>
              <a:t> for IDPs</a:t>
            </a:r>
          </a:p>
        </p:txBody>
      </p:sp>
      <p:graphicFrame>
        <p:nvGraphicFramePr>
          <p:cNvPr id="8" name="Table 7">
            <a:extLst>
              <a:ext uri="{FF2B5EF4-FFF2-40B4-BE49-F238E27FC236}">
                <a16:creationId xmlns:a16="http://schemas.microsoft.com/office/drawing/2014/main" id="{706E5B4F-AA04-6F7A-F32F-95717818F954}"/>
              </a:ext>
            </a:extLst>
          </p:cNvPr>
          <p:cNvGraphicFramePr>
            <a:graphicFrameLocks noGrp="1"/>
          </p:cNvGraphicFramePr>
          <p:nvPr>
            <p:extLst>
              <p:ext uri="{D42A27DB-BD31-4B8C-83A1-F6EECF244321}">
                <p14:modId xmlns:p14="http://schemas.microsoft.com/office/powerpoint/2010/main" val="1119925485"/>
              </p:ext>
            </p:extLst>
          </p:nvPr>
        </p:nvGraphicFramePr>
        <p:xfrm>
          <a:off x="13049251" y="-1847850"/>
          <a:ext cx="9659598" cy="7879080"/>
        </p:xfrm>
        <a:graphic>
          <a:graphicData uri="http://schemas.openxmlformats.org/drawingml/2006/table">
            <a:tbl>
              <a:tblPr firstRow="1" bandRow="1">
                <a:tableStyleId>{B301B821-A1FF-4177-AEE7-76D212191A09}</a:tableStyleId>
              </a:tblPr>
              <a:tblGrid>
                <a:gridCol w="1809506">
                  <a:extLst>
                    <a:ext uri="{9D8B030D-6E8A-4147-A177-3AD203B41FA5}">
                      <a16:colId xmlns:a16="http://schemas.microsoft.com/office/drawing/2014/main" val="3921731762"/>
                    </a:ext>
                  </a:extLst>
                </a:gridCol>
                <a:gridCol w="7850092">
                  <a:extLst>
                    <a:ext uri="{9D8B030D-6E8A-4147-A177-3AD203B41FA5}">
                      <a16:colId xmlns:a16="http://schemas.microsoft.com/office/drawing/2014/main" val="1961110526"/>
                    </a:ext>
                  </a:extLst>
                </a:gridCol>
              </a:tblGrid>
              <a:tr h="259452">
                <a:tc>
                  <a:txBody>
                    <a:bodyPr/>
                    <a:lstStyle/>
                    <a:p>
                      <a:r>
                        <a:rPr lang="en-US" sz="1800"/>
                        <a:t>TOOL</a:t>
                      </a:r>
                      <a:endParaRPr lang="en-CA" sz="1800"/>
                    </a:p>
                  </a:txBody>
                  <a:tcPr>
                    <a:lnR w="38100" cap="flat" cmpd="sng" algn="ctr">
                      <a:solidFill>
                        <a:schemeClr val="bg1"/>
                      </a:solidFill>
                      <a:prstDash val="solid"/>
                      <a:round/>
                      <a:headEnd type="none" w="med" len="med"/>
                      <a:tailEnd type="none" w="med" len="med"/>
                    </a:lnR>
                  </a:tcPr>
                </a:tc>
                <a:tc>
                  <a:txBody>
                    <a:bodyPr/>
                    <a:lstStyle/>
                    <a:p>
                      <a:r>
                        <a:rPr lang="en-US" sz="1800"/>
                        <a:t>OPPORTUNITY / CHALLENGE</a:t>
                      </a:r>
                      <a:endParaRPr lang="en-CA" sz="1800"/>
                    </a:p>
                  </a:txBody>
                  <a:tcPr>
                    <a:lnL w="381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668779331"/>
                  </a:ext>
                </a:extLst>
              </a:tr>
              <a:tr h="86483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b="1"/>
                        <a:t>Humanitarian Assistance</a:t>
                      </a:r>
                      <a:endParaRPr lang="en-CA" sz="1800" b="1"/>
                    </a:p>
                    <a:p>
                      <a:endParaRPr lang="en-CA" sz="1800" b="1"/>
                    </a:p>
                  </a:txBody>
                  <a:tcPr>
                    <a:lnR w="38100" cap="flat" cmpd="sng" algn="ctr">
                      <a:solidFill>
                        <a:schemeClr val="bg1"/>
                      </a:solidFill>
                      <a:prstDash val="solid"/>
                      <a:round/>
                      <a:headEnd type="none" w="med" len="med"/>
                      <a:tailEnd type="none" w="med" len="med"/>
                    </a:lnR>
                  </a:tcPr>
                </a:tc>
                <a:tc>
                  <a:txBody>
                    <a:bodyPr/>
                    <a:lstStyle/>
                    <a:p>
                      <a:pPr marL="285750" indent="-285750">
                        <a:spcAft>
                          <a:spcPts val="600"/>
                        </a:spcAft>
                        <a:buFont typeface="Arial" panose="020B0604020202020204" pitchFamily="34" charset="0"/>
                        <a:buChar char="•"/>
                      </a:pPr>
                      <a:r>
                        <a:rPr lang="en-US" sz="1600"/>
                        <a:t>Immediate emergency relief for large, displaced populations requires financial and technical assistance from humanitarian partners to support needs of IDPs.  </a:t>
                      </a:r>
                    </a:p>
                    <a:p>
                      <a:pPr marL="285750" indent="-285750">
                        <a:spcAft>
                          <a:spcPts val="600"/>
                        </a:spcAft>
                        <a:buFont typeface="Arial" panose="020B0604020202020204" pitchFamily="34" charset="0"/>
                        <a:buChar char="•"/>
                      </a:pPr>
                      <a:r>
                        <a:rPr lang="en-US" sz="1600"/>
                        <a:t>Opportunity to partner with local governments to coordinate supports.</a:t>
                      </a:r>
                    </a:p>
                    <a:p>
                      <a:pPr marL="285750" lvl="0" indent="-285750">
                        <a:spcAft>
                          <a:spcPts val="600"/>
                        </a:spcAft>
                        <a:buFont typeface="Arial" panose="020B0604020202020204" pitchFamily="34" charset="0"/>
                        <a:buChar char="•"/>
                      </a:pPr>
                      <a:r>
                        <a:rPr lang="en-US" sz="1600"/>
                        <a:t>Targeting solely the IDPs may result in conflict over resources</a:t>
                      </a:r>
                    </a:p>
                  </a:txBody>
                  <a:tcPr>
                    <a:lnL w="381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780434356"/>
                  </a:ext>
                </a:extLst>
              </a:tr>
              <a:tr h="464851">
                <a:tc>
                  <a:txBody>
                    <a:bodyPr/>
                    <a:lstStyle/>
                    <a:p>
                      <a:r>
                        <a:rPr lang="en-CA" sz="1800" b="1"/>
                        <a:t>Development Donor Grants</a:t>
                      </a:r>
                    </a:p>
                  </a:txBody>
                  <a:tcPr>
                    <a:lnR w="38100" cap="flat" cmpd="sng" algn="ctr">
                      <a:solidFill>
                        <a:schemeClr val="bg1"/>
                      </a:solidFill>
                      <a:prstDash val="solid"/>
                      <a:round/>
                      <a:headEnd type="none" w="med" len="med"/>
                      <a:tailEnd type="none" w="med" len="med"/>
                    </a:lnR>
                  </a:tcPr>
                </a:tc>
                <a:tc>
                  <a:txBody>
                    <a:bodyPr/>
                    <a:lstStyle/>
                    <a:p>
                      <a:pPr marL="285750" indent="-285750">
                        <a:spcAft>
                          <a:spcPts val="600"/>
                        </a:spcAft>
                        <a:buFont typeface="Arial" panose="020B0604020202020204" pitchFamily="34" charset="0"/>
                        <a:buChar char="•"/>
                      </a:pPr>
                      <a:r>
                        <a:rPr lang="en-US" sz="1600"/>
                        <a:t>Support for longer term interventions in IDPs context, as well as enabling ‘preparedness’   </a:t>
                      </a:r>
                    </a:p>
                    <a:p>
                      <a:pPr marL="285750" indent="-285750">
                        <a:spcAft>
                          <a:spcPts val="600"/>
                        </a:spcAft>
                        <a:buFont typeface="Arial" panose="020B0604020202020204" pitchFamily="34" charset="0"/>
                        <a:buChar char="•"/>
                      </a:pPr>
                      <a:r>
                        <a:rPr lang="en-US" sz="1600"/>
                        <a:t>May not target specifically IDPs, priorities are set more broadly, yet urban support still limited</a:t>
                      </a:r>
                    </a:p>
                  </a:txBody>
                  <a:tcPr>
                    <a:lnL w="381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324790"/>
                  </a:ext>
                </a:extLst>
              </a:tr>
              <a:tr h="810787">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b="1"/>
                        <a:t>Inter-Governmental Transfers</a:t>
                      </a:r>
                      <a:endParaRPr lang="en-CA" sz="1800" b="1"/>
                    </a:p>
                  </a:txBody>
                  <a:tcPr>
                    <a:lnR w="38100" cap="flat" cmpd="sng" algn="ctr">
                      <a:solidFill>
                        <a:schemeClr val="bg1"/>
                      </a:solidFill>
                      <a:prstDash val="solid"/>
                      <a:round/>
                      <a:headEnd type="none" w="med" len="med"/>
                      <a:tailEnd type="none" w="med" len="med"/>
                    </a:lnR>
                  </a:tcPr>
                </a:tc>
                <a:tc>
                  <a:txBody>
                    <a:bodyPr/>
                    <a:lstStyle/>
                    <a:p>
                      <a:pPr marL="285750" marR="0" lvl="0" indent="-285750" algn="l" rtl="0" eaLnBrk="1" fontAlgn="auto" latinLnBrk="0" hangingPunct="1">
                        <a:lnSpc>
                          <a:spcPct val="100000"/>
                        </a:lnSpc>
                        <a:spcBef>
                          <a:spcPts val="0"/>
                        </a:spcBef>
                        <a:spcAft>
                          <a:spcPts val="600"/>
                        </a:spcAft>
                        <a:buClr>
                          <a:srgbClr val="000000"/>
                        </a:buClr>
                        <a:buSzTx/>
                        <a:buFont typeface="Arial" panose="020B0604020202020204" pitchFamily="34" charset="0"/>
                        <a:buChar char="•"/>
                      </a:pPr>
                      <a:r>
                        <a:rPr lang="en-US" sz="1600"/>
                        <a:t>Rigid funding formulas and conditions do not enable local governments to respond to  sudden increases in demand for services.  </a:t>
                      </a:r>
                    </a:p>
                    <a:p>
                      <a:pPr marL="285750" marR="0" lvl="0" indent="-285750" algn="l" defTabSz="914400" rtl="0" eaLnBrk="1" fontAlgn="auto" latinLnBrk="0" hangingPunct="1">
                        <a:lnSpc>
                          <a:spcPct val="100000"/>
                        </a:lnSpc>
                        <a:spcBef>
                          <a:spcPts val="0"/>
                        </a:spcBef>
                        <a:spcAft>
                          <a:spcPts val="600"/>
                        </a:spcAft>
                        <a:buClr>
                          <a:srgbClr val="000000"/>
                        </a:buClr>
                        <a:buSzTx/>
                        <a:buFont typeface="Arial" panose="020B0604020202020204" pitchFamily="34" charset="0"/>
                        <a:buChar char="•"/>
                        <a:tabLst/>
                        <a:defRPr/>
                      </a:pPr>
                      <a:r>
                        <a:rPr lang="en-US" sz="1600"/>
                        <a:t>Supports need to be adjusted to provide flexibility and reflect local population increases to empower local governments to take a leading role in supporting IDPs.</a:t>
                      </a:r>
                      <a:endParaRPr lang="en-CA" sz="1600"/>
                    </a:p>
                  </a:txBody>
                  <a:tcPr>
                    <a:lnL w="381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90151572"/>
                  </a:ext>
                </a:extLst>
              </a:tr>
              <a:tr h="583766">
                <a:tc>
                  <a:txBody>
                    <a:bodyPr/>
                    <a:lstStyle/>
                    <a:p>
                      <a:r>
                        <a:rPr lang="en-US" sz="1800" b="1"/>
                        <a:t>Own Source Revenue (OSR)</a:t>
                      </a:r>
                      <a:endParaRPr lang="en-CA" sz="1800" b="1"/>
                    </a:p>
                  </a:txBody>
                  <a:tcPr>
                    <a:lnR w="38100" cap="flat" cmpd="sng" algn="ctr">
                      <a:solidFill>
                        <a:schemeClr val="bg1"/>
                      </a:solidFill>
                      <a:prstDash val="solid"/>
                      <a:round/>
                      <a:headEnd type="none" w="med" len="med"/>
                      <a:tailEnd type="none" w="med" len="med"/>
                    </a:lnR>
                  </a:tcPr>
                </a:tc>
                <a:tc>
                  <a:txBody>
                    <a:bodyPr/>
                    <a:lstStyle/>
                    <a:p>
                      <a:pPr marL="285750" indent="-285750">
                        <a:spcAft>
                          <a:spcPts val="600"/>
                        </a:spcAft>
                        <a:buFont typeface="Arial" panose="020B0604020202020204" pitchFamily="34" charset="0"/>
                        <a:buChar char="•"/>
                      </a:pPr>
                      <a:r>
                        <a:rPr lang="en-US" sz="1600"/>
                        <a:t>Optimization of own source revenues (e.g., through local reforms to property tax, user fees, etc.) and integrating IDPs into these local revenue frameworks facilitates an integrated approach to service delivery over the longer-term.</a:t>
                      </a:r>
                      <a:endParaRPr lang="en-CA" sz="1600"/>
                    </a:p>
                  </a:txBody>
                  <a:tcPr>
                    <a:lnL w="381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445793512"/>
                  </a:ext>
                </a:extLst>
              </a:tr>
              <a:tr h="810787">
                <a:tc>
                  <a:txBody>
                    <a:bodyPr/>
                    <a:lstStyle/>
                    <a:p>
                      <a:r>
                        <a:rPr lang="en-CA" sz="1800" b="1"/>
                        <a:t>External Finance (e.g., debt, PPP, blended finance)</a:t>
                      </a:r>
                    </a:p>
                  </a:txBody>
                  <a:tcPr>
                    <a:lnR w="38100" cap="flat" cmpd="sng" algn="ctr">
                      <a:solidFill>
                        <a:schemeClr val="bg1"/>
                      </a:solidFill>
                      <a:prstDash val="solid"/>
                      <a:round/>
                      <a:headEnd type="none" w="med" len="med"/>
                      <a:tailEnd type="none" w="med" len="med"/>
                    </a:lnR>
                  </a:tcPr>
                </a:tc>
                <a:tc>
                  <a:txBody>
                    <a:bodyPr/>
                    <a:lstStyle/>
                    <a:p>
                      <a:pPr marL="285750" indent="-285750">
                        <a:spcAft>
                          <a:spcPts val="600"/>
                        </a:spcAft>
                        <a:buFont typeface="Arial" panose="020B0604020202020204" pitchFamily="34" charset="0"/>
                        <a:buChar char="•"/>
                      </a:pPr>
                      <a:r>
                        <a:rPr lang="en-US" sz="1600"/>
                        <a:t>Enable, where appropriate, prudent borrowing that limits financial risks to local governments and provides flexibility to invest strategically in local services. </a:t>
                      </a:r>
                    </a:p>
                    <a:p>
                      <a:pPr marL="285750" indent="-285750">
                        <a:spcAft>
                          <a:spcPts val="600"/>
                        </a:spcAft>
                        <a:buFont typeface="Arial" panose="020B0604020202020204" pitchFamily="34" charset="0"/>
                        <a:buChar char="•"/>
                      </a:pPr>
                      <a:r>
                        <a:rPr lang="en-US" sz="1600"/>
                        <a:t>This includes building technical capacity of local governments to manage their creditworthiness and is built on fundamental prerequisites being in place to sustainably service debt.</a:t>
                      </a:r>
                      <a:endParaRPr lang="en-CA" sz="1600"/>
                    </a:p>
                  </a:txBody>
                  <a:tcPr>
                    <a:lnL w="381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109998564"/>
                  </a:ext>
                </a:extLst>
              </a:tr>
              <a:tr h="637819">
                <a:tc>
                  <a:txBody>
                    <a:bodyPr/>
                    <a:lstStyle/>
                    <a:p>
                      <a:r>
                        <a:rPr lang="en-CA" sz="1800" b="1"/>
                        <a:t>Private Sector</a:t>
                      </a:r>
                    </a:p>
                  </a:txBody>
                  <a:tcPr>
                    <a:lnR w="38100" cap="flat" cmpd="sng" algn="ctr">
                      <a:solidFill>
                        <a:schemeClr val="bg1"/>
                      </a:solidFill>
                      <a:prstDash val="solid"/>
                      <a:round/>
                      <a:headEnd type="none" w="med" len="med"/>
                      <a:tailEnd type="none" w="med" len="med"/>
                    </a:lnR>
                  </a:tcPr>
                </a:tc>
                <a:tc>
                  <a:txBody>
                    <a:bodyPr/>
                    <a:lstStyle/>
                    <a:p>
                      <a:pPr marL="285750" indent="-285750">
                        <a:spcAft>
                          <a:spcPts val="600"/>
                        </a:spcAft>
                        <a:buFont typeface="Arial" panose="020B0604020202020204" pitchFamily="34" charset="0"/>
                        <a:buChar char="•"/>
                      </a:pPr>
                      <a:r>
                        <a:rPr lang="en-CA" sz="1600"/>
                        <a:t>Includes both external and domestic, and more specifically local. Largest provider of capital for rentable investments, including services and housing; can produce public goods to some extent.</a:t>
                      </a:r>
                    </a:p>
                    <a:p>
                      <a:pPr marL="285750" indent="-285750">
                        <a:spcAft>
                          <a:spcPts val="600"/>
                        </a:spcAft>
                        <a:buFont typeface="Arial" panose="020B0604020202020204" pitchFamily="34" charset="0"/>
                        <a:buChar char="•"/>
                      </a:pPr>
                      <a:r>
                        <a:rPr lang="en-CA" sz="1600"/>
                        <a:t>Can include IDPs as economic actors; May require incentives in context of crisis/high risk.</a:t>
                      </a:r>
                    </a:p>
                  </a:txBody>
                  <a:tcPr>
                    <a:lnL w="381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221918755"/>
                  </a:ext>
                </a:extLst>
              </a:tr>
            </a:tbl>
          </a:graphicData>
        </a:graphic>
      </p:graphicFrame>
      <p:grpSp>
        <p:nvGrpSpPr>
          <p:cNvPr id="13" name="Group 12">
            <a:extLst>
              <a:ext uri="{FF2B5EF4-FFF2-40B4-BE49-F238E27FC236}">
                <a16:creationId xmlns:a16="http://schemas.microsoft.com/office/drawing/2014/main" id="{054BFBD0-653E-1C51-E3B6-1F96F00E3E77}"/>
              </a:ext>
            </a:extLst>
          </p:cNvPr>
          <p:cNvGrpSpPr/>
          <p:nvPr/>
        </p:nvGrpSpPr>
        <p:grpSpPr>
          <a:xfrm>
            <a:off x="1914365" y="1608486"/>
            <a:ext cx="10112301" cy="4953000"/>
            <a:chOff x="3284808" y="1134495"/>
            <a:chExt cx="8288967" cy="5590732"/>
          </a:xfrm>
        </p:grpSpPr>
        <p:sp>
          <p:nvSpPr>
            <p:cNvPr id="14" name="Freeform: Shape 13">
              <a:extLst>
                <a:ext uri="{FF2B5EF4-FFF2-40B4-BE49-F238E27FC236}">
                  <a16:creationId xmlns:a16="http://schemas.microsoft.com/office/drawing/2014/main" id="{DFBB2E58-F20B-B8F3-F758-88E82E35544F}"/>
                </a:ext>
              </a:extLst>
            </p:cNvPr>
            <p:cNvSpPr/>
            <p:nvPr/>
          </p:nvSpPr>
          <p:spPr>
            <a:xfrm>
              <a:off x="3284808" y="1134495"/>
              <a:ext cx="3913187" cy="5590732"/>
            </a:xfrm>
            <a:custGeom>
              <a:avLst/>
              <a:gdLst>
                <a:gd name="connsiteX0" fmla="*/ 0 w 3913187"/>
                <a:gd name="connsiteY0" fmla="*/ 391319 h 5418667"/>
                <a:gd name="connsiteX1" fmla="*/ 391319 w 3913187"/>
                <a:gd name="connsiteY1" fmla="*/ 0 h 5418667"/>
                <a:gd name="connsiteX2" fmla="*/ 3521868 w 3913187"/>
                <a:gd name="connsiteY2" fmla="*/ 0 h 5418667"/>
                <a:gd name="connsiteX3" fmla="*/ 3913187 w 3913187"/>
                <a:gd name="connsiteY3" fmla="*/ 391319 h 5418667"/>
                <a:gd name="connsiteX4" fmla="*/ 3913187 w 3913187"/>
                <a:gd name="connsiteY4" fmla="*/ 5027348 h 5418667"/>
                <a:gd name="connsiteX5" fmla="*/ 3521868 w 3913187"/>
                <a:gd name="connsiteY5" fmla="*/ 5418667 h 5418667"/>
                <a:gd name="connsiteX6" fmla="*/ 391319 w 3913187"/>
                <a:gd name="connsiteY6" fmla="*/ 5418667 h 5418667"/>
                <a:gd name="connsiteX7" fmla="*/ 0 w 3913187"/>
                <a:gd name="connsiteY7" fmla="*/ 5027348 h 5418667"/>
                <a:gd name="connsiteX8" fmla="*/ 0 w 3913187"/>
                <a:gd name="connsiteY8" fmla="*/ 391319 h 541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3187" h="5418667">
                  <a:moveTo>
                    <a:pt x="0" y="391319"/>
                  </a:moveTo>
                  <a:cubicBezTo>
                    <a:pt x="0" y="175199"/>
                    <a:pt x="175199" y="0"/>
                    <a:pt x="391319" y="0"/>
                  </a:cubicBezTo>
                  <a:lnTo>
                    <a:pt x="3521868" y="0"/>
                  </a:lnTo>
                  <a:cubicBezTo>
                    <a:pt x="3737988" y="0"/>
                    <a:pt x="3913187" y="175199"/>
                    <a:pt x="3913187" y="391319"/>
                  </a:cubicBezTo>
                  <a:lnTo>
                    <a:pt x="3913187" y="5027348"/>
                  </a:lnTo>
                  <a:cubicBezTo>
                    <a:pt x="3913187" y="5243468"/>
                    <a:pt x="3737988" y="5418667"/>
                    <a:pt x="3521868" y="5418667"/>
                  </a:cubicBezTo>
                  <a:lnTo>
                    <a:pt x="391319" y="5418667"/>
                  </a:lnTo>
                  <a:cubicBezTo>
                    <a:pt x="175199" y="5418667"/>
                    <a:pt x="0" y="5243468"/>
                    <a:pt x="0" y="5027348"/>
                  </a:cubicBezTo>
                  <a:lnTo>
                    <a:pt x="0" y="391319"/>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79070" tIns="179070" rIns="179070" bIns="3972137" numCol="1" spcCol="1270" anchor="ctr" anchorCtr="0">
              <a:noAutofit/>
            </a:bodyPr>
            <a:lstStyle/>
            <a:p>
              <a:pPr marL="0" lvl="0" indent="0" algn="ctr" defTabSz="2089150">
                <a:lnSpc>
                  <a:spcPct val="90000"/>
                </a:lnSpc>
                <a:spcBef>
                  <a:spcPct val="0"/>
                </a:spcBef>
                <a:spcAft>
                  <a:spcPct val="35000"/>
                </a:spcAft>
                <a:buNone/>
              </a:pPr>
              <a:r>
                <a:rPr lang="en-GB" sz="4700" kern="1200"/>
                <a:t>Acute Crises</a:t>
              </a:r>
            </a:p>
          </p:txBody>
        </p:sp>
        <p:sp>
          <p:nvSpPr>
            <p:cNvPr id="15" name="Freeform: Shape 14">
              <a:extLst>
                <a:ext uri="{FF2B5EF4-FFF2-40B4-BE49-F238E27FC236}">
                  <a16:creationId xmlns:a16="http://schemas.microsoft.com/office/drawing/2014/main" id="{3C564BED-A47D-7D5D-1326-4113DE7AFEF8}"/>
                </a:ext>
              </a:extLst>
            </p:cNvPr>
            <p:cNvSpPr/>
            <p:nvPr/>
          </p:nvSpPr>
          <p:spPr>
            <a:xfrm>
              <a:off x="3676127" y="2615233"/>
              <a:ext cx="3130550" cy="2029354"/>
            </a:xfrm>
            <a:custGeom>
              <a:avLst/>
              <a:gdLst>
                <a:gd name="connsiteX0" fmla="*/ 0 w 3130550"/>
                <a:gd name="connsiteY0" fmla="*/ 202935 h 2029354"/>
                <a:gd name="connsiteX1" fmla="*/ 202935 w 3130550"/>
                <a:gd name="connsiteY1" fmla="*/ 0 h 2029354"/>
                <a:gd name="connsiteX2" fmla="*/ 2927615 w 3130550"/>
                <a:gd name="connsiteY2" fmla="*/ 0 h 2029354"/>
                <a:gd name="connsiteX3" fmla="*/ 3130550 w 3130550"/>
                <a:gd name="connsiteY3" fmla="*/ 202935 h 2029354"/>
                <a:gd name="connsiteX4" fmla="*/ 3130550 w 3130550"/>
                <a:gd name="connsiteY4" fmla="*/ 1826419 h 2029354"/>
                <a:gd name="connsiteX5" fmla="*/ 2927615 w 3130550"/>
                <a:gd name="connsiteY5" fmla="*/ 2029354 h 2029354"/>
                <a:gd name="connsiteX6" fmla="*/ 202935 w 3130550"/>
                <a:gd name="connsiteY6" fmla="*/ 2029354 h 2029354"/>
                <a:gd name="connsiteX7" fmla="*/ 0 w 3130550"/>
                <a:gd name="connsiteY7" fmla="*/ 1826419 h 2029354"/>
                <a:gd name="connsiteX8" fmla="*/ 0 w 3130550"/>
                <a:gd name="connsiteY8" fmla="*/ 202935 h 2029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0550" h="2029354">
                  <a:moveTo>
                    <a:pt x="0" y="202935"/>
                  </a:moveTo>
                  <a:cubicBezTo>
                    <a:pt x="0" y="90857"/>
                    <a:pt x="90857" y="0"/>
                    <a:pt x="202935" y="0"/>
                  </a:cubicBezTo>
                  <a:lnTo>
                    <a:pt x="2927615" y="0"/>
                  </a:lnTo>
                  <a:cubicBezTo>
                    <a:pt x="3039693" y="0"/>
                    <a:pt x="3130550" y="90857"/>
                    <a:pt x="3130550" y="202935"/>
                  </a:cubicBezTo>
                  <a:lnTo>
                    <a:pt x="3130550" y="1826419"/>
                  </a:lnTo>
                  <a:cubicBezTo>
                    <a:pt x="3130550" y="1938497"/>
                    <a:pt x="3039693" y="2029354"/>
                    <a:pt x="2927615" y="2029354"/>
                  </a:cubicBezTo>
                  <a:lnTo>
                    <a:pt x="202935" y="2029354"/>
                  </a:lnTo>
                  <a:cubicBezTo>
                    <a:pt x="90857" y="2029354"/>
                    <a:pt x="0" y="1938497"/>
                    <a:pt x="0" y="1826419"/>
                  </a:cubicBezTo>
                  <a:lnTo>
                    <a:pt x="0" y="202935"/>
                  </a:lnTo>
                  <a:close/>
                </a:path>
              </a:pathLst>
            </a:custGeom>
            <a:solidFill>
              <a:schemeClr val="bg1">
                <a:lumMod val="9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10238" tIns="97538" rIns="110238" bIns="97538" numCol="1" spcCol="1270" anchor="ctr" anchorCtr="0">
              <a:noAutofit/>
            </a:bodyPr>
            <a:lstStyle/>
            <a:p>
              <a:pPr marL="342900" lvl="0" indent="-342900" algn="ctr" defTabSz="889000">
                <a:lnSpc>
                  <a:spcPct val="90000"/>
                </a:lnSpc>
                <a:spcBef>
                  <a:spcPct val="0"/>
                </a:spcBef>
                <a:spcAft>
                  <a:spcPct val="35000"/>
                </a:spcAft>
                <a:buFont typeface="Arial" panose="020B0604020202020204" pitchFamily="34" charset="0"/>
                <a:buChar char="•"/>
              </a:pPr>
              <a:r>
                <a:rPr lang="en-GB" sz="2000" b="1" kern="1200">
                  <a:solidFill>
                    <a:srgbClr val="000000"/>
                  </a:solidFill>
                </a:rPr>
                <a:t>Humanitarian Assistance</a:t>
              </a:r>
            </a:p>
            <a:p>
              <a:pPr marL="342900" lvl="0" indent="-342900" algn="ctr" defTabSz="889000">
                <a:lnSpc>
                  <a:spcPct val="90000"/>
                </a:lnSpc>
                <a:spcBef>
                  <a:spcPct val="0"/>
                </a:spcBef>
                <a:spcAft>
                  <a:spcPct val="35000"/>
                </a:spcAft>
                <a:buFont typeface="Arial" panose="020B0604020202020204" pitchFamily="34" charset="0"/>
                <a:buChar char="•"/>
              </a:pPr>
              <a:r>
                <a:rPr lang="en-GB" sz="2000" b="1" kern="1200">
                  <a:solidFill>
                    <a:srgbClr val="000000"/>
                  </a:solidFill>
                </a:rPr>
                <a:t>Donor Grants</a:t>
              </a:r>
            </a:p>
          </p:txBody>
        </p:sp>
        <p:sp>
          <p:nvSpPr>
            <p:cNvPr id="16" name="Freeform: Shape 15">
              <a:extLst>
                <a:ext uri="{FF2B5EF4-FFF2-40B4-BE49-F238E27FC236}">
                  <a16:creationId xmlns:a16="http://schemas.microsoft.com/office/drawing/2014/main" id="{DAB136C8-6D39-5C79-16F2-3C8F8D4C05FA}"/>
                </a:ext>
              </a:extLst>
            </p:cNvPr>
            <p:cNvSpPr/>
            <p:nvPr/>
          </p:nvSpPr>
          <p:spPr>
            <a:xfrm>
              <a:off x="3685952" y="5000471"/>
              <a:ext cx="3130550" cy="1410208"/>
            </a:xfrm>
            <a:custGeom>
              <a:avLst/>
              <a:gdLst>
                <a:gd name="connsiteX0" fmla="*/ 0 w 3130550"/>
                <a:gd name="connsiteY0" fmla="*/ 117944 h 1179440"/>
                <a:gd name="connsiteX1" fmla="*/ 117944 w 3130550"/>
                <a:gd name="connsiteY1" fmla="*/ 0 h 1179440"/>
                <a:gd name="connsiteX2" fmla="*/ 3012606 w 3130550"/>
                <a:gd name="connsiteY2" fmla="*/ 0 h 1179440"/>
                <a:gd name="connsiteX3" fmla="*/ 3130550 w 3130550"/>
                <a:gd name="connsiteY3" fmla="*/ 117944 h 1179440"/>
                <a:gd name="connsiteX4" fmla="*/ 3130550 w 3130550"/>
                <a:gd name="connsiteY4" fmla="*/ 1061496 h 1179440"/>
                <a:gd name="connsiteX5" fmla="*/ 3012606 w 3130550"/>
                <a:gd name="connsiteY5" fmla="*/ 1179440 h 1179440"/>
                <a:gd name="connsiteX6" fmla="*/ 117944 w 3130550"/>
                <a:gd name="connsiteY6" fmla="*/ 1179440 h 1179440"/>
                <a:gd name="connsiteX7" fmla="*/ 0 w 3130550"/>
                <a:gd name="connsiteY7" fmla="*/ 1061496 h 1179440"/>
                <a:gd name="connsiteX8" fmla="*/ 0 w 3130550"/>
                <a:gd name="connsiteY8" fmla="*/ 117944 h 1179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0550" h="1179440">
                  <a:moveTo>
                    <a:pt x="0" y="117944"/>
                  </a:moveTo>
                  <a:cubicBezTo>
                    <a:pt x="0" y="52805"/>
                    <a:pt x="52805" y="0"/>
                    <a:pt x="117944" y="0"/>
                  </a:cubicBezTo>
                  <a:lnTo>
                    <a:pt x="3012606" y="0"/>
                  </a:lnTo>
                  <a:cubicBezTo>
                    <a:pt x="3077745" y="0"/>
                    <a:pt x="3130550" y="52805"/>
                    <a:pt x="3130550" y="117944"/>
                  </a:cubicBezTo>
                  <a:lnTo>
                    <a:pt x="3130550" y="1061496"/>
                  </a:lnTo>
                  <a:cubicBezTo>
                    <a:pt x="3130550" y="1126635"/>
                    <a:pt x="3077745" y="1179440"/>
                    <a:pt x="3012606" y="1179440"/>
                  </a:cubicBezTo>
                  <a:lnTo>
                    <a:pt x="117944" y="1179440"/>
                  </a:lnTo>
                  <a:cubicBezTo>
                    <a:pt x="52805" y="1179440"/>
                    <a:pt x="0" y="1126635"/>
                    <a:pt x="0" y="1061496"/>
                  </a:cubicBezTo>
                  <a:lnTo>
                    <a:pt x="0" y="117944"/>
                  </a:lnTo>
                  <a:close/>
                </a:path>
              </a:pathLst>
            </a:custGeom>
            <a:solidFill>
              <a:schemeClr val="bg1">
                <a:lumMod val="9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5345" tIns="72645" rIns="85345" bIns="72645" numCol="1" spcCol="1270" anchor="ctr" anchorCtr="0">
              <a:noAutofit/>
            </a:bodyPr>
            <a:lstStyle/>
            <a:p>
              <a:pPr marL="342900" lvl="0" indent="-342900" algn="ctr" defTabSz="889000">
                <a:lnSpc>
                  <a:spcPct val="90000"/>
                </a:lnSpc>
                <a:spcBef>
                  <a:spcPct val="0"/>
                </a:spcBef>
                <a:spcAft>
                  <a:spcPct val="35000"/>
                </a:spcAft>
                <a:buFont typeface="Arial" panose="020B0604020202020204" pitchFamily="34" charset="0"/>
                <a:buChar char="•"/>
              </a:pPr>
              <a:r>
                <a:rPr lang="en-GB" sz="2000" b="1" kern="1200">
                  <a:solidFill>
                    <a:srgbClr val="000000"/>
                  </a:solidFill>
                </a:rPr>
                <a:t>Emergency Relief Services (E.g. Programming and short-term capital investments)</a:t>
              </a:r>
            </a:p>
          </p:txBody>
        </p:sp>
        <p:sp>
          <p:nvSpPr>
            <p:cNvPr id="17" name="Freeform: Shape 16">
              <a:extLst>
                <a:ext uri="{FF2B5EF4-FFF2-40B4-BE49-F238E27FC236}">
                  <a16:creationId xmlns:a16="http://schemas.microsoft.com/office/drawing/2014/main" id="{0723007A-E1E1-1088-EF49-DD92DB021D39}"/>
                </a:ext>
              </a:extLst>
            </p:cNvPr>
            <p:cNvSpPr/>
            <p:nvPr/>
          </p:nvSpPr>
          <p:spPr>
            <a:xfrm>
              <a:off x="7491484" y="1134495"/>
              <a:ext cx="4082291" cy="5590732"/>
            </a:xfrm>
            <a:custGeom>
              <a:avLst/>
              <a:gdLst>
                <a:gd name="connsiteX0" fmla="*/ 0 w 3913187"/>
                <a:gd name="connsiteY0" fmla="*/ 391319 h 5418667"/>
                <a:gd name="connsiteX1" fmla="*/ 391319 w 3913187"/>
                <a:gd name="connsiteY1" fmla="*/ 0 h 5418667"/>
                <a:gd name="connsiteX2" fmla="*/ 3521868 w 3913187"/>
                <a:gd name="connsiteY2" fmla="*/ 0 h 5418667"/>
                <a:gd name="connsiteX3" fmla="*/ 3913187 w 3913187"/>
                <a:gd name="connsiteY3" fmla="*/ 391319 h 5418667"/>
                <a:gd name="connsiteX4" fmla="*/ 3913187 w 3913187"/>
                <a:gd name="connsiteY4" fmla="*/ 5027348 h 5418667"/>
                <a:gd name="connsiteX5" fmla="*/ 3521868 w 3913187"/>
                <a:gd name="connsiteY5" fmla="*/ 5418667 h 5418667"/>
                <a:gd name="connsiteX6" fmla="*/ 391319 w 3913187"/>
                <a:gd name="connsiteY6" fmla="*/ 5418667 h 5418667"/>
                <a:gd name="connsiteX7" fmla="*/ 0 w 3913187"/>
                <a:gd name="connsiteY7" fmla="*/ 5027348 h 5418667"/>
                <a:gd name="connsiteX8" fmla="*/ 0 w 3913187"/>
                <a:gd name="connsiteY8" fmla="*/ 391319 h 541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3187" h="5418667">
                  <a:moveTo>
                    <a:pt x="0" y="391319"/>
                  </a:moveTo>
                  <a:cubicBezTo>
                    <a:pt x="0" y="175199"/>
                    <a:pt x="175199" y="0"/>
                    <a:pt x="391319" y="0"/>
                  </a:cubicBezTo>
                  <a:lnTo>
                    <a:pt x="3521868" y="0"/>
                  </a:lnTo>
                  <a:cubicBezTo>
                    <a:pt x="3737988" y="0"/>
                    <a:pt x="3913187" y="175199"/>
                    <a:pt x="3913187" y="391319"/>
                  </a:cubicBezTo>
                  <a:lnTo>
                    <a:pt x="3913187" y="5027348"/>
                  </a:lnTo>
                  <a:cubicBezTo>
                    <a:pt x="3913187" y="5243468"/>
                    <a:pt x="3737988" y="5418667"/>
                    <a:pt x="3521868" y="5418667"/>
                  </a:cubicBezTo>
                  <a:lnTo>
                    <a:pt x="391319" y="5418667"/>
                  </a:lnTo>
                  <a:cubicBezTo>
                    <a:pt x="175199" y="5418667"/>
                    <a:pt x="0" y="5243468"/>
                    <a:pt x="0" y="5027348"/>
                  </a:cubicBezTo>
                  <a:lnTo>
                    <a:pt x="0" y="391319"/>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79070" tIns="179070" rIns="179070" bIns="3972137" numCol="1" spcCol="1270" anchor="ctr" anchorCtr="0">
              <a:noAutofit/>
            </a:bodyPr>
            <a:lstStyle/>
            <a:p>
              <a:pPr marL="0" lvl="0" indent="0" algn="ctr" defTabSz="2089150">
                <a:lnSpc>
                  <a:spcPct val="90000"/>
                </a:lnSpc>
                <a:spcBef>
                  <a:spcPct val="0"/>
                </a:spcBef>
                <a:spcAft>
                  <a:spcPct val="35000"/>
                </a:spcAft>
                <a:buNone/>
              </a:pPr>
              <a:r>
                <a:rPr lang="en-GB" sz="4700" kern="1200"/>
                <a:t>Protracted Crises</a:t>
              </a:r>
            </a:p>
          </p:txBody>
        </p:sp>
        <p:sp>
          <p:nvSpPr>
            <p:cNvPr id="18" name="Freeform: Shape 17">
              <a:extLst>
                <a:ext uri="{FF2B5EF4-FFF2-40B4-BE49-F238E27FC236}">
                  <a16:creationId xmlns:a16="http://schemas.microsoft.com/office/drawing/2014/main" id="{0CA30104-A0A1-4D08-02AD-E78EF47920CE}"/>
                </a:ext>
              </a:extLst>
            </p:cNvPr>
            <p:cNvSpPr/>
            <p:nvPr/>
          </p:nvSpPr>
          <p:spPr>
            <a:xfrm>
              <a:off x="7589314" y="2447002"/>
              <a:ext cx="3913187" cy="2365819"/>
            </a:xfrm>
            <a:custGeom>
              <a:avLst/>
              <a:gdLst>
                <a:gd name="connsiteX0" fmla="*/ 0 w 3130550"/>
                <a:gd name="connsiteY0" fmla="*/ 216607 h 2166065"/>
                <a:gd name="connsiteX1" fmla="*/ 216607 w 3130550"/>
                <a:gd name="connsiteY1" fmla="*/ 0 h 2166065"/>
                <a:gd name="connsiteX2" fmla="*/ 2913944 w 3130550"/>
                <a:gd name="connsiteY2" fmla="*/ 0 h 2166065"/>
                <a:gd name="connsiteX3" fmla="*/ 3130551 w 3130550"/>
                <a:gd name="connsiteY3" fmla="*/ 216607 h 2166065"/>
                <a:gd name="connsiteX4" fmla="*/ 3130550 w 3130550"/>
                <a:gd name="connsiteY4" fmla="*/ 1949459 h 2166065"/>
                <a:gd name="connsiteX5" fmla="*/ 2913943 w 3130550"/>
                <a:gd name="connsiteY5" fmla="*/ 2166066 h 2166065"/>
                <a:gd name="connsiteX6" fmla="*/ 216607 w 3130550"/>
                <a:gd name="connsiteY6" fmla="*/ 2166065 h 2166065"/>
                <a:gd name="connsiteX7" fmla="*/ 0 w 3130550"/>
                <a:gd name="connsiteY7" fmla="*/ 1949458 h 2166065"/>
                <a:gd name="connsiteX8" fmla="*/ 0 w 3130550"/>
                <a:gd name="connsiteY8" fmla="*/ 216607 h 21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0550" h="2166065">
                  <a:moveTo>
                    <a:pt x="0" y="216607"/>
                  </a:moveTo>
                  <a:cubicBezTo>
                    <a:pt x="0" y="96978"/>
                    <a:pt x="96978" y="0"/>
                    <a:pt x="216607" y="0"/>
                  </a:cubicBezTo>
                  <a:lnTo>
                    <a:pt x="2913944" y="0"/>
                  </a:lnTo>
                  <a:cubicBezTo>
                    <a:pt x="3033573" y="0"/>
                    <a:pt x="3130551" y="96978"/>
                    <a:pt x="3130551" y="216607"/>
                  </a:cubicBezTo>
                  <a:cubicBezTo>
                    <a:pt x="3130551" y="794224"/>
                    <a:pt x="3130550" y="1371842"/>
                    <a:pt x="3130550" y="1949459"/>
                  </a:cubicBezTo>
                  <a:cubicBezTo>
                    <a:pt x="3130550" y="2069088"/>
                    <a:pt x="3033572" y="2166066"/>
                    <a:pt x="2913943" y="2166066"/>
                  </a:cubicBezTo>
                  <a:lnTo>
                    <a:pt x="216607" y="2166065"/>
                  </a:lnTo>
                  <a:cubicBezTo>
                    <a:pt x="96978" y="2166065"/>
                    <a:pt x="0" y="2069087"/>
                    <a:pt x="0" y="1949458"/>
                  </a:cubicBezTo>
                  <a:lnTo>
                    <a:pt x="0" y="216607"/>
                  </a:lnTo>
                  <a:close/>
                </a:path>
              </a:pathLst>
            </a:custGeom>
            <a:solidFill>
              <a:schemeClr val="bg1">
                <a:lumMod val="9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14242" tIns="101542" rIns="114242" bIns="101542" numCol="1" spcCol="1270" anchor="ctr" anchorCtr="0">
              <a:noAutofit/>
            </a:bodyPr>
            <a:lstStyle/>
            <a:p>
              <a:pPr marL="342900" lvl="0" indent="-342900" algn="ctr" defTabSz="889000">
                <a:lnSpc>
                  <a:spcPct val="90000"/>
                </a:lnSpc>
                <a:spcBef>
                  <a:spcPct val="0"/>
                </a:spcBef>
                <a:spcAft>
                  <a:spcPct val="35000"/>
                </a:spcAft>
                <a:buFont typeface="Arial" panose="020B0604020202020204" pitchFamily="34" charset="0"/>
                <a:buChar char="•"/>
              </a:pPr>
              <a:r>
                <a:rPr lang="en-GB" sz="2000" b="1" kern="1200">
                  <a:solidFill>
                    <a:srgbClr val="000000"/>
                  </a:solidFill>
                </a:rPr>
                <a:t>National Transfers</a:t>
              </a:r>
            </a:p>
            <a:p>
              <a:pPr marL="342900" lvl="0" indent="-342900" algn="ctr" defTabSz="889000">
                <a:lnSpc>
                  <a:spcPct val="90000"/>
                </a:lnSpc>
                <a:spcBef>
                  <a:spcPct val="0"/>
                </a:spcBef>
                <a:spcAft>
                  <a:spcPct val="35000"/>
                </a:spcAft>
                <a:buFont typeface="Arial" panose="020B0604020202020204" pitchFamily="34" charset="0"/>
                <a:buChar char="•"/>
              </a:pPr>
              <a:r>
                <a:rPr lang="en-GB" sz="2000" b="1" kern="1200">
                  <a:solidFill>
                    <a:srgbClr val="000000"/>
                  </a:solidFill>
                </a:rPr>
                <a:t>Local Own Source Revenue (OSR)</a:t>
              </a:r>
            </a:p>
            <a:p>
              <a:pPr marL="342900" lvl="0" indent="-342900" algn="ctr" defTabSz="889000">
                <a:lnSpc>
                  <a:spcPct val="90000"/>
                </a:lnSpc>
                <a:spcBef>
                  <a:spcPct val="0"/>
                </a:spcBef>
                <a:spcAft>
                  <a:spcPct val="35000"/>
                </a:spcAft>
                <a:buFont typeface="Arial" panose="020B0604020202020204" pitchFamily="34" charset="0"/>
                <a:buChar char="•"/>
              </a:pPr>
              <a:r>
                <a:rPr lang="en-GB" sz="2000" b="1" kern="1200">
                  <a:solidFill>
                    <a:srgbClr val="000000"/>
                  </a:solidFill>
                </a:rPr>
                <a:t>External Finance (debt, PPPs, etc.)</a:t>
              </a:r>
            </a:p>
            <a:p>
              <a:pPr marL="342900" lvl="0" indent="-342900" algn="ctr" defTabSz="889000">
                <a:lnSpc>
                  <a:spcPct val="90000"/>
                </a:lnSpc>
                <a:spcBef>
                  <a:spcPct val="0"/>
                </a:spcBef>
                <a:spcAft>
                  <a:spcPct val="35000"/>
                </a:spcAft>
                <a:buFont typeface="Arial" panose="020B0604020202020204" pitchFamily="34" charset="0"/>
                <a:buChar char="•"/>
              </a:pPr>
              <a:r>
                <a:rPr lang="en-GB" sz="2000" b="1" kern="1200">
                  <a:solidFill>
                    <a:srgbClr val="000000"/>
                  </a:solidFill>
                </a:rPr>
                <a:t>Private Sector</a:t>
              </a:r>
            </a:p>
          </p:txBody>
        </p:sp>
        <p:sp>
          <p:nvSpPr>
            <p:cNvPr id="19" name="Freeform: Shape 18">
              <a:extLst>
                <a:ext uri="{FF2B5EF4-FFF2-40B4-BE49-F238E27FC236}">
                  <a16:creationId xmlns:a16="http://schemas.microsoft.com/office/drawing/2014/main" id="{BD6EA2DD-C724-62BB-AA30-E15874564F9D}"/>
                </a:ext>
              </a:extLst>
            </p:cNvPr>
            <p:cNvSpPr/>
            <p:nvPr/>
          </p:nvSpPr>
          <p:spPr>
            <a:xfrm>
              <a:off x="7980631" y="5026067"/>
              <a:ext cx="3130550" cy="1359016"/>
            </a:xfrm>
            <a:custGeom>
              <a:avLst/>
              <a:gdLst>
                <a:gd name="connsiteX0" fmla="*/ 0 w 3130550"/>
                <a:gd name="connsiteY0" fmla="*/ 117462 h 1174617"/>
                <a:gd name="connsiteX1" fmla="*/ 117462 w 3130550"/>
                <a:gd name="connsiteY1" fmla="*/ 0 h 1174617"/>
                <a:gd name="connsiteX2" fmla="*/ 3013088 w 3130550"/>
                <a:gd name="connsiteY2" fmla="*/ 0 h 1174617"/>
                <a:gd name="connsiteX3" fmla="*/ 3130550 w 3130550"/>
                <a:gd name="connsiteY3" fmla="*/ 117462 h 1174617"/>
                <a:gd name="connsiteX4" fmla="*/ 3130550 w 3130550"/>
                <a:gd name="connsiteY4" fmla="*/ 1057155 h 1174617"/>
                <a:gd name="connsiteX5" fmla="*/ 3013088 w 3130550"/>
                <a:gd name="connsiteY5" fmla="*/ 1174617 h 1174617"/>
                <a:gd name="connsiteX6" fmla="*/ 117462 w 3130550"/>
                <a:gd name="connsiteY6" fmla="*/ 1174617 h 1174617"/>
                <a:gd name="connsiteX7" fmla="*/ 0 w 3130550"/>
                <a:gd name="connsiteY7" fmla="*/ 1057155 h 1174617"/>
                <a:gd name="connsiteX8" fmla="*/ 0 w 3130550"/>
                <a:gd name="connsiteY8" fmla="*/ 117462 h 1174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0550" h="1174617">
                  <a:moveTo>
                    <a:pt x="0" y="117462"/>
                  </a:moveTo>
                  <a:cubicBezTo>
                    <a:pt x="0" y="52590"/>
                    <a:pt x="52590" y="0"/>
                    <a:pt x="117462" y="0"/>
                  </a:cubicBezTo>
                  <a:lnTo>
                    <a:pt x="3013088" y="0"/>
                  </a:lnTo>
                  <a:cubicBezTo>
                    <a:pt x="3077960" y="0"/>
                    <a:pt x="3130550" y="52590"/>
                    <a:pt x="3130550" y="117462"/>
                  </a:cubicBezTo>
                  <a:lnTo>
                    <a:pt x="3130550" y="1057155"/>
                  </a:lnTo>
                  <a:cubicBezTo>
                    <a:pt x="3130550" y="1122027"/>
                    <a:pt x="3077960" y="1174617"/>
                    <a:pt x="3013088" y="1174617"/>
                  </a:cubicBezTo>
                  <a:lnTo>
                    <a:pt x="117462" y="1174617"/>
                  </a:lnTo>
                  <a:cubicBezTo>
                    <a:pt x="52590" y="1174617"/>
                    <a:pt x="0" y="1122027"/>
                    <a:pt x="0" y="1057155"/>
                  </a:cubicBezTo>
                  <a:lnTo>
                    <a:pt x="0" y="117462"/>
                  </a:lnTo>
                  <a:close/>
                </a:path>
              </a:pathLst>
            </a:custGeom>
            <a:solidFill>
              <a:schemeClr val="bg1">
                <a:lumMod val="9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5203" tIns="72503" rIns="85203" bIns="72503" numCol="1" spcCol="1270" anchor="ctr" anchorCtr="0">
              <a:noAutofit/>
            </a:bodyPr>
            <a:lstStyle/>
            <a:p>
              <a:pPr marL="342900" lvl="0" indent="-342900" algn="ctr" defTabSz="889000">
                <a:lnSpc>
                  <a:spcPct val="90000"/>
                </a:lnSpc>
                <a:spcBef>
                  <a:spcPct val="0"/>
                </a:spcBef>
                <a:spcAft>
                  <a:spcPct val="35000"/>
                </a:spcAft>
                <a:buFont typeface="Arial" panose="020B0604020202020204" pitchFamily="34" charset="0"/>
                <a:buChar char="•"/>
              </a:pPr>
              <a:endParaRPr lang="en-GB" sz="2000" b="1" kern="1200">
                <a:solidFill>
                  <a:srgbClr val="000000"/>
                </a:solidFill>
              </a:endParaRPr>
            </a:p>
            <a:p>
              <a:pPr marL="342900" lvl="0" indent="-342900" algn="ctr" defTabSz="889000">
                <a:lnSpc>
                  <a:spcPct val="90000"/>
                </a:lnSpc>
                <a:spcBef>
                  <a:spcPct val="0"/>
                </a:spcBef>
                <a:spcAft>
                  <a:spcPct val="35000"/>
                </a:spcAft>
                <a:buFont typeface="Arial" panose="020B0604020202020204" pitchFamily="34" charset="0"/>
                <a:buChar char="•"/>
              </a:pPr>
              <a:r>
                <a:rPr lang="en-GB" sz="2000" b="1" kern="1200">
                  <a:solidFill>
                    <a:srgbClr val="000000"/>
                  </a:solidFill>
                </a:rPr>
                <a:t>Infrastructure (Long-term for urban pops and IDP)</a:t>
              </a:r>
            </a:p>
            <a:p>
              <a:pPr marL="342900" lvl="0" indent="-342900" algn="ctr" defTabSz="889000">
                <a:lnSpc>
                  <a:spcPct val="90000"/>
                </a:lnSpc>
                <a:spcBef>
                  <a:spcPct val="0"/>
                </a:spcBef>
                <a:spcAft>
                  <a:spcPct val="35000"/>
                </a:spcAft>
                <a:buFont typeface="Arial" panose="020B0604020202020204" pitchFamily="34" charset="0"/>
                <a:buChar char="•"/>
              </a:pPr>
              <a:r>
                <a:rPr lang="en-GB" sz="2000" b="1" kern="1200">
                  <a:solidFill>
                    <a:srgbClr val="000000"/>
                  </a:solidFill>
                </a:rPr>
                <a:t>Local Service Delivery</a:t>
              </a:r>
            </a:p>
            <a:p>
              <a:pPr marL="0" lvl="0" indent="0" algn="ctr" defTabSz="889000">
                <a:lnSpc>
                  <a:spcPct val="90000"/>
                </a:lnSpc>
                <a:spcBef>
                  <a:spcPct val="0"/>
                </a:spcBef>
                <a:spcAft>
                  <a:spcPct val="35000"/>
                </a:spcAft>
                <a:buNone/>
              </a:pPr>
              <a:endParaRPr lang="en-GB" sz="1500" kern="1200"/>
            </a:p>
          </p:txBody>
        </p:sp>
      </p:grpSp>
      <p:sp>
        <p:nvSpPr>
          <p:cNvPr id="9" name="TextBox 8">
            <a:extLst>
              <a:ext uri="{FF2B5EF4-FFF2-40B4-BE49-F238E27FC236}">
                <a16:creationId xmlns:a16="http://schemas.microsoft.com/office/drawing/2014/main" id="{6262BCE0-FCCF-CD9C-5938-134B0192FF22}"/>
              </a:ext>
            </a:extLst>
          </p:cNvPr>
          <p:cNvSpPr txBox="1"/>
          <p:nvPr/>
        </p:nvSpPr>
        <p:spPr>
          <a:xfrm>
            <a:off x="1424" y="3529446"/>
            <a:ext cx="1337992" cy="830997"/>
          </a:xfrm>
          <a:prstGeom prst="rect">
            <a:avLst/>
          </a:prstGeom>
          <a:noFill/>
        </p:spPr>
        <p:txBody>
          <a:bodyPr wrap="square">
            <a:spAutoFit/>
          </a:bodyPr>
          <a:lstStyle/>
          <a:p>
            <a:pPr lvl="0"/>
            <a:r>
              <a:rPr lang="en-GB" sz="2400" b="1">
                <a:latin typeface="Roboto" panose="02000000000000000000" pitchFamily="2" charset="0"/>
                <a:ea typeface="Roboto" panose="02000000000000000000" pitchFamily="2" charset="0"/>
                <a:cs typeface="Roboto" panose="02000000000000000000" pitchFamily="2" charset="0"/>
              </a:rPr>
              <a:t>Funding Sources</a:t>
            </a:r>
          </a:p>
        </p:txBody>
      </p:sp>
      <p:sp>
        <p:nvSpPr>
          <p:cNvPr id="20" name="Arrow: Right 19">
            <a:extLst>
              <a:ext uri="{FF2B5EF4-FFF2-40B4-BE49-F238E27FC236}">
                <a16:creationId xmlns:a16="http://schemas.microsoft.com/office/drawing/2014/main" id="{FF5E2495-0DDF-95EF-F349-5305D185F25A}"/>
              </a:ext>
            </a:extLst>
          </p:cNvPr>
          <p:cNvSpPr/>
          <p:nvPr/>
        </p:nvSpPr>
        <p:spPr>
          <a:xfrm>
            <a:off x="1322061" y="5429017"/>
            <a:ext cx="468510" cy="465267"/>
          </a:xfrm>
          <a:prstGeom prst="rightArrow">
            <a:avLst/>
          </a:prstGeom>
          <a:solidFill>
            <a:srgbClr val="4BB0E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4BB0E0"/>
              </a:solidFill>
            </a:endParaRPr>
          </a:p>
        </p:txBody>
      </p:sp>
    </p:spTree>
    <p:extLst>
      <p:ext uri="{BB962C8B-B14F-4D97-AF65-F5344CB8AC3E}">
        <p14:creationId xmlns:p14="http://schemas.microsoft.com/office/powerpoint/2010/main" val="11659667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5D86C-7FA3-DA16-F28C-6EA8206BF35E}"/>
              </a:ext>
            </a:extLst>
          </p:cNvPr>
          <p:cNvSpPr>
            <a:spLocks noGrp="1"/>
          </p:cNvSpPr>
          <p:nvPr>
            <p:ph type="title"/>
          </p:nvPr>
        </p:nvSpPr>
        <p:spPr/>
        <p:txBody>
          <a:bodyPr/>
          <a:lstStyle/>
          <a:p>
            <a:r>
              <a:rPr lang="en-US" sz="3200" b="1">
                <a:solidFill>
                  <a:srgbClr val="4BB0E0"/>
                </a:solidFill>
                <a:latin typeface="Roboto" panose="02000000000000000000" pitchFamily="2" charset="0"/>
                <a:ea typeface="Roboto" panose="02000000000000000000" pitchFamily="2" charset="0"/>
                <a:cs typeface="Roboto" panose="02000000000000000000" pitchFamily="2" charset="0"/>
              </a:rPr>
              <a:t>Finance Strategies Evolve Over Time</a:t>
            </a:r>
          </a:p>
        </p:txBody>
      </p:sp>
      <p:sp>
        <p:nvSpPr>
          <p:cNvPr id="3" name="Text Placeholder 2">
            <a:extLst>
              <a:ext uri="{FF2B5EF4-FFF2-40B4-BE49-F238E27FC236}">
                <a16:creationId xmlns:a16="http://schemas.microsoft.com/office/drawing/2014/main" id="{507B83F8-4DC9-A479-5DA3-F685DF0BEDF5}"/>
              </a:ext>
            </a:extLst>
          </p:cNvPr>
          <p:cNvSpPr>
            <a:spLocks noGrp="1"/>
          </p:cNvSpPr>
          <p:nvPr>
            <p:ph type="body" idx="1"/>
          </p:nvPr>
        </p:nvSpPr>
        <p:spPr>
          <a:xfrm>
            <a:off x="322510" y="1584649"/>
            <a:ext cx="10735841" cy="4859951"/>
          </a:xfrm>
        </p:spPr>
        <p:txBody>
          <a:bodyPr/>
          <a:lstStyle/>
          <a:p>
            <a:pPr marL="175260" indent="0">
              <a:buNone/>
            </a:pPr>
            <a:endParaRPr lang="en-US"/>
          </a:p>
        </p:txBody>
      </p:sp>
      <p:sp>
        <p:nvSpPr>
          <p:cNvPr id="11" name="Rectangle 10">
            <a:extLst>
              <a:ext uri="{FF2B5EF4-FFF2-40B4-BE49-F238E27FC236}">
                <a16:creationId xmlns:a16="http://schemas.microsoft.com/office/drawing/2014/main" id="{9A0E3DDD-F5F2-A61A-3EC1-1DBFE3E38251}"/>
              </a:ext>
            </a:extLst>
          </p:cNvPr>
          <p:cNvSpPr/>
          <p:nvPr/>
        </p:nvSpPr>
        <p:spPr>
          <a:xfrm>
            <a:off x="8593529" y="1580760"/>
            <a:ext cx="3481449" cy="4854252"/>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3" name="Triangle 6">
            <a:extLst>
              <a:ext uri="{FF2B5EF4-FFF2-40B4-BE49-F238E27FC236}">
                <a16:creationId xmlns:a16="http://schemas.microsoft.com/office/drawing/2014/main" id="{CEF8570E-6ED1-C25F-5F32-2B79542E372B}"/>
              </a:ext>
            </a:extLst>
          </p:cNvPr>
          <p:cNvSpPr/>
          <p:nvPr/>
        </p:nvSpPr>
        <p:spPr>
          <a:xfrm rot="5400000">
            <a:off x="7247638" y="3569840"/>
            <a:ext cx="1943100" cy="740314"/>
          </a:xfrm>
          <a:prstGeom prst="triangle">
            <a:avLst/>
          </a:prstGeom>
          <a:solidFill>
            <a:srgbClr val="4BB0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8" name="TextBox 17">
            <a:extLst>
              <a:ext uri="{FF2B5EF4-FFF2-40B4-BE49-F238E27FC236}">
                <a16:creationId xmlns:a16="http://schemas.microsoft.com/office/drawing/2014/main" id="{3B8F0E0D-C4C8-FD8A-59A9-8EF76D218BE7}"/>
              </a:ext>
            </a:extLst>
          </p:cNvPr>
          <p:cNvSpPr txBox="1"/>
          <p:nvPr/>
        </p:nvSpPr>
        <p:spPr>
          <a:xfrm>
            <a:off x="8682651" y="1782542"/>
            <a:ext cx="3302611" cy="4316566"/>
          </a:xfrm>
          <a:prstGeom prst="rect">
            <a:avLst/>
          </a:prstGeom>
          <a:noFill/>
        </p:spPr>
        <p:txBody>
          <a:bodyPr wrap="square" lIns="91440" tIns="45720" rIns="91440" bIns="45720" rtlCol="0" anchor="t">
            <a:spAutoFit/>
          </a:bodyPr>
          <a:lstStyle/>
          <a:p>
            <a:pPr marL="342900" indent="-342900">
              <a:spcAft>
                <a:spcPts val="900"/>
              </a:spcAft>
              <a:buSzPct val="125000"/>
              <a:buFont typeface="Arial"/>
              <a:buChar char="•"/>
              <a:defRPr/>
            </a:pPr>
            <a:r>
              <a:rPr lang="en-CA" b="1" kern="0">
                <a:solidFill>
                  <a:srgbClr val="000000"/>
                </a:solidFill>
                <a:latin typeface="Roboto" panose="02000000000000000000" pitchFamily="2" charset="0"/>
                <a:ea typeface="Roboto" panose="02000000000000000000" pitchFamily="2" charset="0"/>
                <a:cs typeface="Roboto" panose="02000000000000000000" pitchFamily="2" charset="0"/>
                <a:sym typeface="Calibri"/>
              </a:rPr>
              <a:t>Initially, humanitarian assistance is needed.</a:t>
            </a:r>
            <a:endParaRPr lang="en-CA" b="1" kern="0">
              <a:solidFill>
                <a:srgbClr val="000000"/>
              </a:solidFill>
              <a:latin typeface="Roboto" panose="02000000000000000000" pitchFamily="2" charset="0"/>
              <a:ea typeface="Roboto" panose="02000000000000000000" pitchFamily="2" charset="0"/>
              <a:cs typeface="Roboto" panose="02000000000000000000" pitchFamily="2" charset="0"/>
            </a:endParaRPr>
          </a:p>
          <a:p>
            <a:pPr marL="342900" indent="-342900">
              <a:spcAft>
                <a:spcPts val="900"/>
              </a:spcAft>
              <a:buSzPct val="125000"/>
              <a:buFont typeface="Arial"/>
              <a:buChar char="•"/>
              <a:defRPr/>
            </a:pPr>
            <a:r>
              <a:rPr lang="en-CA" b="1" kern="0">
                <a:solidFill>
                  <a:srgbClr val="000000"/>
                </a:solidFill>
                <a:latin typeface="Roboto" panose="02000000000000000000" pitchFamily="2" charset="0"/>
                <a:ea typeface="Roboto" panose="02000000000000000000" pitchFamily="2" charset="0"/>
                <a:cs typeface="Roboto" panose="02000000000000000000" pitchFamily="2" charset="0"/>
              </a:rPr>
              <a:t>National transfers need to support LGs’ service responsibility</a:t>
            </a:r>
          </a:p>
          <a:p>
            <a:pPr marL="342900" indent="-342900">
              <a:spcAft>
                <a:spcPts val="900"/>
              </a:spcAft>
              <a:buSzPct val="125000"/>
              <a:buFont typeface="Arial"/>
              <a:buChar char="•"/>
              <a:defRPr/>
            </a:pPr>
            <a:r>
              <a:rPr lang="en-CA" b="1" kern="0">
                <a:solidFill>
                  <a:srgbClr val="000000"/>
                </a:solidFill>
                <a:latin typeface="Roboto" panose="02000000000000000000" pitchFamily="2" charset="0"/>
                <a:ea typeface="Roboto" panose="02000000000000000000" pitchFamily="2" charset="0"/>
                <a:cs typeface="Roboto" panose="02000000000000000000" pitchFamily="2" charset="0"/>
              </a:rPr>
              <a:t>Overtime, LGs can include IDPs in the tax net and increase OSR to maintain and operate increased infrastructure and services</a:t>
            </a:r>
          </a:p>
          <a:p>
            <a:pPr marL="342900" indent="-342900">
              <a:spcAft>
                <a:spcPts val="900"/>
              </a:spcAft>
              <a:buSzPct val="125000"/>
              <a:buFont typeface="Arial"/>
              <a:buChar char="•"/>
              <a:defRPr/>
            </a:pPr>
            <a:r>
              <a:rPr lang="en-CA" b="1" kern="0">
                <a:solidFill>
                  <a:srgbClr val="000000"/>
                </a:solidFill>
                <a:latin typeface="Roboto" panose="02000000000000000000" pitchFamily="2" charset="0"/>
                <a:ea typeface="Roboto" panose="02000000000000000000" pitchFamily="2" charset="0"/>
                <a:cs typeface="Roboto" panose="02000000000000000000" pitchFamily="2" charset="0"/>
              </a:rPr>
              <a:t>Eventually, LGs will be able to access external finance for new infrastructure</a:t>
            </a:r>
          </a:p>
        </p:txBody>
      </p:sp>
      <p:pic>
        <p:nvPicPr>
          <p:cNvPr id="21" name="Picture 20">
            <a:extLst>
              <a:ext uri="{FF2B5EF4-FFF2-40B4-BE49-F238E27FC236}">
                <a16:creationId xmlns:a16="http://schemas.microsoft.com/office/drawing/2014/main" id="{759CA65D-5B95-C1C9-9A64-F09D1EC979EE}"/>
              </a:ext>
            </a:extLst>
          </p:cNvPr>
          <p:cNvPicPr>
            <a:picLocks noChangeAspect="1"/>
          </p:cNvPicPr>
          <p:nvPr/>
        </p:nvPicPr>
        <p:blipFill rotWithShape="1">
          <a:blip r:embed="rId3"/>
          <a:srcRect l="7899"/>
          <a:stretch/>
        </p:blipFill>
        <p:spPr>
          <a:xfrm>
            <a:off x="436983" y="1580439"/>
            <a:ext cx="7387661" cy="4865047"/>
          </a:xfrm>
          <a:prstGeom prst="rect">
            <a:avLst/>
          </a:prstGeom>
        </p:spPr>
      </p:pic>
      <p:sp>
        <p:nvSpPr>
          <p:cNvPr id="5" name="TextBox 4">
            <a:extLst>
              <a:ext uri="{FF2B5EF4-FFF2-40B4-BE49-F238E27FC236}">
                <a16:creationId xmlns:a16="http://schemas.microsoft.com/office/drawing/2014/main" id="{6FAB87F1-432C-C21D-2166-8C566FF0061F}"/>
              </a:ext>
            </a:extLst>
          </p:cNvPr>
          <p:cNvSpPr txBox="1"/>
          <p:nvPr/>
        </p:nvSpPr>
        <p:spPr>
          <a:xfrm>
            <a:off x="321256" y="6467039"/>
            <a:ext cx="6915150" cy="338554"/>
          </a:xfrm>
          <a:prstGeom prst="rect">
            <a:avLst/>
          </a:prstGeom>
          <a:noFill/>
        </p:spPr>
        <p:txBody>
          <a:bodyPr wrap="square" lIns="91440" tIns="45720" rIns="91440" bIns="45720" rtlCol="0" anchor="t">
            <a:spAutoFit/>
          </a:bodyPr>
          <a:lstStyle/>
          <a:p>
            <a:r>
              <a:rPr lang="en-GB" sz="1600">
                <a:latin typeface="Roboto"/>
                <a:ea typeface="Roboto"/>
                <a:cs typeface="Roboto"/>
              </a:rPr>
              <a:t>*For illustrative purposes only</a:t>
            </a:r>
          </a:p>
        </p:txBody>
      </p:sp>
    </p:spTree>
    <p:extLst>
      <p:ext uri="{BB962C8B-B14F-4D97-AF65-F5344CB8AC3E}">
        <p14:creationId xmlns:p14="http://schemas.microsoft.com/office/powerpoint/2010/main" val="454820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339487-CF55-AD1B-0390-0D393FBA1440}"/>
            </a:ext>
          </a:extLst>
        </p:cNvPr>
        <p:cNvGrpSpPr/>
        <p:nvPr/>
      </p:nvGrpSpPr>
      <p:grpSpPr>
        <a:xfrm>
          <a:off x="0" y="0"/>
          <a:ext cx="0" cy="0"/>
          <a:chOff x="0" y="0"/>
          <a:chExt cx="0" cy="0"/>
        </a:xfrm>
      </p:grpSpPr>
      <p:sp>
        <p:nvSpPr>
          <p:cNvPr id="22" name="Rectangle 21">
            <a:extLst>
              <a:ext uri="{FF2B5EF4-FFF2-40B4-BE49-F238E27FC236}">
                <a16:creationId xmlns:a16="http://schemas.microsoft.com/office/drawing/2014/main" id="{717310E8-F60F-9594-C11B-2112A53EDE68}"/>
              </a:ext>
            </a:extLst>
          </p:cNvPr>
          <p:cNvSpPr/>
          <p:nvPr/>
        </p:nvSpPr>
        <p:spPr>
          <a:xfrm>
            <a:off x="436486" y="4986291"/>
            <a:ext cx="8026892" cy="156099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A graph with different colored squares&#10;&#10;Description automatically generated">
            <a:extLst>
              <a:ext uri="{FF2B5EF4-FFF2-40B4-BE49-F238E27FC236}">
                <a16:creationId xmlns:a16="http://schemas.microsoft.com/office/drawing/2014/main" id="{6DFAF3AB-3F55-DDB9-FE9A-0BEB77364F7B}"/>
              </a:ext>
            </a:extLst>
          </p:cNvPr>
          <p:cNvPicPr>
            <a:picLocks noChangeAspect="1"/>
          </p:cNvPicPr>
          <p:nvPr/>
        </p:nvPicPr>
        <p:blipFill>
          <a:blip r:embed="rId2"/>
          <a:stretch>
            <a:fillRect/>
          </a:stretch>
        </p:blipFill>
        <p:spPr>
          <a:xfrm>
            <a:off x="428533" y="1596686"/>
            <a:ext cx="8035401" cy="3398299"/>
          </a:xfrm>
          <a:prstGeom prst="rect">
            <a:avLst/>
          </a:prstGeom>
        </p:spPr>
      </p:pic>
      <p:sp>
        <p:nvSpPr>
          <p:cNvPr id="2" name="Title 1">
            <a:extLst>
              <a:ext uri="{FF2B5EF4-FFF2-40B4-BE49-F238E27FC236}">
                <a16:creationId xmlns:a16="http://schemas.microsoft.com/office/drawing/2014/main" id="{7C027D9E-4A1E-A84A-5980-3594F038D2D5}"/>
              </a:ext>
            </a:extLst>
          </p:cNvPr>
          <p:cNvSpPr>
            <a:spLocks noGrp="1"/>
          </p:cNvSpPr>
          <p:nvPr>
            <p:ph type="title"/>
          </p:nvPr>
        </p:nvSpPr>
        <p:spPr/>
        <p:txBody>
          <a:bodyPr/>
          <a:lstStyle/>
          <a:p>
            <a:r>
              <a:rPr lang="en-US" sz="3200" b="1"/>
              <a:t>The financial mix needs to evolve over time for a durable solution</a:t>
            </a:r>
          </a:p>
        </p:txBody>
      </p:sp>
      <p:sp>
        <p:nvSpPr>
          <p:cNvPr id="4" name="Slide Number Placeholder 3">
            <a:extLst>
              <a:ext uri="{FF2B5EF4-FFF2-40B4-BE49-F238E27FC236}">
                <a16:creationId xmlns:a16="http://schemas.microsoft.com/office/drawing/2014/main" id="{CE775464-C305-382C-E069-465407911472}"/>
              </a:ext>
            </a:extLst>
          </p:cNvPr>
          <p:cNvSpPr>
            <a:spLocks noGrp="1"/>
          </p:cNvSpPr>
          <p:nvPr>
            <p:ph type="sldNum" idx="12"/>
          </p:nvPr>
        </p:nvSpPr>
        <p:spPr/>
        <p:txBody>
          <a:bodyPr/>
          <a:lstStyle/>
          <a:p>
            <a:fld id="{00000000-1234-1234-1234-123412341234}" type="slidenum">
              <a:rPr lang="en-US" smtClean="0"/>
              <a:pPr/>
              <a:t>9</a:t>
            </a:fld>
            <a:endParaRPr lang="en-US"/>
          </a:p>
        </p:txBody>
      </p:sp>
      <p:sp>
        <p:nvSpPr>
          <p:cNvPr id="9" name="Rectangle 8">
            <a:extLst>
              <a:ext uri="{FF2B5EF4-FFF2-40B4-BE49-F238E27FC236}">
                <a16:creationId xmlns:a16="http://schemas.microsoft.com/office/drawing/2014/main" id="{D05379E7-E58F-6E3F-12AA-45450D9C7A5E}"/>
              </a:ext>
            </a:extLst>
          </p:cNvPr>
          <p:cNvSpPr/>
          <p:nvPr/>
        </p:nvSpPr>
        <p:spPr>
          <a:xfrm>
            <a:off x="9192234" y="1571939"/>
            <a:ext cx="2497826" cy="479199"/>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1" name="Rectangle 10">
            <a:extLst>
              <a:ext uri="{FF2B5EF4-FFF2-40B4-BE49-F238E27FC236}">
                <a16:creationId xmlns:a16="http://schemas.microsoft.com/office/drawing/2014/main" id="{15F19901-E8F2-F887-FA32-CCCB1EF58D62}"/>
              </a:ext>
            </a:extLst>
          </p:cNvPr>
          <p:cNvSpPr/>
          <p:nvPr/>
        </p:nvSpPr>
        <p:spPr>
          <a:xfrm>
            <a:off x="9192244" y="1989469"/>
            <a:ext cx="2483583" cy="4455131"/>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3" name="Triangle 6">
            <a:extLst>
              <a:ext uri="{FF2B5EF4-FFF2-40B4-BE49-F238E27FC236}">
                <a16:creationId xmlns:a16="http://schemas.microsoft.com/office/drawing/2014/main" id="{920D3859-E5AC-7CE5-483F-C892628A5C2E}"/>
              </a:ext>
            </a:extLst>
          </p:cNvPr>
          <p:cNvSpPr/>
          <p:nvPr/>
        </p:nvSpPr>
        <p:spPr>
          <a:xfrm rot="5400000">
            <a:off x="8029607" y="5397160"/>
            <a:ext cx="1580596" cy="718120"/>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5" name="TextBox 14">
            <a:extLst>
              <a:ext uri="{FF2B5EF4-FFF2-40B4-BE49-F238E27FC236}">
                <a16:creationId xmlns:a16="http://schemas.microsoft.com/office/drawing/2014/main" id="{AF7043FC-6EC2-777B-693D-8EF21C9B0976}"/>
              </a:ext>
            </a:extLst>
          </p:cNvPr>
          <p:cNvSpPr txBox="1"/>
          <p:nvPr/>
        </p:nvSpPr>
        <p:spPr>
          <a:xfrm flipH="1">
            <a:off x="9186960" y="1577534"/>
            <a:ext cx="2448020" cy="400110"/>
          </a:xfrm>
          <a:prstGeom prst="rect">
            <a:avLst/>
          </a:prstGeom>
          <a:noFill/>
        </p:spPr>
        <p:txBody>
          <a:bodyPr wrap="square" lIns="91440" tIns="45720" rIns="91440" bIns="45720" rtlCol="0" anchor="t">
            <a:spAutoFit/>
          </a:bodyPr>
          <a:lstStyle/>
          <a:p>
            <a:pPr algn="ctr">
              <a:defRPr/>
            </a:pPr>
            <a:r>
              <a:rPr lang="en-US" sz="2000" b="1" kern="0">
                <a:solidFill>
                  <a:srgbClr val="FFFFFF"/>
                </a:solidFill>
                <a:latin typeface="Calibri"/>
                <a:ea typeface="Calibri"/>
                <a:cs typeface="Arial"/>
                <a:sym typeface="Arial"/>
              </a:rPr>
              <a:t>Key Points</a:t>
            </a:r>
            <a:endParaRPr lang="en-US">
              <a:latin typeface="Calibri"/>
              <a:ea typeface="Calibri"/>
              <a:cs typeface="Arial"/>
            </a:endParaRPr>
          </a:p>
        </p:txBody>
      </p:sp>
      <p:sp>
        <p:nvSpPr>
          <p:cNvPr id="18" name="TextBox 17">
            <a:extLst>
              <a:ext uri="{FF2B5EF4-FFF2-40B4-BE49-F238E27FC236}">
                <a16:creationId xmlns:a16="http://schemas.microsoft.com/office/drawing/2014/main" id="{5878365C-4C83-F913-CC72-32ED90B05331}"/>
              </a:ext>
            </a:extLst>
          </p:cNvPr>
          <p:cNvSpPr txBox="1"/>
          <p:nvPr/>
        </p:nvSpPr>
        <p:spPr>
          <a:xfrm>
            <a:off x="9178001" y="1993224"/>
            <a:ext cx="2618891" cy="4478149"/>
          </a:xfrm>
          <a:prstGeom prst="rect">
            <a:avLst/>
          </a:prstGeom>
          <a:noFill/>
        </p:spPr>
        <p:txBody>
          <a:bodyPr wrap="square" lIns="91440" tIns="45720" rIns="91440" bIns="45720" rtlCol="0" anchor="t">
            <a:spAutoFit/>
          </a:bodyPr>
          <a:lstStyle/>
          <a:p>
            <a:pPr marL="342900" indent="-342900">
              <a:spcAft>
                <a:spcPts val="900"/>
              </a:spcAft>
              <a:buSzPct val="125000"/>
              <a:buFont typeface="Arial"/>
              <a:buChar char="•"/>
              <a:defRPr/>
            </a:pPr>
            <a:r>
              <a:rPr lang="en-CA" sz="1500" b="1" kern="0">
                <a:solidFill>
                  <a:srgbClr val="000000"/>
                </a:solidFill>
                <a:latin typeface="Calibri"/>
                <a:ea typeface="Calibri"/>
                <a:cs typeface="Calibri"/>
              </a:rPr>
              <a:t>Own Source Revenue </a:t>
            </a:r>
            <a:r>
              <a:rPr lang="en-CA" sz="1500" b="1" kern="0" err="1">
                <a:solidFill>
                  <a:srgbClr val="000000"/>
                </a:solidFill>
                <a:latin typeface="Calibri"/>
                <a:ea typeface="Calibri"/>
                <a:cs typeface="Calibri"/>
              </a:rPr>
              <a:t>imporvement</a:t>
            </a:r>
            <a:r>
              <a:rPr lang="en-CA" sz="1500" kern="0">
                <a:solidFill>
                  <a:srgbClr val="000000"/>
                </a:solidFill>
                <a:latin typeface="Calibri"/>
                <a:ea typeface="Calibri"/>
                <a:cs typeface="Calibri"/>
              </a:rPr>
              <a:t> supports cities to move from the short-run to the medium run, to build-up OSR capacity over time.</a:t>
            </a:r>
            <a:endParaRPr lang="en-US" sz="1500">
              <a:cs typeface="Arial"/>
            </a:endParaRPr>
          </a:p>
          <a:p>
            <a:pPr marL="342900" indent="-342900">
              <a:spcAft>
                <a:spcPts val="900"/>
              </a:spcAft>
              <a:buSzPct val="125000"/>
              <a:buFont typeface="Arial"/>
              <a:buChar char="•"/>
              <a:defRPr/>
            </a:pPr>
            <a:r>
              <a:rPr lang="en-CA" sz="1500" b="1" kern="0">
                <a:solidFill>
                  <a:srgbClr val="000000"/>
                </a:solidFill>
                <a:latin typeface="Calibri"/>
                <a:ea typeface="Calibri"/>
                <a:cs typeface="Calibri"/>
              </a:rPr>
              <a:t>Capital Investment Planning</a:t>
            </a:r>
            <a:r>
              <a:rPr lang="en-CA" sz="1500" kern="0">
                <a:solidFill>
                  <a:srgbClr val="000000"/>
                </a:solidFill>
                <a:latin typeface="Calibri"/>
                <a:ea typeface="Calibri"/>
                <a:cs typeface="Calibri"/>
              </a:rPr>
              <a:t> supports cities to optimize expenditure and select appropriate capital investments, increasing the likelihood of attaining external finance</a:t>
            </a:r>
          </a:p>
          <a:p>
            <a:pPr marL="342900" indent="-342900">
              <a:spcAft>
                <a:spcPts val="900"/>
              </a:spcAft>
              <a:buSzPct val="125000"/>
              <a:buFont typeface="Arial"/>
              <a:buChar char="•"/>
              <a:defRPr/>
            </a:pPr>
            <a:r>
              <a:rPr lang="en-CA" sz="1500" kern="0">
                <a:latin typeface="Calibri"/>
                <a:ea typeface="Calibri"/>
                <a:cs typeface="Calibri"/>
              </a:rPr>
              <a:t>A </a:t>
            </a:r>
            <a:r>
              <a:rPr lang="en-CA" sz="1500" b="1" kern="0">
                <a:latin typeface="Calibri"/>
                <a:ea typeface="Calibri"/>
                <a:cs typeface="Calibri"/>
              </a:rPr>
              <a:t>Local Finance Framework </a:t>
            </a:r>
            <a:r>
              <a:rPr lang="en-CA" sz="1500" kern="0">
                <a:latin typeface="Calibri"/>
                <a:ea typeface="Calibri"/>
                <a:cs typeface="Calibri"/>
              </a:rPr>
              <a:t>assists LGs and the development community to create the right financing ecosystem</a:t>
            </a:r>
          </a:p>
        </p:txBody>
      </p:sp>
      <p:sp>
        <p:nvSpPr>
          <p:cNvPr id="6" name="Triangle 6">
            <a:extLst>
              <a:ext uri="{FF2B5EF4-FFF2-40B4-BE49-F238E27FC236}">
                <a16:creationId xmlns:a16="http://schemas.microsoft.com/office/drawing/2014/main" id="{C1A9783C-AAB7-A5F9-0F09-FB62F46531BB}"/>
              </a:ext>
            </a:extLst>
          </p:cNvPr>
          <p:cNvSpPr/>
          <p:nvPr/>
        </p:nvSpPr>
        <p:spPr>
          <a:xfrm>
            <a:off x="2607929" y="4996066"/>
            <a:ext cx="907372" cy="355615"/>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7" name="Triangle 6">
            <a:extLst>
              <a:ext uri="{FF2B5EF4-FFF2-40B4-BE49-F238E27FC236}">
                <a16:creationId xmlns:a16="http://schemas.microsoft.com/office/drawing/2014/main" id="{044A086B-3B74-EB7E-E582-492FCF1AD8DD}"/>
              </a:ext>
            </a:extLst>
          </p:cNvPr>
          <p:cNvSpPr/>
          <p:nvPr/>
        </p:nvSpPr>
        <p:spPr>
          <a:xfrm>
            <a:off x="5395898" y="4975471"/>
            <a:ext cx="907372" cy="355615"/>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8" name="TextBox 7">
            <a:extLst>
              <a:ext uri="{FF2B5EF4-FFF2-40B4-BE49-F238E27FC236}">
                <a16:creationId xmlns:a16="http://schemas.microsoft.com/office/drawing/2014/main" id="{29CAA7A1-C22C-576F-0841-84E4E70C7937}"/>
              </a:ext>
            </a:extLst>
          </p:cNvPr>
          <p:cNvSpPr txBox="1"/>
          <p:nvPr/>
        </p:nvSpPr>
        <p:spPr>
          <a:xfrm>
            <a:off x="1652467" y="5354594"/>
            <a:ext cx="278166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b="1">
                <a:cs typeface="Arial"/>
              </a:rPr>
              <a:t>Own Source Revenue</a:t>
            </a:r>
          </a:p>
          <a:p>
            <a:pPr algn="ctr"/>
            <a:r>
              <a:rPr lang="en-US" sz="1400" b="1">
                <a:cs typeface="Arial"/>
              </a:rPr>
              <a:t>Including land based finance</a:t>
            </a:r>
            <a:endParaRPr lang="en-US" sz="1400">
              <a:cs typeface="Arial"/>
            </a:endParaRPr>
          </a:p>
        </p:txBody>
      </p:sp>
      <p:sp>
        <p:nvSpPr>
          <p:cNvPr id="12" name="TextBox 11">
            <a:extLst>
              <a:ext uri="{FF2B5EF4-FFF2-40B4-BE49-F238E27FC236}">
                <a16:creationId xmlns:a16="http://schemas.microsoft.com/office/drawing/2014/main" id="{917FBEAD-03D5-A215-F1D1-A3483D65315B}"/>
              </a:ext>
            </a:extLst>
          </p:cNvPr>
          <p:cNvSpPr txBox="1"/>
          <p:nvPr/>
        </p:nvSpPr>
        <p:spPr>
          <a:xfrm>
            <a:off x="4165106" y="5333999"/>
            <a:ext cx="336611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b="1">
                <a:cs typeface="Arial"/>
              </a:rPr>
              <a:t>Capital Investment Planning</a:t>
            </a:r>
            <a:endParaRPr lang="en-US" sz="1400">
              <a:cs typeface="Arial"/>
            </a:endParaRPr>
          </a:p>
        </p:txBody>
      </p:sp>
      <p:sp>
        <p:nvSpPr>
          <p:cNvPr id="14" name="Right Brace 13">
            <a:extLst>
              <a:ext uri="{FF2B5EF4-FFF2-40B4-BE49-F238E27FC236}">
                <a16:creationId xmlns:a16="http://schemas.microsoft.com/office/drawing/2014/main" id="{1C6A3ADA-B178-F882-85AA-5979B57EB037}"/>
              </a:ext>
            </a:extLst>
          </p:cNvPr>
          <p:cNvSpPr/>
          <p:nvPr/>
        </p:nvSpPr>
        <p:spPr>
          <a:xfrm rot="5400000">
            <a:off x="4587915" y="2844043"/>
            <a:ext cx="203890" cy="6110795"/>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a:extLst>
              <a:ext uri="{FF2B5EF4-FFF2-40B4-BE49-F238E27FC236}">
                <a16:creationId xmlns:a16="http://schemas.microsoft.com/office/drawing/2014/main" id="{687C97C5-8BE1-D2C9-8E4B-F6F0C7FA280B}"/>
              </a:ext>
            </a:extLst>
          </p:cNvPr>
          <p:cNvSpPr txBox="1"/>
          <p:nvPr/>
        </p:nvSpPr>
        <p:spPr>
          <a:xfrm>
            <a:off x="3043301" y="5985962"/>
            <a:ext cx="333504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b="1">
                <a:cs typeface="Arial"/>
              </a:rPr>
              <a:t>Local Finance Framework </a:t>
            </a:r>
          </a:p>
        </p:txBody>
      </p:sp>
    </p:spTree>
    <p:extLst>
      <p:ext uri="{BB962C8B-B14F-4D97-AF65-F5344CB8AC3E}">
        <p14:creationId xmlns:p14="http://schemas.microsoft.com/office/powerpoint/2010/main" val="1919488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8_Median">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8d6500e-c04c-40d5-8475-953d7134f8a6">
      <Terms xmlns="http://schemas.microsoft.com/office/infopath/2007/PartnerControls"/>
    </lcf76f155ced4ddcb4097134ff3c332f>
    <TaxCatchAll xmlns="985ec44e-1bab-4c0b-9df0-6ba128686fc9" xsi:nil="true"/>
    <SharedWithUsers xmlns="7804bfa2-533a-4be9-8051-3c7f7d149956">
      <UserInfo>
        <DisplayName>Avril  Bundale</DisplayName>
        <AccountId>372</AccountId>
        <AccountType/>
      </UserInfo>
      <UserInfo>
        <DisplayName>Kate Cotty (Affiliate)</DisplayName>
        <AccountId>17</AccountId>
        <AccountType/>
      </UserInfo>
      <UserInfo>
        <DisplayName>Laura Petrella</DisplayName>
        <AccountId>22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0B946CA62AD94E812F41ED550DDC70" ma:contentTypeVersion="17" ma:contentTypeDescription="Create a new document." ma:contentTypeScope="" ma:versionID="700e1ddffa191e4c0f207dec08acbec1">
  <xsd:schema xmlns:xsd="http://www.w3.org/2001/XMLSchema" xmlns:xs="http://www.w3.org/2001/XMLSchema" xmlns:p="http://schemas.microsoft.com/office/2006/metadata/properties" xmlns:ns2="f8d6500e-c04c-40d5-8475-953d7134f8a6" xmlns:ns3="7804bfa2-533a-4be9-8051-3c7f7d149956" xmlns:ns4="985ec44e-1bab-4c0b-9df0-6ba128686fc9" targetNamespace="http://schemas.microsoft.com/office/2006/metadata/properties" ma:root="true" ma:fieldsID="4cbd9839c5b8a16cbaa520c1cea90d2d" ns2:_="" ns3:_="" ns4:_="">
    <xsd:import namespace="f8d6500e-c04c-40d5-8475-953d7134f8a6"/>
    <xsd:import namespace="7804bfa2-533a-4be9-8051-3c7f7d14995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3:SharedWithUsers" minOccurs="0"/>
                <xsd:element ref="ns3:SharedWithDetails" minOccurs="0"/>
                <xsd:element ref="ns2:MediaServiceObjectDetectorVersions" minOccurs="0"/>
                <xsd:element ref="ns2:MediaServiceGenerationTime" minOccurs="0"/>
                <xsd:element ref="ns2:MediaServiceEventHashCode" minOccurs="0"/>
                <xsd:element ref="ns2:lcf76f155ced4ddcb4097134ff3c332f" minOccurs="0"/>
                <xsd:element ref="ns4:TaxCatchAll" minOccurs="0"/>
                <xsd:element ref="ns2:MediaServiceOC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d6500e-c04c-40d5-8475-953d7134f8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804bfa2-533a-4be9-8051-3c7f7d14995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c3a15ccf-d19e-406e-a2b6-583dc7c1ed18}" ma:internalName="TaxCatchAll" ma:showField="CatchAllData" ma:web="7804bfa2-533a-4be9-8051-3c7f7d1499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1584E4-767C-4897-B7BF-76D6125EB704}">
  <ds:schemaRefs>
    <ds:schemaRef ds:uri="326b6acb-3664-4595-9f56-e02beaa4136f"/>
    <ds:schemaRef ds:uri="7804bfa2-533a-4be9-8051-3c7f7d149956"/>
    <ds:schemaRef ds:uri="985ec44e-1bab-4c0b-9df0-6ba128686fc9"/>
    <ds:schemaRef ds:uri="cd98c3d1-1c9b-4c19-a8a7-70545e8c5a9e"/>
    <ds:schemaRef ds:uri="f8d6500e-c04c-40d5-8475-953d7134f8a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A777B95-841A-479F-8235-57397AA3C985}">
  <ds:schemaRefs>
    <ds:schemaRef ds:uri="7804bfa2-533a-4be9-8051-3c7f7d149956"/>
    <ds:schemaRef ds:uri="985ec44e-1bab-4c0b-9df0-6ba128686fc9"/>
    <ds:schemaRef ds:uri="f8d6500e-c04c-40d5-8475-953d7134f8a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8D96D21-7E17-4C6B-96A4-8B4F3BFBF28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13</Slides>
  <Notes>12</Notes>
  <HiddenSlides>0</HiddenSlide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8_Median</vt:lpstr>
      <vt:lpstr>PowerPoint Presentation</vt:lpstr>
      <vt:lpstr>IDP Needs &amp; Local Government Responsibilities</vt:lpstr>
      <vt:lpstr>Disconnected Work and Roles in Sector</vt:lpstr>
      <vt:lpstr>Coordinated response for IDP Integration</vt:lpstr>
      <vt:lpstr>FINANCE : one of 3 urban development enablers</vt:lpstr>
      <vt:lpstr>Urban Finance: the Virtuous Cycle of Urban Value Creation </vt:lpstr>
      <vt:lpstr>PowerPoint Presentation</vt:lpstr>
      <vt:lpstr>Finance Strategies Evolve Over Time</vt:lpstr>
      <vt:lpstr>The financial mix needs to evolve over time for a durable solution</vt:lpstr>
      <vt:lpstr>Finance related tools to Support Durable Solutions for IDPs</vt:lpstr>
      <vt:lpstr>Scaling-up Approaches to Support Durable Solutions for IDPs</vt:lpstr>
      <vt:lpstr>Durable Solutions Need Durable Finance: Sustainable, Scalable Transformative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Lennart Fleck</dc:creator>
  <cp:revision>1</cp:revision>
  <cp:lastPrinted>2024-05-23T07:48:42Z</cp:lastPrinted>
  <dcterms:created xsi:type="dcterms:W3CDTF">2024-01-28T08:56:31Z</dcterms:created>
  <dcterms:modified xsi:type="dcterms:W3CDTF">2024-08-12T22:06:17Z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0x010100B20B946CA62AD94E812F41ED550DDC70</vt:lpwstr>
  </property>
</Properties>
</file>