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7" r:id="rId7"/>
    <p:sldId id="259" r:id="rId8"/>
    <p:sldId id="260" r:id="rId9"/>
    <p:sldId id="261" r:id="rId10"/>
    <p:sldId id="263" r:id="rId11"/>
    <p:sldId id="262" r:id="rId12"/>
    <p:sldId id="264" r:id="rId13"/>
    <p:sldId id="266" r:id="rId14"/>
    <p:sldId id="265" r:id="rId15"/>
    <p:sldId id="267" r:id="rId16"/>
    <p:sldId id="269" r:id="rId17"/>
    <p:sldId id="270" r:id="rId18"/>
    <p:sldId id="271" r:id="rId19"/>
    <p:sldId id="272" r:id="rId20"/>
    <p:sldId id="27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FFAF07-4A5F-766E-C547-0D97890D19DB}" v="13" dt="2024-08-12T22:51:57.0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rcy Chebet Cheruiyot (Intern)" userId="S::mercy.cheruiyot@un.org::9529782b-2d3f-478b-8c6b-8686f0e09e4b" providerId="AD" clId="Web-{35FFAF07-4A5F-766E-C547-0D97890D19DB}"/>
    <pc:docChg chg="modSld">
      <pc:chgData name="Mercy Chebet Cheruiyot (Intern)" userId="S::mercy.cheruiyot@un.org::9529782b-2d3f-478b-8c6b-8686f0e09e4b" providerId="AD" clId="Web-{35FFAF07-4A5F-766E-C547-0D97890D19DB}" dt="2024-08-12T22:51:57.061" v="5" actId="1076"/>
      <pc:docMkLst>
        <pc:docMk/>
      </pc:docMkLst>
      <pc:sldChg chg="modSp">
        <pc:chgData name="Mercy Chebet Cheruiyot (Intern)" userId="S::mercy.cheruiyot@un.org::9529782b-2d3f-478b-8c6b-8686f0e09e4b" providerId="AD" clId="Web-{35FFAF07-4A5F-766E-C547-0D97890D19DB}" dt="2024-08-12T22:50:30.762" v="3"/>
        <pc:sldMkLst>
          <pc:docMk/>
          <pc:sldMk cId="3795413853" sldId="262"/>
        </pc:sldMkLst>
        <pc:graphicFrameChg chg="mod modGraphic">
          <ac:chgData name="Mercy Chebet Cheruiyot (Intern)" userId="S::mercy.cheruiyot@un.org::9529782b-2d3f-478b-8c6b-8686f0e09e4b" providerId="AD" clId="Web-{35FFAF07-4A5F-766E-C547-0D97890D19DB}" dt="2024-08-12T22:50:30.762" v="3"/>
          <ac:graphicFrameMkLst>
            <pc:docMk/>
            <pc:sldMk cId="3795413853" sldId="262"/>
            <ac:graphicFrameMk id="8" creationId="{BBA214C8-44ED-1A2C-8402-3E7A749C9492}"/>
          </ac:graphicFrameMkLst>
        </pc:graphicFrameChg>
      </pc:sldChg>
      <pc:sldChg chg="modSp">
        <pc:chgData name="Mercy Chebet Cheruiyot (Intern)" userId="S::mercy.cheruiyot@un.org::9529782b-2d3f-478b-8c6b-8686f0e09e4b" providerId="AD" clId="Web-{35FFAF07-4A5F-766E-C547-0D97890D19DB}" dt="2024-08-12T22:50:00.605" v="1"/>
        <pc:sldMkLst>
          <pc:docMk/>
          <pc:sldMk cId="2904598653" sldId="263"/>
        </pc:sldMkLst>
        <pc:graphicFrameChg chg="mod modGraphic">
          <ac:chgData name="Mercy Chebet Cheruiyot (Intern)" userId="S::mercy.cheruiyot@un.org::9529782b-2d3f-478b-8c6b-8686f0e09e4b" providerId="AD" clId="Web-{35FFAF07-4A5F-766E-C547-0D97890D19DB}" dt="2024-08-12T22:50:00.605" v="1"/>
          <ac:graphicFrameMkLst>
            <pc:docMk/>
            <pc:sldMk cId="2904598653" sldId="263"/>
            <ac:graphicFrameMk id="8" creationId="{BBA214C8-44ED-1A2C-8402-3E7A749C9492}"/>
          </ac:graphicFrameMkLst>
        </pc:graphicFrameChg>
      </pc:sldChg>
      <pc:sldChg chg="modSp">
        <pc:chgData name="Mercy Chebet Cheruiyot (Intern)" userId="S::mercy.cheruiyot@un.org::9529782b-2d3f-478b-8c6b-8686f0e09e4b" providerId="AD" clId="Web-{35FFAF07-4A5F-766E-C547-0D97890D19DB}" dt="2024-08-12T22:51:57.061" v="5" actId="1076"/>
        <pc:sldMkLst>
          <pc:docMk/>
          <pc:sldMk cId="2731968540" sldId="272"/>
        </pc:sldMkLst>
        <pc:spChg chg="mod">
          <ac:chgData name="Mercy Chebet Cheruiyot (Intern)" userId="S::mercy.cheruiyot@un.org::9529782b-2d3f-478b-8c6b-8686f0e09e4b" providerId="AD" clId="Web-{35FFAF07-4A5F-766E-C547-0D97890D19DB}" dt="2024-08-12T22:51:57.061" v="5" actId="1076"/>
          <ac:spMkLst>
            <pc:docMk/>
            <pc:sldMk cId="2731968540" sldId="272"/>
            <ac:spMk id="4" creationId="{EDA3CAC6-FD00-0A77-968B-CB6047F0196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87A47-5FB7-ACC1-C434-67050A1CBF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A4F243-3D3A-F5E2-486B-8103A7A2FD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D27FDE-28E5-0903-3FDF-4601F15C9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44B-E362-4AC7-A75D-506FCE343A77}" type="datetimeFigureOut">
              <a:rPr lang="en-GB" smtClean="0"/>
              <a:t>12/08/2024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A5D18-714D-DB44-CE6F-A4AC2D112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DB035F-3E7B-953C-FFDD-3362CABD2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0396-EC60-4BA0-AD8A-189E04CD6B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398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FE953-D201-684C-9808-FB229A719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249CA0-CB4A-6F62-8F99-A8946307EB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F1243-F201-2505-EC40-5AE0DD5D0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44B-E362-4AC7-A75D-506FCE343A77}" type="datetimeFigureOut">
              <a:rPr lang="en-GB" smtClean="0"/>
              <a:t>12/08/2024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7B89B5-5478-0F07-55F4-4A93FA44D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5A11E1-D956-4908-2BB0-11F8FFBC4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0396-EC60-4BA0-AD8A-189E04CD6B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400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573DB3-DFF7-55AE-781B-A34C4E5D5D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F31EB6-2B2D-660B-AB25-B700F5261B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615833-82D2-2030-2C5E-8902BDC8E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44B-E362-4AC7-A75D-506FCE343A77}" type="datetimeFigureOut">
              <a:rPr lang="en-GB" smtClean="0"/>
              <a:t>12/08/2024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E7D56-E7F0-F267-E510-9FF2A865D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68845-2D1C-2485-D3B5-C0C03D91E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0396-EC60-4BA0-AD8A-189E04CD6B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350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1C4C4-A057-0375-1DEA-156079B54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229A4-7B93-D13D-573E-7EAA4BC37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44B-E362-4AC7-A75D-506FCE343A77}" type="datetimeFigureOut">
              <a:rPr lang="en-GB" smtClean="0"/>
              <a:t>12/08/2024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32186-2A84-6F0F-698F-D1A6939E8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DA48F6E-AA0A-6111-B93B-8030FFADB022}"/>
              </a:ext>
            </a:extLst>
          </p:cNvPr>
          <p:cNvGrpSpPr/>
          <p:nvPr userDrawn="1"/>
        </p:nvGrpSpPr>
        <p:grpSpPr>
          <a:xfrm>
            <a:off x="8435340" y="136525"/>
            <a:ext cx="3756660" cy="415625"/>
            <a:chOff x="6375034" y="6243074"/>
            <a:chExt cx="5673821" cy="627733"/>
          </a:xfrm>
        </p:grpSpPr>
        <p:pic>
          <p:nvPicPr>
            <p:cNvPr id="11" name="Picture 61" descr="PPT_GLTN_LOGO.jpg">
              <a:extLst>
                <a:ext uri="{FF2B5EF4-FFF2-40B4-BE49-F238E27FC236}">
                  <a16:creationId xmlns:a16="http://schemas.microsoft.com/office/drawing/2014/main" id="{63487474-B792-CA0E-9A97-8F8ABE46F170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157"/>
            <a:stretch/>
          </p:blipFill>
          <p:spPr bwMode="auto">
            <a:xfrm>
              <a:off x="10536050" y="6248612"/>
              <a:ext cx="1512805" cy="472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1" descr="A blue logo with a person in a circle and a blue circle with leaves&#10;&#10;Description automatically generated">
              <a:extLst>
                <a:ext uri="{FF2B5EF4-FFF2-40B4-BE49-F238E27FC236}">
                  <a16:creationId xmlns:a16="http://schemas.microsoft.com/office/drawing/2014/main" id="{DD8306C4-5242-054F-824C-7601810A36A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5034" y="6243074"/>
              <a:ext cx="657906" cy="627733"/>
            </a:xfrm>
            <a:prstGeom prst="rect">
              <a:avLst/>
            </a:prstGeom>
          </p:spPr>
        </p:pic>
        <p:pic>
          <p:nvPicPr>
            <p:cNvPr id="13" name="Picture 12" descr="A flag with a black eagle and red and yellow stripes&#10;&#10;Description automatically generated">
              <a:extLst>
                <a:ext uri="{FF2B5EF4-FFF2-40B4-BE49-F238E27FC236}">
                  <a16:creationId xmlns:a16="http://schemas.microsoft.com/office/drawing/2014/main" id="{2BC18114-77E8-0C9A-D420-487C5F11E9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1540" y="6339194"/>
              <a:ext cx="1692853" cy="471150"/>
            </a:xfrm>
            <a:prstGeom prst="rect">
              <a:avLst/>
            </a:prstGeom>
          </p:spPr>
        </p:pic>
        <p:pic>
          <p:nvPicPr>
            <p:cNvPr id="14" name="Picture 13" descr="A black and white logo&#10;&#10;Description automatically generated">
              <a:extLst>
                <a:ext uri="{FF2B5EF4-FFF2-40B4-BE49-F238E27FC236}">
                  <a16:creationId xmlns:a16="http://schemas.microsoft.com/office/drawing/2014/main" id="{B0069CD3-928F-0966-AC87-93E55DAA4DE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34293" y="6248612"/>
              <a:ext cx="1221857" cy="5275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0310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F172D-D412-9E5B-0BFA-0715731F1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215346-A3E6-47B5-7977-463B24F0CC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EF637-CB7A-8BDE-B689-2F89601AC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44B-E362-4AC7-A75D-506FCE343A77}" type="datetimeFigureOut">
              <a:rPr lang="en-GB" smtClean="0"/>
              <a:t>12/08/2024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A6B18-B365-F76D-4D5C-DC7250BA9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392A43-D2E1-5A86-C18D-99B4BE7C3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0396-EC60-4BA0-AD8A-189E04CD6B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06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C0D70-BC43-231C-BA58-62EF3020B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E700D-E495-016C-1C4F-EE39787D97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2E1FD6-8D0C-9390-1EAF-DF7330E375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2B407F-73E6-B739-EC06-B36A94D42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44B-E362-4AC7-A75D-506FCE343A77}" type="datetimeFigureOut">
              <a:rPr lang="en-GB" smtClean="0"/>
              <a:t>12/08/2024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C36E64-9607-3E07-5549-0BB43267E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352020-D572-C6AA-FDF2-004CF43AA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0396-EC60-4BA0-AD8A-189E04CD6B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700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C05E4-D83C-ABF9-FCEE-2451C3CE0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4CCEA-D38A-5971-F944-85C390DE9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D19C27-2D57-5FB6-9E50-C83A320A30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0024A6-A808-AAA4-552E-9CC334A41D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F13801-11B7-892A-6407-0C92E02FCA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02049D-798F-67AB-D4B2-DF615E3B7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44B-E362-4AC7-A75D-506FCE343A77}" type="datetimeFigureOut">
              <a:rPr lang="en-GB" smtClean="0"/>
              <a:t>12/08/2024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0FAA93-C4CE-143E-0BB2-6F6A03566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24A07E-DE9C-3524-E9BA-50B3E5125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0396-EC60-4BA0-AD8A-189E04CD6B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287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89CF5-69DB-D76D-0077-3BF2B2262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312291-6E83-498F-0AEB-EC03DB5DF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44B-E362-4AC7-A75D-506FCE343A77}" type="datetimeFigureOut">
              <a:rPr lang="en-GB" smtClean="0"/>
              <a:t>12/08/2024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E85E14-3AF8-D439-3E9E-881486E32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79BF4C-23C9-AE3A-C4C9-20D707B91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0396-EC60-4BA0-AD8A-189E04CD6B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40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8EE7AD-CB46-00DB-B356-3DD646DCE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44B-E362-4AC7-A75D-506FCE343A77}" type="datetimeFigureOut">
              <a:rPr lang="en-GB" smtClean="0"/>
              <a:t>12/08/2024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8D64A3-2126-B192-72E3-457A00929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554196-AC3A-356B-E506-777793A69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0396-EC60-4BA0-AD8A-189E04CD6B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928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E1FB1-6573-611B-FB9E-03E45F09A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65959E-1478-74A4-EDD9-E0D0D605C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09831D-D77F-495C-2597-4E4121B10E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3A130B-9927-0694-28A5-C69538AC0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44B-E362-4AC7-A75D-506FCE343A77}" type="datetimeFigureOut">
              <a:rPr lang="en-GB" smtClean="0"/>
              <a:t>12/08/2024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282966-CC72-2A70-C371-91518D999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AA4CC0-A4C7-229A-0EC4-7744E0F96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0396-EC60-4BA0-AD8A-189E04CD6B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796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E0527-681C-84D5-A9BE-3C19DE326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D3C800-1B5B-BC32-B447-64E8F5D3DE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A4C972-5E16-8DB4-50FD-37046BBC99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49E313-092F-125B-28ED-114CDE7FA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644B-E362-4AC7-A75D-506FCE343A77}" type="datetimeFigureOut">
              <a:rPr lang="en-GB" smtClean="0"/>
              <a:t>12/08/2024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B13197-2376-73A0-CE5D-E1E387BF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AB9E4D-916E-6809-62A7-3532AEB08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40396-EC60-4BA0-AD8A-189E04CD6B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68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4F2663-CECF-AED3-686A-9AB30B510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78C50F-E804-5CA5-15FB-AEE474F33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DFE67-5072-18B5-8F9A-76A754F641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45644B-E362-4AC7-A75D-506FCE343A77}" type="datetimeFigureOut">
              <a:rPr lang="en-GB" smtClean="0"/>
              <a:t>12/08/2024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302B1-254F-0141-2404-9083BBACF1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19B0C-F9DD-AAC2-3BB4-A72FFA9A3D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840396-EC60-4BA0-AD8A-189E04CD6B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351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unhabitat.org/beirut-city-profil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ternaldisplacement-panel.org/index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1" descr="PPT_GLTN_LOGO.jpg">
            <a:extLst>
              <a:ext uri="{FF2B5EF4-FFF2-40B4-BE49-F238E27FC236}">
                <a16:creationId xmlns:a16="http://schemas.microsoft.com/office/drawing/2014/main" id="{709019AE-5E86-AFB6-7AB6-F69E79D5C2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57"/>
          <a:stretch/>
        </p:blipFill>
        <p:spPr bwMode="auto">
          <a:xfrm>
            <a:off x="9370610" y="5763271"/>
            <a:ext cx="2387297" cy="746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A blue logo with a person in a circle and a blue circle with leaves&#10;&#10;Description automatically generated">
            <a:extLst>
              <a:ext uri="{FF2B5EF4-FFF2-40B4-BE49-F238E27FC236}">
                <a16:creationId xmlns:a16="http://schemas.microsoft.com/office/drawing/2014/main" id="{D4103E5E-4716-15DD-5389-064F6F4F9C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892" y="5612631"/>
            <a:ext cx="1038215" cy="990600"/>
          </a:xfrm>
          <a:prstGeom prst="rect">
            <a:avLst/>
          </a:prstGeom>
        </p:spPr>
      </p:pic>
      <p:pic>
        <p:nvPicPr>
          <p:cNvPr id="6" name="Picture 5" descr="A flag with a black eagle and red and yellow stripes&#10;&#10;Description automatically generated">
            <a:extLst>
              <a:ext uri="{FF2B5EF4-FFF2-40B4-BE49-F238E27FC236}">
                <a16:creationId xmlns:a16="http://schemas.microsoft.com/office/drawing/2014/main" id="{716FB9FD-ED6F-5287-E024-E99FBC3C13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240" y="5924000"/>
            <a:ext cx="2671424" cy="743503"/>
          </a:xfrm>
          <a:prstGeom prst="rect">
            <a:avLst/>
          </a:prstGeom>
        </p:spPr>
      </p:pic>
      <p:pic>
        <p:nvPicPr>
          <p:cNvPr id="7" name="Picture 6" descr="A black and white logo&#10;&#10;Description automatically generated">
            <a:extLst>
              <a:ext uri="{FF2B5EF4-FFF2-40B4-BE49-F238E27FC236}">
                <a16:creationId xmlns:a16="http://schemas.microsoft.com/office/drawing/2014/main" id="{51E404FD-7CC3-2568-76D5-8E622FA437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555" y="5824546"/>
            <a:ext cx="1928164" cy="8325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22D5127-72EA-6AAA-7598-33FFA19EB439}"/>
              </a:ext>
            </a:extLst>
          </p:cNvPr>
          <p:cNvSpPr txBox="1"/>
          <p:nvPr/>
        </p:nvSpPr>
        <p:spPr>
          <a:xfrm>
            <a:off x="902969" y="353244"/>
            <a:ext cx="10854937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Urban Crisis &amp; LHS CoP: </a:t>
            </a:r>
            <a:r>
              <a:rPr lang="en-US" sz="2800" b="1" dirty="0"/>
              <a:t>Concepts and Practices for Strengthening Housing, Land and property solutions to address and prevent Displacement, </a:t>
            </a:r>
            <a:r>
              <a:rPr lang="en-US" sz="2800" dirty="0"/>
              <a:t>11 July 2024</a:t>
            </a:r>
          </a:p>
          <a:p>
            <a:endParaRPr lang="en-US" sz="2400" i="1" dirty="0"/>
          </a:p>
          <a:p>
            <a:r>
              <a:rPr lang="en-US" sz="3600" kern="1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Policy paper</a:t>
            </a:r>
          </a:p>
          <a:p>
            <a:r>
              <a:rPr lang="en-US" sz="4400" kern="1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Land, Housing, and Property Solutions to Resolve and Prevent [Internal] Displacement</a:t>
            </a:r>
          </a:p>
          <a:p>
            <a:endParaRPr lang="en-US" sz="2400" i="1" kern="1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kern="0" dirty="0">
                <a:solidFill>
                  <a:srgbClr val="000000"/>
                </a:solidFill>
                <a:cs typeface="Calibri" panose="020F0502020204030204" pitchFamily="34" charset="0"/>
              </a:rPr>
              <a:t>Ombretta Tempra, </a:t>
            </a:r>
            <a:r>
              <a:rPr lang="en-US" sz="2400" cap="none" dirty="0">
                <a:solidFill>
                  <a:srgbClr val="000000"/>
                </a:solidFill>
                <a:cs typeface="Calibri" panose="020F0502020204030204" pitchFamily="34" charset="0"/>
              </a:rPr>
              <a:t>Land Specialist, UN-Habitat – GLTN</a:t>
            </a:r>
            <a:endParaRPr lang="en-US" sz="3600" cap="none" dirty="0">
              <a:solidFill>
                <a:srgbClr val="000000"/>
              </a:solidFill>
              <a:cs typeface="Calibri" panose="020F0502020204030204" pitchFamily="34" charset="0"/>
            </a:endParaRPr>
          </a:p>
          <a:p>
            <a:endParaRPr lang="en-GB" sz="2400" i="1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5D9314B-92EE-940C-80C9-794B1C1CE764}"/>
              </a:ext>
            </a:extLst>
          </p:cNvPr>
          <p:cNvCxnSpPr>
            <a:cxnSpLocks/>
          </p:cNvCxnSpPr>
          <p:nvPr/>
        </p:nvCxnSpPr>
        <p:spPr bwMode="auto">
          <a:xfrm>
            <a:off x="19296" y="1829990"/>
            <a:ext cx="12192000" cy="2798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3964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8CADC8-9775-C8AD-33C1-8BF0A8556C75}"/>
              </a:ext>
            </a:extLst>
          </p:cNvPr>
          <p:cNvCxnSpPr>
            <a:cxnSpLocks/>
          </p:cNvCxnSpPr>
          <p:nvPr/>
        </p:nvCxnSpPr>
        <p:spPr bwMode="auto">
          <a:xfrm>
            <a:off x="0" y="1052750"/>
            <a:ext cx="12192000" cy="2798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E5413E4A-8E81-8068-7465-18112D342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21"/>
            <a:ext cx="12192000" cy="1075610"/>
          </a:xfrm>
          <a:solidFill>
            <a:srgbClr val="FFC000"/>
          </a:solidFill>
        </p:spPr>
        <p:txBody>
          <a:bodyPr>
            <a:noAutofit/>
          </a:bodyPr>
          <a:lstStyle/>
          <a:p>
            <a:pPr marL="285750"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Type 2: Durable land and HLP solutions/1</a:t>
            </a:r>
            <a:endParaRPr lang="en-US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8E2631AB-C686-05C5-8CE5-C2D04C465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8413" y="55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D3F1A89-BB10-6BD6-A25B-A05F37897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15506"/>
              </p:ext>
            </p:extLst>
          </p:nvPr>
        </p:nvGraphicFramePr>
        <p:xfrm>
          <a:off x="269885" y="1243861"/>
          <a:ext cx="11651605" cy="3870198"/>
        </p:xfrm>
        <a:graphic>
          <a:graphicData uri="http://schemas.openxmlformats.org/drawingml/2006/table">
            <a:tbl>
              <a:tblPr firstRow="1" firstCol="1" bandRow="1"/>
              <a:tblGrid>
                <a:gridCol w="2336155">
                  <a:extLst>
                    <a:ext uri="{9D8B030D-6E8A-4147-A177-3AD203B41FA5}">
                      <a16:colId xmlns:a16="http://schemas.microsoft.com/office/drawing/2014/main" val="3919411994"/>
                    </a:ext>
                  </a:extLst>
                </a:gridCol>
                <a:gridCol w="4457700">
                  <a:extLst>
                    <a:ext uri="{9D8B030D-6E8A-4147-A177-3AD203B41FA5}">
                      <a16:colId xmlns:a16="http://schemas.microsoft.com/office/drawing/2014/main" val="3118272599"/>
                    </a:ext>
                  </a:extLst>
                </a:gridCol>
                <a:gridCol w="4857750">
                  <a:extLst>
                    <a:ext uri="{9D8B030D-6E8A-4147-A177-3AD203B41FA5}">
                      <a16:colId xmlns:a16="http://schemas.microsoft.com/office/drawing/2014/main" val="3000348599"/>
                    </a:ext>
                  </a:extLst>
                </a:gridCol>
              </a:tblGrid>
              <a:tr h="440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kern="100">
                          <a:solidFill>
                            <a:srgbClr val="000000"/>
                          </a:solidFill>
                          <a:effectLst/>
                          <a:highlight>
                            <a:srgbClr val="ACB9CA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Solution area</a:t>
                      </a:r>
                      <a:endParaRPr lang="en-GB" sz="2000" kern="100">
                        <a:effectLst/>
                        <a:highlight>
                          <a:srgbClr val="ACB9C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ACB9CA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Menu of key land and HLP solutions</a:t>
                      </a:r>
                      <a:endParaRPr lang="en-GB" sz="2000" kern="100" dirty="0">
                        <a:effectLst/>
                        <a:highlight>
                          <a:srgbClr val="ACB9C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ACB9CA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Case studies</a:t>
                      </a:r>
                      <a:endParaRPr lang="en-GB" sz="2000" kern="100" dirty="0">
                        <a:effectLst/>
                        <a:highlight>
                          <a:srgbClr val="ACB9C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938863"/>
                  </a:ext>
                </a:extLst>
              </a:tr>
              <a:tr h="10122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none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Area-based assessments, city and neighbourhood profiles</a:t>
                      </a:r>
                      <a:r>
                        <a:rPr lang="en-GB" sz="1800" u="none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 u="none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 u="none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2000" u="none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Comprehensive and multisectoral area-based analyses</a:t>
                      </a:r>
                      <a:endParaRPr lang="en-GB" sz="2000" u="none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2000" u="none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Urban and neighbourhood profiles</a:t>
                      </a:r>
                      <a:endParaRPr lang="en-GB" sz="2000" u="none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2000" u="none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Spatial planning</a:t>
                      </a:r>
                      <a:endParaRPr lang="en-GB" sz="2000" u="none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2000" u="none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Territorial strategies</a:t>
                      </a:r>
                      <a:r>
                        <a:rPr lang="en-GB" sz="1800" u="none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 </a:t>
                      </a:r>
                      <a:endParaRPr lang="en-GB" sz="2000" u="none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Beirut City Profile</a:t>
                      </a:r>
                      <a:r>
                        <a:rPr lang="en-GB" sz="20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285750" marR="0" indent="-2857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Syria neighbourhood profiles</a:t>
                      </a:r>
                      <a:r>
                        <a:rPr lang="en-GB" sz="20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 </a:t>
                      </a:r>
                    </a:p>
                    <a:p>
                      <a:pPr marL="285750" marR="0" indent="-2857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GB" sz="20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UN-Habitat–UNICEF Lebanon Neighbourhood Profiles (Lebanon )</a:t>
                      </a:r>
                    </a:p>
                    <a:p>
                      <a:pPr marL="285750" marR="0" lvl="0" indent="-2857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GB" sz="20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Sahel Spatial Development Framework </a:t>
                      </a:r>
                    </a:p>
                    <a:p>
                      <a:pPr marL="285750" marR="0" lvl="0" indent="-2857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GB" sz="20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Juba Strategic Plan 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endParaRPr lang="en-GB" sz="2000" u="none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984628"/>
                  </a:ext>
                </a:extLst>
              </a:tr>
              <a:tr h="27458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Housing sector profile and housing strategy</a:t>
                      </a:r>
                      <a:endParaRPr lang="en-GB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Housing assessment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Housing strategy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GB" sz="20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Syria’s Urban Recovery Framework </a:t>
                      </a:r>
                    </a:p>
                    <a:p>
                      <a:pPr marL="285750" marR="0" indent="-2857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Afghanistan Housing Profile and Housing Policy</a:t>
                      </a:r>
                    </a:p>
                    <a:p>
                      <a:pPr marL="0" marR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GB" sz="20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9079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549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8CADC8-9775-C8AD-33C1-8BF0A8556C75}"/>
              </a:ext>
            </a:extLst>
          </p:cNvPr>
          <p:cNvCxnSpPr>
            <a:cxnSpLocks/>
          </p:cNvCxnSpPr>
          <p:nvPr/>
        </p:nvCxnSpPr>
        <p:spPr bwMode="auto">
          <a:xfrm>
            <a:off x="0" y="1052750"/>
            <a:ext cx="12192000" cy="2798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E5413E4A-8E81-8068-7465-18112D342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21"/>
            <a:ext cx="12192000" cy="1075610"/>
          </a:xfrm>
          <a:solidFill>
            <a:srgbClr val="FFC000"/>
          </a:solidFill>
        </p:spPr>
        <p:txBody>
          <a:bodyPr>
            <a:noAutofit/>
          </a:bodyPr>
          <a:lstStyle/>
          <a:p>
            <a:pPr marL="285750"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Type 2: Durable land and HLP solutions/2</a:t>
            </a:r>
            <a:endParaRPr lang="en-US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8E2631AB-C686-05C5-8CE5-C2D04C465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8413" y="55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D3F1A89-BB10-6BD6-A25B-A05F37897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505824"/>
              </p:ext>
            </p:extLst>
          </p:nvPr>
        </p:nvGraphicFramePr>
        <p:xfrm>
          <a:off x="178757" y="1198141"/>
          <a:ext cx="11788765" cy="5550409"/>
        </p:xfrm>
        <a:graphic>
          <a:graphicData uri="http://schemas.openxmlformats.org/drawingml/2006/table">
            <a:tbl>
              <a:tblPr firstRow="1" firstCol="1" bandRow="1"/>
              <a:tblGrid>
                <a:gridCol w="2363656">
                  <a:extLst>
                    <a:ext uri="{9D8B030D-6E8A-4147-A177-3AD203B41FA5}">
                      <a16:colId xmlns:a16="http://schemas.microsoft.com/office/drawing/2014/main" val="3919411994"/>
                    </a:ext>
                  </a:extLst>
                </a:gridCol>
                <a:gridCol w="7574781">
                  <a:extLst>
                    <a:ext uri="{9D8B030D-6E8A-4147-A177-3AD203B41FA5}">
                      <a16:colId xmlns:a16="http://schemas.microsoft.com/office/drawing/2014/main" val="3118272599"/>
                    </a:ext>
                  </a:extLst>
                </a:gridCol>
                <a:gridCol w="1850328">
                  <a:extLst>
                    <a:ext uri="{9D8B030D-6E8A-4147-A177-3AD203B41FA5}">
                      <a16:colId xmlns:a16="http://schemas.microsoft.com/office/drawing/2014/main" val="3000348599"/>
                    </a:ext>
                  </a:extLst>
                </a:gridCol>
              </a:tblGrid>
              <a:tr h="440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ACB9CA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Solution area</a:t>
                      </a:r>
                      <a:endParaRPr lang="en-GB" sz="1800" kern="100" dirty="0">
                        <a:effectLst/>
                        <a:highlight>
                          <a:srgbClr val="ACB9C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">
                          <a:solidFill>
                            <a:srgbClr val="000000"/>
                          </a:solidFill>
                          <a:effectLst/>
                          <a:highlight>
                            <a:srgbClr val="ACB9CA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Menu of key land and HLP solutions</a:t>
                      </a:r>
                      <a:endParaRPr lang="en-GB" sz="1800" kern="100">
                        <a:effectLst/>
                        <a:highlight>
                          <a:srgbClr val="ACB9C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ACB9CA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Case studies</a:t>
                      </a:r>
                      <a:endParaRPr lang="en-GB" sz="1800" kern="100" dirty="0">
                        <a:effectLst/>
                        <a:highlight>
                          <a:srgbClr val="ACB9C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938863"/>
                  </a:ext>
                </a:extLst>
              </a:tr>
              <a:tr h="11028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Provision of housing in areas of current displacement or 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 third locations to enable local </a:t>
                      </a:r>
                      <a:r>
                        <a:rPr lang="en-US" sz="18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integration.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u="none" kern="100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A. Provision of housing directly to the displaced</a:t>
                      </a:r>
                      <a:endParaRPr lang="en-GB" sz="1800" u="none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 public authorities / international actors</a:t>
                      </a:r>
                      <a:r>
                        <a:rPr lang="en-GB" sz="16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Construction of housing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Construction of basic units to be expanded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Sites and services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Land to be developed (housing and other uses) – public land or land purchased or long-leased by the public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Repair of social housing 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Retrofitting</a:t>
                      </a:r>
                      <a:r>
                        <a:rPr lang="en-GB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of public buildings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u="none" kern="100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B. Increase the offer of adequate housing available to the displaced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Families and individuals in host communities rent to IDPs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Families and individuals in host communities repair or extend their properties, facilitated through the provision of incentives 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New housing units are built by private individuals or companies to be rented to internally displaced persons (and others)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219075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kern="100" dirty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C. Construction and purchase of houses, lands and properties</a:t>
                      </a:r>
                      <a:endParaRPr lang="en-GB" sz="1800" kern="1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Houses identified and repaired (Greece – Guide urban response to displacement)</a:t>
                      </a: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Owner-driven housing construction in Baidoa, Somalia</a:t>
                      </a:r>
                      <a:endParaRPr lang="en-GB" sz="1800" u="none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48039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8254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8CADC8-9775-C8AD-33C1-8BF0A8556C75}"/>
              </a:ext>
            </a:extLst>
          </p:cNvPr>
          <p:cNvCxnSpPr>
            <a:cxnSpLocks/>
          </p:cNvCxnSpPr>
          <p:nvPr/>
        </p:nvCxnSpPr>
        <p:spPr bwMode="auto">
          <a:xfrm>
            <a:off x="0" y="1052750"/>
            <a:ext cx="12192000" cy="2798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E5413E4A-8E81-8068-7465-18112D342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21"/>
            <a:ext cx="12192000" cy="1075610"/>
          </a:xfrm>
          <a:solidFill>
            <a:srgbClr val="FFC000"/>
          </a:solidFill>
        </p:spPr>
        <p:txBody>
          <a:bodyPr>
            <a:noAutofit/>
          </a:bodyPr>
          <a:lstStyle/>
          <a:p>
            <a:pPr marL="285750"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Type 2: Durable land and HLP solutions/3</a:t>
            </a:r>
            <a:endParaRPr lang="en-US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8E2631AB-C686-05C5-8CE5-C2D04C465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8413" y="55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D3F1A89-BB10-6BD6-A25B-A05F37897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76846"/>
              </p:ext>
            </p:extLst>
          </p:nvPr>
        </p:nvGraphicFramePr>
        <p:xfrm>
          <a:off x="269885" y="1243861"/>
          <a:ext cx="11651605" cy="7207255"/>
        </p:xfrm>
        <a:graphic>
          <a:graphicData uri="http://schemas.openxmlformats.org/drawingml/2006/table">
            <a:tbl>
              <a:tblPr firstRow="1" firstCol="1" bandRow="1"/>
              <a:tblGrid>
                <a:gridCol w="2336155">
                  <a:extLst>
                    <a:ext uri="{9D8B030D-6E8A-4147-A177-3AD203B41FA5}">
                      <a16:colId xmlns:a16="http://schemas.microsoft.com/office/drawing/2014/main" val="3919411994"/>
                    </a:ext>
                  </a:extLst>
                </a:gridCol>
                <a:gridCol w="7360920">
                  <a:extLst>
                    <a:ext uri="{9D8B030D-6E8A-4147-A177-3AD203B41FA5}">
                      <a16:colId xmlns:a16="http://schemas.microsoft.com/office/drawing/2014/main" val="3118272599"/>
                    </a:ext>
                  </a:extLst>
                </a:gridCol>
                <a:gridCol w="1954530">
                  <a:extLst>
                    <a:ext uri="{9D8B030D-6E8A-4147-A177-3AD203B41FA5}">
                      <a16:colId xmlns:a16="http://schemas.microsoft.com/office/drawing/2014/main" val="3000348599"/>
                    </a:ext>
                  </a:extLst>
                </a:gridCol>
              </a:tblGrid>
              <a:tr h="440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ACB9CA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Solution area</a:t>
                      </a:r>
                      <a:endParaRPr lang="en-GB" sz="1800" kern="100" dirty="0">
                        <a:effectLst/>
                        <a:highlight>
                          <a:srgbClr val="ACB9C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">
                          <a:solidFill>
                            <a:srgbClr val="000000"/>
                          </a:solidFill>
                          <a:effectLst/>
                          <a:highlight>
                            <a:srgbClr val="ACB9CA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Menu of key land and HLP solutions</a:t>
                      </a:r>
                      <a:endParaRPr lang="en-GB" sz="1800" kern="100">
                        <a:effectLst/>
                        <a:highlight>
                          <a:srgbClr val="ACB9C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ACB9CA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Case studies</a:t>
                      </a:r>
                      <a:endParaRPr lang="en-GB" sz="1800" kern="100" dirty="0">
                        <a:effectLst/>
                        <a:highlight>
                          <a:srgbClr val="ACB9C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938863"/>
                  </a:ext>
                </a:extLst>
              </a:tr>
              <a:tr h="37551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Land and properties in areas of displacement and in third locations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Individual lands and properties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Communal land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Sudan/South Sudan</a:t>
                      </a:r>
                      <a:endParaRPr lang="en-GB" sz="1800" u="none" kern="100" dirty="0">
                        <a:effectLst/>
                        <a:highlight>
                          <a:srgbClr val="DEEAF6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539235"/>
                  </a:ext>
                </a:extLst>
              </a:tr>
              <a:tr h="59731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Housing, land and property solutions in areas of origin, including for return 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The range of HLP solutions to be made a</a:t>
                      </a:r>
                      <a:r>
                        <a:rPr lang="en-US" sz="1800" u="none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vailable to displaced persons returning to their areas of origin</a:t>
                      </a:r>
                      <a:endParaRPr lang="en-GB" sz="1800" u="none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u="none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For the landless (see above)</a:t>
                      </a:r>
                      <a:endParaRPr lang="en-GB" sz="1800" u="none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u="none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Repair and reconstruction</a:t>
                      </a:r>
                      <a:r>
                        <a:rPr lang="en-GB" sz="1600" u="none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u="none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Restitution schemes (for the restitution of the housing, land and properties that were taken by force, illegally and forcibly acquired and sold). 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Compensation schemes, to be established when restitution is not possible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Iraq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3565576"/>
                  </a:ext>
                </a:extLst>
              </a:tr>
              <a:tr h="13627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Informal settlements – retrofit, regularize and prevent informality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Regularization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Slum transformation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Policy interventions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kern="100" dirty="0">
                        <a:effectLst/>
                        <a:highlight>
                          <a:srgbClr val="DEEAF6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8827692"/>
                  </a:ext>
                </a:extLst>
              </a:tr>
              <a:tr h="27458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Dealing with the secondary occupation of land, housing and properties</a:t>
                      </a:r>
                      <a:endParaRPr lang="en-GB" sz="18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Formal justice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Alternative dispute resolution mechanisms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Transitional justice mechanisms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Finding alternatives for secondary occupants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u="sng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Kosovo</a:t>
                      </a: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kern="100" dirty="0">
                        <a:effectLst/>
                        <a:highlight>
                          <a:srgbClr val="DEEAF6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184540"/>
                  </a:ext>
                </a:extLst>
              </a:tr>
              <a:tr h="440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Increase access to credit </a:t>
                      </a:r>
                      <a:endParaRPr lang="en-GB" sz="18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00">
                          <a:solidFill>
                            <a:srgbClr val="2F549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00">
                          <a:solidFill>
                            <a:srgbClr val="2F5496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kern="100">
                        <a:effectLst/>
                        <a:highlight>
                          <a:srgbClr val="DEEAF6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3274594"/>
                  </a:ext>
                </a:extLst>
              </a:tr>
              <a:tr h="9016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Justice and disputes’ resolution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solidFill>
                            <a:srgbClr val="2F549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00">
                          <a:solidFill>
                            <a:srgbClr val="2F5496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kern="100">
                        <a:effectLst/>
                        <a:highlight>
                          <a:srgbClr val="DEEAF6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6109546"/>
                  </a:ext>
                </a:extLst>
              </a:tr>
              <a:tr h="9016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Remove the blockages preventing return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00">
                          <a:solidFill>
                            <a:srgbClr val="2F549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800" kern="100" dirty="0">
                        <a:effectLst/>
                        <a:highlight>
                          <a:srgbClr val="DEEAF6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901054"/>
                  </a:ext>
                </a:extLst>
              </a:tr>
              <a:tr h="440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Land administration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00">
                          <a:solidFill>
                            <a:srgbClr val="2F549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800" kern="100">
                        <a:effectLst/>
                        <a:highlight>
                          <a:srgbClr val="DEEAF6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40736"/>
                  </a:ext>
                </a:extLst>
              </a:tr>
              <a:tr h="13627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Legal and policy reform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00">
                          <a:solidFill>
                            <a:srgbClr val="2F549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800" kern="100" dirty="0">
                        <a:effectLst/>
                        <a:highlight>
                          <a:srgbClr val="DEEAF6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048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1911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8CADC8-9775-C8AD-33C1-8BF0A8556C75}"/>
              </a:ext>
            </a:extLst>
          </p:cNvPr>
          <p:cNvCxnSpPr>
            <a:cxnSpLocks/>
          </p:cNvCxnSpPr>
          <p:nvPr/>
        </p:nvCxnSpPr>
        <p:spPr bwMode="auto">
          <a:xfrm>
            <a:off x="0" y="1052750"/>
            <a:ext cx="12192000" cy="2798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E5413E4A-8E81-8068-7465-18112D342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21"/>
            <a:ext cx="12192000" cy="1075610"/>
          </a:xfrm>
          <a:solidFill>
            <a:srgbClr val="FFC000"/>
          </a:solidFill>
        </p:spPr>
        <p:txBody>
          <a:bodyPr>
            <a:noAutofit/>
          </a:bodyPr>
          <a:lstStyle/>
          <a:p>
            <a:pPr marL="285750"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Type 2: Durable land and HLP solutions/4</a:t>
            </a:r>
            <a:endParaRPr lang="en-US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8E2631AB-C686-05C5-8CE5-C2D04C465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8413" y="55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D3F1A89-BB10-6BD6-A25B-A05F37897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568315"/>
              </p:ext>
            </p:extLst>
          </p:nvPr>
        </p:nvGraphicFramePr>
        <p:xfrm>
          <a:off x="269885" y="1243861"/>
          <a:ext cx="11651605" cy="2196084"/>
        </p:xfrm>
        <a:graphic>
          <a:graphicData uri="http://schemas.openxmlformats.org/drawingml/2006/table">
            <a:tbl>
              <a:tblPr firstRow="1" firstCol="1" bandRow="1"/>
              <a:tblGrid>
                <a:gridCol w="3913495">
                  <a:extLst>
                    <a:ext uri="{9D8B030D-6E8A-4147-A177-3AD203B41FA5}">
                      <a16:colId xmlns:a16="http://schemas.microsoft.com/office/drawing/2014/main" val="3919411994"/>
                    </a:ext>
                  </a:extLst>
                </a:gridCol>
                <a:gridCol w="5783580">
                  <a:extLst>
                    <a:ext uri="{9D8B030D-6E8A-4147-A177-3AD203B41FA5}">
                      <a16:colId xmlns:a16="http://schemas.microsoft.com/office/drawing/2014/main" val="3118272599"/>
                    </a:ext>
                  </a:extLst>
                </a:gridCol>
                <a:gridCol w="1954530">
                  <a:extLst>
                    <a:ext uri="{9D8B030D-6E8A-4147-A177-3AD203B41FA5}">
                      <a16:colId xmlns:a16="http://schemas.microsoft.com/office/drawing/2014/main" val="3000348599"/>
                    </a:ext>
                  </a:extLst>
                </a:gridCol>
              </a:tblGrid>
              <a:tr h="440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ACB9CA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Solution area</a:t>
                      </a:r>
                      <a:endParaRPr lang="en-GB" sz="2000" kern="100" dirty="0">
                        <a:effectLst/>
                        <a:highlight>
                          <a:srgbClr val="ACB9C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>
                          <a:solidFill>
                            <a:srgbClr val="000000"/>
                          </a:solidFill>
                          <a:effectLst/>
                          <a:highlight>
                            <a:srgbClr val="ACB9CA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Menu of key land and HLP solutions</a:t>
                      </a:r>
                      <a:endParaRPr lang="en-GB" sz="2000" kern="100">
                        <a:effectLst/>
                        <a:highlight>
                          <a:srgbClr val="ACB9C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ACB9CA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Case studies</a:t>
                      </a:r>
                      <a:endParaRPr lang="en-GB" sz="2000" kern="100" dirty="0">
                        <a:effectLst/>
                        <a:highlight>
                          <a:srgbClr val="ACB9C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938863"/>
                  </a:ext>
                </a:extLst>
              </a:tr>
              <a:tr h="440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Increase access to credit </a:t>
                      </a:r>
                      <a:endParaRPr lang="en-GB" sz="20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kern="100">
                          <a:solidFill>
                            <a:srgbClr val="2F549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kern="100" dirty="0">
                          <a:solidFill>
                            <a:srgbClr val="2F5496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 kern="100" dirty="0">
                        <a:effectLst/>
                        <a:highlight>
                          <a:srgbClr val="DEEAF6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3274594"/>
                  </a:ext>
                </a:extLst>
              </a:tr>
              <a:tr h="9016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Justice and disputes’ resolution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kern="100" dirty="0">
                          <a:solidFill>
                            <a:srgbClr val="2F549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kern="100">
                          <a:solidFill>
                            <a:srgbClr val="2F5496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 kern="100">
                        <a:effectLst/>
                        <a:highlight>
                          <a:srgbClr val="DEEAF6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6109546"/>
                  </a:ext>
                </a:extLst>
              </a:tr>
              <a:tr h="9016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Remove the blockages preventing return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kern="100" dirty="0">
                          <a:solidFill>
                            <a:srgbClr val="2F549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0" kern="100" dirty="0">
                        <a:effectLst/>
                        <a:highlight>
                          <a:srgbClr val="DEEAF6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901054"/>
                  </a:ext>
                </a:extLst>
              </a:tr>
              <a:tr h="440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Land administration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kern="100">
                          <a:solidFill>
                            <a:srgbClr val="2F549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0" kern="100">
                        <a:effectLst/>
                        <a:highlight>
                          <a:srgbClr val="DEEAF6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40736"/>
                  </a:ext>
                </a:extLst>
              </a:tr>
              <a:tr h="13627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Legal and policy reform</a:t>
                      </a:r>
                      <a:endParaRPr lang="en-GB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kern="100">
                          <a:solidFill>
                            <a:srgbClr val="2F549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0" kern="100" dirty="0">
                        <a:effectLst/>
                        <a:highlight>
                          <a:srgbClr val="DEEAF6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626" marR="17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048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6919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8CADC8-9775-C8AD-33C1-8BF0A8556C75}"/>
              </a:ext>
            </a:extLst>
          </p:cNvPr>
          <p:cNvCxnSpPr>
            <a:cxnSpLocks/>
          </p:cNvCxnSpPr>
          <p:nvPr/>
        </p:nvCxnSpPr>
        <p:spPr bwMode="auto">
          <a:xfrm>
            <a:off x="0" y="1052750"/>
            <a:ext cx="12192000" cy="2798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E5413E4A-8E81-8068-7465-18112D342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21"/>
            <a:ext cx="12192000" cy="1075610"/>
          </a:xfrm>
          <a:solidFill>
            <a:srgbClr val="99CC00"/>
          </a:solidFill>
        </p:spPr>
        <p:txBody>
          <a:bodyPr>
            <a:noAutofit/>
          </a:bodyPr>
          <a:lstStyle/>
          <a:p>
            <a:pPr marL="285750"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Type 3: Prevent and mitigate the impact of displacement through land and HLP interventions</a:t>
            </a:r>
            <a:endParaRPr lang="en-US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8E2631AB-C686-05C5-8CE5-C2D04C465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8413" y="55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AD8EDFF-D2BD-E082-B968-7F769D6F7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953044"/>
              </p:ext>
            </p:extLst>
          </p:nvPr>
        </p:nvGraphicFramePr>
        <p:xfrm>
          <a:off x="116358" y="1285367"/>
          <a:ext cx="11816561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2398498">
                  <a:extLst>
                    <a:ext uri="{9D8B030D-6E8A-4147-A177-3AD203B41FA5}">
                      <a16:colId xmlns:a16="http://schemas.microsoft.com/office/drawing/2014/main" val="3671991476"/>
                    </a:ext>
                  </a:extLst>
                </a:gridCol>
                <a:gridCol w="6884687">
                  <a:extLst>
                    <a:ext uri="{9D8B030D-6E8A-4147-A177-3AD203B41FA5}">
                      <a16:colId xmlns:a16="http://schemas.microsoft.com/office/drawing/2014/main" val="3001767696"/>
                    </a:ext>
                  </a:extLst>
                </a:gridCol>
                <a:gridCol w="2533376">
                  <a:extLst>
                    <a:ext uri="{9D8B030D-6E8A-4147-A177-3AD203B41FA5}">
                      <a16:colId xmlns:a16="http://schemas.microsoft.com/office/drawing/2014/main" val="3147109790"/>
                    </a:ext>
                  </a:extLst>
                </a:gridCol>
              </a:tblGrid>
              <a:tr h="12261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>
                          <a:solidFill>
                            <a:srgbClr val="000000"/>
                          </a:solidFill>
                          <a:effectLst/>
                          <a:highlight>
                            <a:srgbClr val="ACB9CA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Solution area </a:t>
                      </a:r>
                      <a:endParaRPr lang="en-GB" sz="2000" kern="100">
                        <a:effectLst/>
                        <a:highlight>
                          <a:srgbClr val="ACB9C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048" marR="49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ACB9CA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Menu of key solutions</a:t>
                      </a:r>
                      <a:endParaRPr lang="en-GB" sz="2000" kern="100" dirty="0">
                        <a:effectLst/>
                        <a:highlight>
                          <a:srgbClr val="ACB9C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048" marR="49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Case studies</a:t>
                      </a:r>
                      <a:endParaRPr lang="en-GB" sz="2000" kern="100" dirty="0">
                        <a:effectLst/>
                        <a:highlight>
                          <a:srgbClr val="DEEAF6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048" marR="49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559579"/>
                  </a:ext>
                </a:extLst>
              </a:tr>
              <a:tr h="4025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Assessment and scenario development</a:t>
                      </a:r>
                      <a:endParaRPr lang="en-GB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048" marR="49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Multidimensional analysis of the causes of displacement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Scenario development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048" marR="49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Afghanistan land </a:t>
                      </a:r>
                      <a:r>
                        <a:rPr lang="en-US" sz="2000" u="sng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bank</a:t>
                      </a: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GB" sz="20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048" marR="49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6880115"/>
                  </a:ext>
                </a:extLst>
              </a:tr>
              <a:tr h="6358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Strategy development, planning and programming </a:t>
                      </a:r>
                      <a:endParaRPr lang="en-GB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048" marR="49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Mapping and identification of possible strategies for the provision of housing, land and properties for future displaced populations and host communities 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Preparedness plans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Programming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048" marR="49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Territorial development strategy of the South West State, Somalia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048" marR="49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524001"/>
                  </a:ext>
                </a:extLst>
              </a:tr>
              <a:tr h="102068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Functioning land and housing sector</a:t>
                      </a:r>
                      <a:endParaRPr lang="en-GB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048" marR="49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Housing databases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Set of incentives for the use of vacant housing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Construction and repair/refurbishment of houses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Transformation of slums 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Reform of the rental market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Improve and digitalize </a:t>
                      </a: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housing information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20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Functioning land and property registration </a:t>
                      </a:r>
                      <a:endParaRPr lang="en-GB" sz="20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Functioning land administration system</a:t>
                      </a:r>
                      <a:r>
                        <a:rPr lang="en-GB" sz="16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048" marR="49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Owner-driven housing construction in Baidoa, Somalia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048" marR="49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6114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95400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8CADC8-9775-C8AD-33C1-8BF0A8556C75}"/>
              </a:ext>
            </a:extLst>
          </p:cNvPr>
          <p:cNvCxnSpPr>
            <a:cxnSpLocks/>
          </p:cNvCxnSpPr>
          <p:nvPr/>
        </p:nvCxnSpPr>
        <p:spPr bwMode="auto">
          <a:xfrm>
            <a:off x="0" y="1052750"/>
            <a:ext cx="12192000" cy="2798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E5413E4A-8E81-8068-7465-18112D342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21"/>
            <a:ext cx="12192000" cy="1075610"/>
          </a:xfrm>
          <a:solidFill>
            <a:srgbClr val="99CC00"/>
          </a:solidFill>
        </p:spPr>
        <p:txBody>
          <a:bodyPr>
            <a:noAutofit/>
          </a:bodyPr>
          <a:lstStyle/>
          <a:p>
            <a:pPr marL="285750"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Type 3: Prevent and mitigate the impact of displacement through land and HLP interventions</a:t>
            </a:r>
            <a:endParaRPr lang="en-US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8E2631AB-C686-05C5-8CE5-C2D04C465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8413" y="55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AD8EDFF-D2BD-E082-B968-7F769D6F7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193215"/>
              </p:ext>
            </p:extLst>
          </p:nvPr>
        </p:nvGraphicFramePr>
        <p:xfrm>
          <a:off x="116358" y="1285367"/>
          <a:ext cx="11816561" cy="5515356"/>
        </p:xfrm>
        <a:graphic>
          <a:graphicData uri="http://schemas.openxmlformats.org/drawingml/2006/table">
            <a:tbl>
              <a:tblPr firstRow="1" firstCol="1" bandRow="1"/>
              <a:tblGrid>
                <a:gridCol w="2398498">
                  <a:extLst>
                    <a:ext uri="{9D8B030D-6E8A-4147-A177-3AD203B41FA5}">
                      <a16:colId xmlns:a16="http://schemas.microsoft.com/office/drawing/2014/main" val="3671991476"/>
                    </a:ext>
                  </a:extLst>
                </a:gridCol>
                <a:gridCol w="6884687">
                  <a:extLst>
                    <a:ext uri="{9D8B030D-6E8A-4147-A177-3AD203B41FA5}">
                      <a16:colId xmlns:a16="http://schemas.microsoft.com/office/drawing/2014/main" val="3001767696"/>
                    </a:ext>
                  </a:extLst>
                </a:gridCol>
                <a:gridCol w="2533376">
                  <a:extLst>
                    <a:ext uri="{9D8B030D-6E8A-4147-A177-3AD203B41FA5}">
                      <a16:colId xmlns:a16="http://schemas.microsoft.com/office/drawing/2014/main" val="3147109790"/>
                    </a:ext>
                  </a:extLst>
                </a:gridCol>
              </a:tblGrid>
              <a:tr h="12261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>
                          <a:solidFill>
                            <a:srgbClr val="000000"/>
                          </a:solidFill>
                          <a:effectLst/>
                          <a:highlight>
                            <a:srgbClr val="ACB9CA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Solution area </a:t>
                      </a:r>
                      <a:endParaRPr lang="en-GB" sz="2000" kern="100">
                        <a:effectLst/>
                        <a:highlight>
                          <a:srgbClr val="ACB9C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048" marR="49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ACB9CA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Menu of key solutions</a:t>
                      </a:r>
                      <a:endParaRPr lang="en-GB" sz="2000" kern="100" dirty="0">
                        <a:effectLst/>
                        <a:highlight>
                          <a:srgbClr val="ACB9C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048" marR="49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Case studies</a:t>
                      </a:r>
                      <a:endParaRPr lang="en-GB" sz="2000" kern="100" dirty="0">
                        <a:effectLst/>
                        <a:highlight>
                          <a:srgbClr val="DEEAF6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048" marR="49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559579"/>
                  </a:ext>
                </a:extLst>
              </a:tr>
              <a:tr h="204705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none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Prevent and mitigate the causes of displacement </a:t>
                      </a:r>
                      <a:endParaRPr lang="en-GB" sz="2000" u="none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048" marR="49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Solutions to displacement caused by</a:t>
                      </a:r>
                      <a:r>
                        <a:rPr lang="en-GB" sz="20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natural disasters and effects of climate change: 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Spatial planning and mapping of environmental hazards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Community resilience and in some cases relocation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Enact social protection policies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Promote climate change adaptation and mitigation approaches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Solutions to displacement caused by conflicts and violence: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Identify and address root causes of conflict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Tackle historical grievances related to land and HLP violations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Strengthen community mechanisms to resolve HLP disputes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Protect women’s HLP rights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Enhance the states’ compliance with their human rights obligations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048" marR="49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Somalia Resilience Plans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Jubaland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land and conflict publication (on the identification of root causes of conflict)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Afghanistan case study on climate resilient </a:t>
                      </a:r>
                      <a:r>
                        <a:rPr lang="en-US" sz="2000" u="sng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informal settlements.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048" marR="49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83690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558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35EAD-7026-4774-3646-550AE5665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60" y="0"/>
            <a:ext cx="10264140" cy="1325563"/>
          </a:xfrm>
        </p:spPr>
        <p:txBody>
          <a:bodyPr/>
          <a:lstStyle/>
          <a:p>
            <a:r>
              <a:rPr lang="en-US" dirty="0"/>
              <a:t>5. Enabling environment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8CADC8-9775-C8AD-33C1-8BF0A8556C75}"/>
              </a:ext>
            </a:extLst>
          </p:cNvPr>
          <p:cNvCxnSpPr>
            <a:cxnSpLocks/>
          </p:cNvCxnSpPr>
          <p:nvPr/>
        </p:nvCxnSpPr>
        <p:spPr bwMode="auto">
          <a:xfrm>
            <a:off x="0" y="1052750"/>
            <a:ext cx="12192000" cy="2798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DA3CAC6-FD00-0A77-968B-CB6047F0196C}"/>
              </a:ext>
            </a:extLst>
          </p:cNvPr>
          <p:cNvSpPr txBox="1"/>
          <p:nvPr/>
        </p:nvSpPr>
        <p:spPr>
          <a:xfrm>
            <a:off x="754380" y="1805940"/>
            <a:ext cx="108813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Paradigm shift</a:t>
            </a:r>
          </a:p>
          <a:p>
            <a:r>
              <a:rPr lang="en-US" sz="2800" dirty="0"/>
              <a:t>	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Effective support, empowerment and meaningful participation of the affected communities	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Political will and whole-of-society capacity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Financing	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Knowledge and advocacy	</a:t>
            </a:r>
          </a:p>
        </p:txBody>
      </p:sp>
    </p:spTree>
    <p:extLst>
      <p:ext uri="{BB962C8B-B14F-4D97-AF65-F5344CB8AC3E}">
        <p14:creationId xmlns:p14="http://schemas.microsoft.com/office/powerpoint/2010/main" val="27319685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35EAD-7026-4774-3646-550AE5665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60" y="0"/>
            <a:ext cx="10264140" cy="1325563"/>
          </a:xfrm>
        </p:spPr>
        <p:txBody>
          <a:bodyPr/>
          <a:lstStyle/>
          <a:p>
            <a:r>
              <a:rPr lang="en-US" dirty="0"/>
              <a:t>Guiding questions for discussion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8CADC8-9775-C8AD-33C1-8BF0A8556C75}"/>
              </a:ext>
            </a:extLst>
          </p:cNvPr>
          <p:cNvCxnSpPr>
            <a:cxnSpLocks/>
          </p:cNvCxnSpPr>
          <p:nvPr/>
        </p:nvCxnSpPr>
        <p:spPr bwMode="auto">
          <a:xfrm>
            <a:off x="0" y="1052750"/>
            <a:ext cx="12192000" cy="2798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DA3CAC6-FD00-0A77-968B-CB6047F0196C}"/>
              </a:ext>
            </a:extLst>
          </p:cNvPr>
          <p:cNvSpPr txBox="1"/>
          <p:nvPr/>
        </p:nvSpPr>
        <p:spPr>
          <a:xfrm>
            <a:off x="754380" y="1805940"/>
            <a:ext cx="11437620" cy="3908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err="1"/>
              <a:t>Finalise</a:t>
            </a:r>
            <a:r>
              <a:rPr lang="en-US" sz="2800" dirty="0"/>
              <a:t> the longer policy brief, prepare a short decision makers’ brief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dirty="0"/>
              <a:t>Internal UN-Habitat uptake and use (management, field…)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dirty="0"/>
              <a:t>Uptake by partners of the Action Agenda on internal displacement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dirty="0"/>
              <a:t>Visibility among humanitarian, development, peace actors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dirty="0"/>
              <a:t>….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dirty="0"/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540311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BF46DF7-F661-CE1E-8A77-664BDA831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690" y="0"/>
            <a:ext cx="10515600" cy="1325563"/>
          </a:xfrm>
        </p:spPr>
        <p:txBody>
          <a:bodyPr/>
          <a:lstStyle/>
          <a:p>
            <a:r>
              <a:rPr lang="en-US" dirty="0"/>
              <a:t>Content</a:t>
            </a:r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6949506-7784-2D92-3C94-9CD532635447}"/>
              </a:ext>
            </a:extLst>
          </p:cNvPr>
          <p:cNvCxnSpPr>
            <a:cxnSpLocks/>
          </p:cNvCxnSpPr>
          <p:nvPr/>
        </p:nvCxnSpPr>
        <p:spPr bwMode="auto">
          <a:xfrm>
            <a:off x="0" y="1052750"/>
            <a:ext cx="12192000" cy="2798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E727587-3C5C-2151-ACA2-072DB71F6D2D}"/>
              </a:ext>
            </a:extLst>
          </p:cNvPr>
          <p:cNvSpPr txBox="1"/>
          <p:nvPr/>
        </p:nvSpPr>
        <p:spPr>
          <a:xfrm>
            <a:off x="398145" y="1325563"/>
            <a:ext cx="11395710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1. Introduction</a:t>
            </a:r>
          </a:p>
          <a:p>
            <a:endParaRPr lang="en-US" sz="1600" dirty="0"/>
          </a:p>
          <a:p>
            <a:r>
              <a:rPr lang="en-US" sz="3200" dirty="0"/>
              <a:t>2. Contextualising displacement</a:t>
            </a:r>
          </a:p>
          <a:p>
            <a:endParaRPr lang="en-GB" sz="1600" dirty="0"/>
          </a:p>
          <a:p>
            <a:r>
              <a:rPr lang="en-US" sz="3200" dirty="0"/>
              <a:t>3. Types of land and HLP solutions to [internal] displacement</a:t>
            </a:r>
            <a:endParaRPr lang="en-GB" sz="3200" dirty="0"/>
          </a:p>
          <a:p>
            <a:endParaRPr lang="en-US" sz="1600" dirty="0"/>
          </a:p>
          <a:p>
            <a:pPr marL="1314450" indent="-457200">
              <a:buFont typeface="Wingdings" panose="05000000000000000000" pitchFamily="2" charset="2"/>
              <a:buChar char="ü"/>
            </a:pPr>
            <a:r>
              <a:rPr lang="en-US" sz="3200" b="1" dirty="0"/>
              <a:t>Humanitarian interventions</a:t>
            </a:r>
            <a:endParaRPr lang="en-US" sz="3200" dirty="0"/>
          </a:p>
          <a:p>
            <a:pPr marL="1314450" indent="-457200">
              <a:buFont typeface="Wingdings" panose="05000000000000000000" pitchFamily="2" charset="2"/>
              <a:buChar char="ü"/>
            </a:pPr>
            <a:r>
              <a:rPr lang="en-US" sz="3200" b="1" dirty="0"/>
              <a:t>Durable </a:t>
            </a:r>
            <a:r>
              <a:rPr lang="en-US" sz="3200" dirty="0"/>
              <a:t>land and HLP solutions</a:t>
            </a:r>
          </a:p>
          <a:p>
            <a:pPr marL="1314450" indent="-457200">
              <a:buFont typeface="Wingdings" panose="05000000000000000000" pitchFamily="2" charset="2"/>
              <a:buChar char="ü"/>
            </a:pPr>
            <a:r>
              <a:rPr lang="en-US" sz="3200" b="1" dirty="0"/>
              <a:t>Prevent and mitigate the impact </a:t>
            </a:r>
            <a:r>
              <a:rPr lang="en-US" sz="3200" dirty="0"/>
              <a:t>of displacement through land and HLP interventions</a:t>
            </a:r>
          </a:p>
          <a:p>
            <a:pPr marL="914400"/>
            <a:endParaRPr lang="en-US" sz="1100" dirty="0"/>
          </a:p>
          <a:p>
            <a:r>
              <a:rPr lang="en-US" sz="3200" dirty="0"/>
              <a:t>4.	The enabling environment</a:t>
            </a:r>
          </a:p>
        </p:txBody>
      </p:sp>
    </p:spTree>
    <p:extLst>
      <p:ext uri="{BB962C8B-B14F-4D97-AF65-F5344CB8AC3E}">
        <p14:creationId xmlns:p14="http://schemas.microsoft.com/office/powerpoint/2010/main" val="2198345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35EAD-7026-4774-3646-550AE5665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690" y="0"/>
            <a:ext cx="10515600" cy="1325563"/>
          </a:xfrm>
        </p:spPr>
        <p:txBody>
          <a:bodyPr/>
          <a:lstStyle/>
          <a:p>
            <a:r>
              <a:rPr lang="en-US" dirty="0"/>
              <a:t>1. Introduction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475CAD-2D14-5688-FD40-D012EE98B527}"/>
              </a:ext>
            </a:extLst>
          </p:cNvPr>
          <p:cNvSpPr txBox="1"/>
          <p:nvPr/>
        </p:nvSpPr>
        <p:spPr>
          <a:xfrm>
            <a:off x="398144" y="1325563"/>
            <a:ext cx="1160716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Definitions and terminology</a:t>
            </a:r>
          </a:p>
          <a:p>
            <a:endParaRPr lang="en-US" sz="1400" dirty="0"/>
          </a:p>
          <a:p>
            <a:r>
              <a:rPr lang="en-US" sz="2800" b="1" dirty="0"/>
              <a:t>Durable solutions</a:t>
            </a:r>
          </a:p>
          <a:p>
            <a:endParaRPr lang="en-US" sz="1600" dirty="0"/>
          </a:p>
          <a:p>
            <a:r>
              <a:rPr lang="en-US" sz="2800" b="1" dirty="0"/>
              <a:t>Urbanisation</a:t>
            </a:r>
            <a:r>
              <a:rPr lang="en-US" sz="2800" dirty="0"/>
              <a:t> </a:t>
            </a:r>
            <a:r>
              <a:rPr lang="en-US" sz="2400" dirty="0"/>
              <a:t>(</a:t>
            </a:r>
            <a:r>
              <a:rPr lang="en-GB" sz="2400" dirty="0"/>
              <a:t>3 in 5 IDPs live in urban areas)</a:t>
            </a:r>
            <a:endParaRPr lang="en-US" sz="2400" dirty="0"/>
          </a:p>
          <a:p>
            <a:endParaRPr lang="en-US" sz="2400" dirty="0"/>
          </a:p>
          <a:p>
            <a:r>
              <a:rPr lang="en-US" sz="2800" b="1" dirty="0"/>
              <a:t>Housing, Land and Property rights in the context of displacement</a:t>
            </a:r>
          </a:p>
          <a:p>
            <a:endParaRPr lang="en-US" sz="2400" dirty="0"/>
          </a:p>
          <a:p>
            <a:r>
              <a:rPr lang="en-US" sz="2800" b="1" dirty="0"/>
              <a:t>Relevance of HLP to the 5 key areas of solutions</a:t>
            </a:r>
            <a:r>
              <a:rPr lang="en-US" sz="3200" dirty="0"/>
              <a:t>*</a:t>
            </a:r>
            <a:r>
              <a:rPr lang="en-US" sz="2800" dirty="0"/>
              <a:t> </a:t>
            </a:r>
            <a:r>
              <a:rPr lang="en-US" sz="2400" dirty="0"/>
              <a:t>(safety &amp; security; jobs, livelihood &amp; social protection; education; infrastructure &amp; services; HLP)</a:t>
            </a:r>
          </a:p>
          <a:p>
            <a:r>
              <a:rPr lang="en-US" sz="2000" dirty="0"/>
              <a:t>	</a:t>
            </a:r>
            <a:endParaRPr lang="en-US" sz="320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8CADC8-9775-C8AD-33C1-8BF0A8556C75}"/>
              </a:ext>
            </a:extLst>
          </p:cNvPr>
          <p:cNvCxnSpPr>
            <a:cxnSpLocks/>
          </p:cNvCxnSpPr>
          <p:nvPr/>
        </p:nvCxnSpPr>
        <p:spPr bwMode="auto">
          <a:xfrm>
            <a:off x="0" y="1052750"/>
            <a:ext cx="12192000" cy="2798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1974339-50EB-BF5E-6C8D-20BD88D6E43C}"/>
              </a:ext>
            </a:extLst>
          </p:cNvPr>
          <p:cNvSpPr txBox="1"/>
          <p:nvPr/>
        </p:nvSpPr>
        <p:spPr>
          <a:xfrm>
            <a:off x="398144" y="6294717"/>
            <a:ext cx="11315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u="sng" dirty="0">
                <a:solidFill>
                  <a:srgbClr val="46788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* </a:t>
            </a:r>
            <a:r>
              <a:rPr lang="en-US" sz="1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Report of the panel on internal displacement:  </a:t>
            </a:r>
            <a:r>
              <a:rPr lang="en-US" sz="1800" i="1" u="sng" dirty="0">
                <a:solidFill>
                  <a:srgbClr val="46788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Shining a Light on Internal Displacement: A Vision for the Future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7882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35EAD-7026-4774-3646-550AE5665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60" y="0"/>
            <a:ext cx="10264140" cy="1325563"/>
          </a:xfrm>
        </p:spPr>
        <p:txBody>
          <a:bodyPr/>
          <a:lstStyle/>
          <a:p>
            <a:r>
              <a:rPr lang="en-US" dirty="0"/>
              <a:t>2. Contextualising displacement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475CAD-2D14-5688-FD40-D012EE98B527}"/>
              </a:ext>
            </a:extLst>
          </p:cNvPr>
          <p:cNvSpPr txBox="1"/>
          <p:nvPr/>
        </p:nvSpPr>
        <p:spPr>
          <a:xfrm>
            <a:off x="292417" y="1519873"/>
            <a:ext cx="11607165" cy="4934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Trends</a:t>
            </a:r>
          </a:p>
          <a:p>
            <a:endParaRPr lang="en-US" sz="2800" dirty="0"/>
          </a:p>
          <a:p>
            <a:pPr marL="457200" marR="0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800" b="1" dirty="0"/>
              <a:t>110 million forcibly displaced, 62% internally </a:t>
            </a:r>
            <a:r>
              <a:rPr lang="en-US" dirty="0"/>
              <a:t>(UNHCR, 2023) </a:t>
            </a:r>
          </a:p>
          <a:p>
            <a:pPr marL="457200" marR="0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457200" marR="0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800" b="1" dirty="0"/>
              <a:t>1.02 billion migrants, 73% internally </a:t>
            </a:r>
            <a:r>
              <a:rPr lang="en-US" dirty="0"/>
              <a:t>(IOM 2009, 2020)</a:t>
            </a:r>
          </a:p>
          <a:p>
            <a:pPr marL="457200" marR="0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marR="0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800" b="1" dirty="0"/>
              <a:t>Climate-induced human mobility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143 m displaced by climate change by 2050, WB +++)</a:t>
            </a:r>
          </a:p>
          <a:p>
            <a:pPr marL="457200" marR="0"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800" b="1" dirty="0"/>
          </a:p>
          <a:p>
            <a:pPr marL="457200" marR="0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800" b="1" dirty="0"/>
              <a:t>1 billion slum dwellers</a:t>
            </a:r>
          </a:p>
          <a:p>
            <a:r>
              <a:rPr lang="en-US" sz="2000" dirty="0"/>
              <a:t>	</a:t>
            </a:r>
            <a:endParaRPr lang="en-US" sz="320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8CADC8-9775-C8AD-33C1-8BF0A8556C75}"/>
              </a:ext>
            </a:extLst>
          </p:cNvPr>
          <p:cNvCxnSpPr>
            <a:cxnSpLocks/>
          </p:cNvCxnSpPr>
          <p:nvPr/>
        </p:nvCxnSpPr>
        <p:spPr bwMode="auto">
          <a:xfrm>
            <a:off x="0" y="1052750"/>
            <a:ext cx="12192000" cy="2798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6681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35EAD-7026-4774-3646-550AE5665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60" y="0"/>
            <a:ext cx="10264140" cy="1325563"/>
          </a:xfrm>
        </p:spPr>
        <p:txBody>
          <a:bodyPr/>
          <a:lstStyle/>
          <a:p>
            <a:r>
              <a:rPr lang="en-US" dirty="0"/>
              <a:t>2. Contextualising displacement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475CAD-2D14-5688-FD40-D012EE98B527}"/>
              </a:ext>
            </a:extLst>
          </p:cNvPr>
          <p:cNvSpPr txBox="1"/>
          <p:nvPr/>
        </p:nvSpPr>
        <p:spPr>
          <a:xfrm>
            <a:off x="292417" y="1519873"/>
            <a:ext cx="11607165" cy="5093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Causes</a:t>
            </a:r>
          </a:p>
          <a:p>
            <a:endParaRPr lang="en-US" sz="2800" dirty="0"/>
          </a:p>
          <a:p>
            <a:pPr marL="457200" marR="0" indent="-457200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800" b="1" dirty="0"/>
              <a:t>Climate change &amp; disasters</a:t>
            </a:r>
          </a:p>
          <a:p>
            <a:pPr marL="457200" marR="0" indent="-457200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800" b="1" dirty="0"/>
              <a:t>Conflict &amp; violence</a:t>
            </a:r>
          </a:p>
          <a:p>
            <a:pPr marL="457200" marR="0" indent="-457200">
              <a:lnSpc>
                <a:spcPct val="107000"/>
              </a:lnSpc>
              <a:spcBef>
                <a:spcPts val="20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800" b="1" dirty="0"/>
              <a:t>Human rights violations, abuses and human suffering</a:t>
            </a:r>
            <a:endParaRPr lang="en-GB" sz="2800" b="1" dirty="0"/>
          </a:p>
          <a:p>
            <a:pPr marL="457200" indent="-457200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800" b="1" dirty="0"/>
              <a:t>Macro-economic and social inequalities </a:t>
            </a:r>
            <a:r>
              <a:rPr lang="en-US" sz="2800" dirty="0"/>
              <a:t>(food insecurity, lack of adequate housing, Inequalities and discrimination in access to land, land use changes, land degradation)</a:t>
            </a:r>
            <a:endParaRPr lang="en-GB" sz="2800" dirty="0"/>
          </a:p>
          <a:p>
            <a:pPr marR="0">
              <a:spcBef>
                <a:spcPts val="0"/>
              </a:spcBef>
              <a:spcAft>
                <a:spcPts val="800"/>
              </a:spcAft>
            </a:pPr>
            <a:endParaRPr lang="en-US" sz="2800" b="1" dirty="0"/>
          </a:p>
          <a:p>
            <a:r>
              <a:rPr lang="en-US" sz="2000" dirty="0"/>
              <a:t>	</a:t>
            </a:r>
            <a:endParaRPr lang="en-US" sz="320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8CADC8-9775-C8AD-33C1-8BF0A8556C75}"/>
              </a:ext>
            </a:extLst>
          </p:cNvPr>
          <p:cNvCxnSpPr>
            <a:cxnSpLocks/>
          </p:cNvCxnSpPr>
          <p:nvPr/>
        </p:nvCxnSpPr>
        <p:spPr bwMode="auto">
          <a:xfrm>
            <a:off x="0" y="1052750"/>
            <a:ext cx="12192000" cy="2798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694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35EAD-7026-4774-3646-550AE5665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21"/>
            <a:ext cx="12192000" cy="107561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sz="4400" dirty="0"/>
              <a:t>Types of land and HLP solutions to displacement</a:t>
            </a:r>
            <a:endParaRPr lang="en-GB" sz="4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475CAD-2D14-5688-FD40-D012EE98B527}"/>
              </a:ext>
            </a:extLst>
          </p:cNvPr>
          <p:cNvSpPr txBox="1"/>
          <p:nvPr/>
        </p:nvSpPr>
        <p:spPr>
          <a:xfrm>
            <a:off x="429577" y="1839913"/>
            <a:ext cx="11607165" cy="43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28700" marR="0" lvl="0" indent="-742950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Land and HLP solutions for humanitarian protection and assistance</a:t>
            </a:r>
            <a:endParaRPr lang="en-US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028700" marR="0" lvl="0" indent="-742950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GB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028700" marR="0" lvl="0" indent="-7429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Durable land and HLP solutions</a:t>
            </a:r>
            <a:endParaRPr lang="en-US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028700" marR="0" lvl="0" indent="-7429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endParaRPr lang="en-US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028700" indent="-742950">
              <a:buFont typeface="+mj-lt"/>
              <a:buAutoNum type="arabicPeriod"/>
            </a:pPr>
            <a:r>
              <a:rPr lang="en-US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Solutions to prevent and mitigate the impact of displacement</a:t>
            </a:r>
            <a:endParaRPr lang="en-US" sz="4800" b="1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8CADC8-9775-C8AD-33C1-8BF0A8556C75}"/>
              </a:ext>
            </a:extLst>
          </p:cNvPr>
          <p:cNvCxnSpPr>
            <a:cxnSpLocks/>
          </p:cNvCxnSpPr>
          <p:nvPr/>
        </p:nvCxnSpPr>
        <p:spPr bwMode="auto">
          <a:xfrm>
            <a:off x="0" y="1052750"/>
            <a:ext cx="12192000" cy="2798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5564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8CADC8-9775-C8AD-33C1-8BF0A8556C75}"/>
              </a:ext>
            </a:extLst>
          </p:cNvPr>
          <p:cNvCxnSpPr>
            <a:cxnSpLocks/>
          </p:cNvCxnSpPr>
          <p:nvPr/>
        </p:nvCxnSpPr>
        <p:spPr bwMode="auto">
          <a:xfrm>
            <a:off x="0" y="1052750"/>
            <a:ext cx="12192000" cy="2798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E5413E4A-8E81-8068-7465-18112D342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21"/>
            <a:ext cx="12192000" cy="107561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285750"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Type 1: Land and HLP solutions for humanitarian protection and assistance / 1</a:t>
            </a:r>
            <a:endParaRPr lang="en-US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BA214C8-44ED-1A2C-8402-3E7A749C9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840024"/>
              </p:ext>
            </p:extLst>
          </p:nvPr>
        </p:nvGraphicFramePr>
        <p:xfrm>
          <a:off x="320842" y="1303421"/>
          <a:ext cx="11544299" cy="4937381"/>
        </p:xfrm>
        <a:graphic>
          <a:graphicData uri="http://schemas.openxmlformats.org/drawingml/2006/table">
            <a:tbl>
              <a:tblPr firstRow="1" firstCol="1" bandRow="1"/>
              <a:tblGrid>
                <a:gridCol w="2528749">
                  <a:extLst>
                    <a:ext uri="{9D8B030D-6E8A-4147-A177-3AD203B41FA5}">
                      <a16:colId xmlns:a16="http://schemas.microsoft.com/office/drawing/2014/main" val="3744989812"/>
                    </a:ext>
                  </a:extLst>
                </a:gridCol>
                <a:gridCol w="4837611">
                  <a:extLst>
                    <a:ext uri="{9D8B030D-6E8A-4147-A177-3AD203B41FA5}">
                      <a16:colId xmlns:a16="http://schemas.microsoft.com/office/drawing/2014/main" val="2957822456"/>
                    </a:ext>
                  </a:extLst>
                </a:gridCol>
                <a:gridCol w="4177939">
                  <a:extLst>
                    <a:ext uri="{9D8B030D-6E8A-4147-A177-3AD203B41FA5}">
                      <a16:colId xmlns:a16="http://schemas.microsoft.com/office/drawing/2014/main" val="2172088800"/>
                    </a:ext>
                  </a:extLst>
                </a:gridCol>
              </a:tblGrid>
              <a:tr h="5811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Solution area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kern="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 panose="020F0502020204030204" pitchFamily="34" charset="0"/>
                          <a:cs typeface="Arial"/>
                        </a:rPr>
                        <a:t>Menu of key land and HLP solutions</a:t>
                      </a:r>
                      <a:endParaRPr lang="en-GB" sz="1800" kern="100" dirty="0">
                        <a:effectLst/>
                        <a:latin typeface="Calibri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Case studies </a:t>
                      </a:r>
                      <a:r>
                        <a:rPr lang="en-GB" sz="16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u="none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77919"/>
                  </a:ext>
                </a:extLst>
              </a:tr>
              <a:tr h="4837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Assess HLP needs 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u="none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HLP assessments </a:t>
                      </a:r>
                      <a:endParaRPr lang="en-GB" sz="1800" u="none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u="none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Inclusion of HLP issues in multisectoral assessments, area-based assessments, urban and neighbourhood profiling</a:t>
                      </a:r>
                      <a:endParaRPr lang="en-GB" sz="1800" u="none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u="none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Forced evictions’ monitoring</a:t>
                      </a:r>
                      <a:r>
                        <a:rPr lang="en-GB" sz="1600" u="none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u="none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HNO Syria</a:t>
                      </a:r>
                      <a:endParaRPr lang="en-GB" sz="1800" u="none" kern="100" dirty="0">
                        <a:solidFill>
                          <a:srgbClr val="000000"/>
                        </a:solidFill>
                        <a:effectLst/>
                        <a:highlight>
                          <a:srgbClr val="DEEAF6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Syria profiles: Homs City, Homs (2014), Aleppo City, Aleppo (2014) and Al-Tal City, Rural Damascus (2015), Syria</a:t>
                      </a: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Monitoring of forced eviction in the West Bank, Palestine. </a:t>
                      </a: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u="none" kern="100" dirty="0">
                        <a:solidFill>
                          <a:srgbClr val="000000"/>
                        </a:solidFill>
                        <a:effectLst/>
                        <a:highlight>
                          <a:srgbClr val="DEEAF6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7430470"/>
                  </a:ext>
                </a:extLst>
              </a:tr>
              <a:tr h="6662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Understand and review the legal and institutional framework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/>
                          <a:ea typeface="Calibri" panose="020F0502020204030204" pitchFamily="34" charset="0"/>
                          <a:cs typeface="Arial"/>
                        </a:rPr>
                        <a:t>Assessments of the land and HLP legal and institutional frameworks</a:t>
                      </a:r>
                      <a:endParaRPr lang="en-GB" sz="1800" kern="100" dirty="0">
                        <a:effectLst/>
                        <a:latin typeface="Calibri"/>
                        <a:ea typeface="Calibri" panose="020F0502020204030204" pitchFamily="34" charset="0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/>
                          <a:ea typeface="Calibri" panose="020F0502020204030204" pitchFamily="34" charset="0"/>
                          <a:cs typeface="Arial"/>
                        </a:rPr>
                        <a:t>Policy and legal reforms </a:t>
                      </a:r>
                      <a:endParaRPr lang="en-GB" sz="1800" kern="100" dirty="0">
                        <a:effectLst/>
                        <a:latin typeface="Calibri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Analysis of Syrian Urban Law </a:t>
                      </a: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Homs study </a:t>
                      </a: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Libya</a:t>
                      </a: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Iraq</a:t>
                      </a: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549046"/>
                  </a:ext>
                </a:extLst>
              </a:tr>
              <a:tr h="4837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Identify the options for sheltering displaced people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/>
                          <a:ea typeface="Calibri" panose="020F0502020204030204" pitchFamily="34" charset="0"/>
                          <a:cs typeface="Arial"/>
                        </a:rPr>
                        <a:t>Analysis and identification of the options available</a:t>
                      </a:r>
                      <a:endParaRPr lang="en-GB" sz="1800" kern="100" dirty="0">
                        <a:effectLst/>
                        <a:latin typeface="Calibri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Site selection, site planning and design principles for Displacement Affected Communities in Berbera 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Examples from the Syria shelter sector </a:t>
                      </a: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Example from NRC/Lebanon / Syria</a:t>
                      </a: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DEEAF6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9346575"/>
                  </a:ext>
                </a:extLst>
              </a:tr>
            </a:tbl>
          </a:graphicData>
        </a:graphic>
      </p:graphicFrame>
      <p:sp>
        <p:nvSpPr>
          <p:cNvPr id="10" name="Rectangle 2">
            <a:extLst>
              <a:ext uri="{FF2B5EF4-FFF2-40B4-BE49-F238E27FC236}">
                <a16:creationId xmlns:a16="http://schemas.microsoft.com/office/drawing/2014/main" id="{8E2631AB-C686-05C5-8CE5-C2D04C465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8413" y="55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598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8CADC8-9775-C8AD-33C1-8BF0A8556C75}"/>
              </a:ext>
            </a:extLst>
          </p:cNvPr>
          <p:cNvCxnSpPr>
            <a:cxnSpLocks/>
          </p:cNvCxnSpPr>
          <p:nvPr/>
        </p:nvCxnSpPr>
        <p:spPr bwMode="auto">
          <a:xfrm>
            <a:off x="0" y="1052750"/>
            <a:ext cx="12192000" cy="2798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E5413E4A-8E81-8068-7465-18112D342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21"/>
            <a:ext cx="12192000" cy="107561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285750"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Type 1: Land and HLP solutions for humanitarian protection and assistance /2</a:t>
            </a:r>
            <a:endParaRPr lang="en-US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BA214C8-44ED-1A2C-8402-3E7A749C9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977552"/>
              </p:ext>
            </p:extLst>
          </p:nvPr>
        </p:nvGraphicFramePr>
        <p:xfrm>
          <a:off x="205740" y="1231026"/>
          <a:ext cx="11544300" cy="5524375"/>
        </p:xfrm>
        <a:graphic>
          <a:graphicData uri="http://schemas.openxmlformats.org/drawingml/2006/table">
            <a:tbl>
              <a:tblPr firstRow="1" firstCol="1" bandRow="1"/>
              <a:tblGrid>
                <a:gridCol w="2080260">
                  <a:extLst>
                    <a:ext uri="{9D8B030D-6E8A-4147-A177-3AD203B41FA5}">
                      <a16:colId xmlns:a16="http://schemas.microsoft.com/office/drawing/2014/main" val="3744989812"/>
                    </a:ext>
                  </a:extLst>
                </a:gridCol>
                <a:gridCol w="6103620">
                  <a:extLst>
                    <a:ext uri="{9D8B030D-6E8A-4147-A177-3AD203B41FA5}">
                      <a16:colId xmlns:a16="http://schemas.microsoft.com/office/drawing/2014/main" val="2957822456"/>
                    </a:ext>
                  </a:extLst>
                </a:gridCol>
                <a:gridCol w="3360420">
                  <a:extLst>
                    <a:ext uri="{9D8B030D-6E8A-4147-A177-3AD203B41FA5}">
                      <a16:colId xmlns:a16="http://schemas.microsoft.com/office/drawing/2014/main" val="2172088800"/>
                    </a:ext>
                  </a:extLst>
                </a:gridCol>
              </a:tblGrid>
              <a:tr h="5811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Solution area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Menu of key land and HLP solutions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Case studies </a:t>
                      </a:r>
                      <a:r>
                        <a:rPr lang="en-GB" sz="16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u="none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77919"/>
                  </a:ext>
                </a:extLst>
              </a:tr>
              <a:tr h="7878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Shelter displaced people away from their homes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Shelter in suitable retrofitted public buildings 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Shelter on public land 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Shelter in suitable retrofitted large private buildings</a:t>
                      </a:r>
                      <a:endParaRPr lang="en-GB" sz="1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Accommodation in private residential buildings</a:t>
                      </a:r>
                      <a:r>
                        <a:rPr lang="en-GB" sz="18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Shelter on private land</a:t>
                      </a:r>
                      <a:endParaRPr lang="en-GB" sz="1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Shelter on customary lands</a:t>
                      </a:r>
                      <a:endParaRPr lang="en-GB" sz="1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Increase the shelter offer by host communities</a:t>
                      </a:r>
                      <a:endParaRPr lang="en-GB" sz="1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Secure land rights of host communities</a:t>
                      </a:r>
                      <a:endParaRPr lang="en-GB" sz="1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NRC/Lebanon;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Terra NGO/Italy;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u="none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Grece</a:t>
                      </a: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(urban guide) 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Bossaso, UN-Habitat</a:t>
                      </a: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Niger/IOM;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DRC/UN-Habitat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2906259"/>
                  </a:ext>
                </a:extLst>
              </a:tr>
              <a:tr h="54459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  <a:latin typeface="Calibri"/>
                          <a:ea typeface="Calibri" panose="020F0502020204030204" pitchFamily="34" charset="0"/>
                          <a:cs typeface="Arial"/>
                        </a:rPr>
                        <a:t>Access to land and properties other than shelters </a:t>
                      </a:r>
                      <a:endParaRPr lang="en-GB" sz="1800" kern="100" dirty="0">
                        <a:effectLst/>
                        <a:latin typeface="Calibri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Land for agriculture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Land for livestock and domestic animals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Access to communal land-based resources (forests, grazing…)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Properties for commercial activities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Accessible and safe public and common spaces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UN-Habitat Sudan report</a:t>
                      </a: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Inclusive community action planning and support for public works (Somalia)</a:t>
                      </a: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u="none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6032767"/>
                  </a:ext>
                </a:extLst>
              </a:tr>
              <a:tr h="36216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Prepare the ground for return, restitution, and compensation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Repair housing and properties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Clear from explosives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Reconstruct houses, properties and agricultural infrastructure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/>
                          <a:ea typeface="Calibri" panose="020F0502020204030204" pitchFamily="34" charset="0"/>
                          <a:cs typeface="Arial"/>
                        </a:rPr>
                        <a:t>Establish restitution and compensation mechanisms</a:t>
                      </a:r>
                      <a:endParaRPr lang="en-GB" sz="1800" kern="100" dirty="0">
                        <a:effectLst/>
                        <a:latin typeface="Calibri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Iraq/UN-Habitat </a:t>
                      </a:r>
                      <a:endParaRPr lang="en-GB" sz="1800" u="none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UN-</a:t>
                      </a: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Habitat</a:t>
                      </a: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/ Syrian refugees in Iraq and Lebanon  </a:t>
                      </a: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307176"/>
                  </a:ext>
                </a:extLst>
              </a:tr>
            </a:tbl>
          </a:graphicData>
        </a:graphic>
      </p:graphicFrame>
      <p:sp>
        <p:nvSpPr>
          <p:cNvPr id="10" name="Rectangle 2">
            <a:extLst>
              <a:ext uri="{FF2B5EF4-FFF2-40B4-BE49-F238E27FC236}">
                <a16:creationId xmlns:a16="http://schemas.microsoft.com/office/drawing/2014/main" id="{8E2631AB-C686-05C5-8CE5-C2D04C465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8413" y="55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413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8CADC8-9775-C8AD-33C1-8BF0A8556C75}"/>
              </a:ext>
            </a:extLst>
          </p:cNvPr>
          <p:cNvCxnSpPr>
            <a:cxnSpLocks/>
          </p:cNvCxnSpPr>
          <p:nvPr/>
        </p:nvCxnSpPr>
        <p:spPr bwMode="auto">
          <a:xfrm>
            <a:off x="0" y="1052750"/>
            <a:ext cx="12192000" cy="2798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E5413E4A-8E81-8068-7465-18112D342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21"/>
            <a:ext cx="12192000" cy="107561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285750"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Type 1: Land and HLP solutions for humanitarian protection and assistance /3</a:t>
            </a:r>
            <a:endParaRPr lang="en-US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BA214C8-44ED-1A2C-8402-3E7A749C9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296473"/>
              </p:ext>
            </p:extLst>
          </p:nvPr>
        </p:nvGraphicFramePr>
        <p:xfrm>
          <a:off x="205740" y="1231026"/>
          <a:ext cx="11544300" cy="3482913"/>
        </p:xfrm>
        <a:graphic>
          <a:graphicData uri="http://schemas.openxmlformats.org/drawingml/2006/table">
            <a:tbl>
              <a:tblPr firstRow="1" firstCol="1" bandRow="1"/>
              <a:tblGrid>
                <a:gridCol w="2080260">
                  <a:extLst>
                    <a:ext uri="{9D8B030D-6E8A-4147-A177-3AD203B41FA5}">
                      <a16:colId xmlns:a16="http://schemas.microsoft.com/office/drawing/2014/main" val="3744989812"/>
                    </a:ext>
                  </a:extLst>
                </a:gridCol>
                <a:gridCol w="6103620">
                  <a:extLst>
                    <a:ext uri="{9D8B030D-6E8A-4147-A177-3AD203B41FA5}">
                      <a16:colId xmlns:a16="http://schemas.microsoft.com/office/drawing/2014/main" val="2957822456"/>
                    </a:ext>
                  </a:extLst>
                </a:gridCol>
                <a:gridCol w="3360420">
                  <a:extLst>
                    <a:ext uri="{9D8B030D-6E8A-4147-A177-3AD203B41FA5}">
                      <a16:colId xmlns:a16="http://schemas.microsoft.com/office/drawing/2014/main" val="2172088800"/>
                    </a:ext>
                  </a:extLst>
                </a:gridCol>
              </a:tblGrid>
              <a:tr h="5811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Solution area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Menu of key land and HLP solutions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Case studies </a:t>
                      </a:r>
                      <a:r>
                        <a:rPr lang="en-GB" sz="16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u="none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77919"/>
                  </a:ext>
                </a:extLst>
              </a:tr>
              <a:tr h="79047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Access to justice and disputes’ resolution </a:t>
                      </a:r>
                      <a:endParaRPr lang="en-GB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Understand the justice and dispute resolution context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Strengthen and support the formal justice system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Strengthen and support the informal, customary, alternative justice systems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DRC/UN-Habitat, </a:t>
                      </a:r>
                      <a:r>
                        <a:rPr lang="en-US" sz="1800" u="none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etc</a:t>
                      </a: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endParaRPr lang="en-GB" sz="1800" u="none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See the attached file for Yemen</a:t>
                      </a:r>
                      <a:endParaRPr lang="en-GB" sz="1800" u="none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Somalia: Harmonization of the Legal Systems Resolving Land Disputes in Somaliland and Puntland 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endParaRPr lang="en-GB" sz="1800" u="none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460733"/>
                  </a:ext>
                </a:extLst>
              </a:tr>
              <a:tr h="36216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Prevent and address forced evictions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Create awareness of state obligations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Strengthen and reform national legislation</a:t>
                      </a: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Strengthen monitoring and accountability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endParaRPr lang="en-GB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GB" sz="1800" u="none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Eviction moratoria  in Lebanon</a:t>
                      </a:r>
                    </a:p>
                  </a:txBody>
                  <a:tcPr marL="23247" marR="232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6721852"/>
                  </a:ext>
                </a:extLst>
              </a:tr>
            </a:tbl>
          </a:graphicData>
        </a:graphic>
      </p:graphicFrame>
      <p:sp>
        <p:nvSpPr>
          <p:cNvPr id="10" name="Rectangle 2">
            <a:extLst>
              <a:ext uri="{FF2B5EF4-FFF2-40B4-BE49-F238E27FC236}">
                <a16:creationId xmlns:a16="http://schemas.microsoft.com/office/drawing/2014/main" id="{8E2631AB-C686-05C5-8CE5-C2D04C465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8413" y="55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239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8d6500e-c04c-40d5-8475-953d7134f8a6">
      <Terms xmlns="http://schemas.microsoft.com/office/infopath/2007/PartnerControls"/>
    </lcf76f155ced4ddcb4097134ff3c332f>
    <TaxCatchAll xmlns="985ec44e-1bab-4c0b-9df0-6ba128686fc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0B946CA62AD94E812F41ED550DDC70" ma:contentTypeVersion="17" ma:contentTypeDescription="Create a new document." ma:contentTypeScope="" ma:versionID="700e1ddffa191e4c0f207dec08acbec1">
  <xsd:schema xmlns:xsd="http://www.w3.org/2001/XMLSchema" xmlns:xs="http://www.w3.org/2001/XMLSchema" xmlns:p="http://schemas.microsoft.com/office/2006/metadata/properties" xmlns:ns2="f8d6500e-c04c-40d5-8475-953d7134f8a6" xmlns:ns3="7804bfa2-533a-4be9-8051-3c7f7d149956" xmlns:ns4="985ec44e-1bab-4c0b-9df0-6ba128686fc9" targetNamespace="http://schemas.microsoft.com/office/2006/metadata/properties" ma:root="true" ma:fieldsID="4cbd9839c5b8a16cbaa520c1cea90d2d" ns2:_="" ns3:_="" ns4:_="">
    <xsd:import namespace="f8d6500e-c04c-40d5-8475-953d7134f8a6"/>
    <xsd:import namespace="7804bfa2-533a-4be9-8051-3c7f7d14995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4:TaxCatchAll" minOccurs="0"/>
                <xsd:element ref="ns2:MediaServiceOCR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d6500e-c04c-40d5-8475-953d7134f8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04bfa2-533a-4be9-8051-3c7f7d14995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c3a15ccf-d19e-406e-a2b6-583dc7c1ed18}" ma:internalName="TaxCatchAll" ma:showField="CatchAllData" ma:web="7804bfa2-533a-4be9-8051-3c7f7d1499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490817B-33C3-442D-A1D1-7AFA7FD8A2B7}">
  <ds:schemaRefs>
    <ds:schemaRef ds:uri="http://schemas.microsoft.com/office/2006/metadata/properties"/>
    <ds:schemaRef ds:uri="http://schemas.microsoft.com/office/infopath/2007/PartnerControls"/>
    <ds:schemaRef ds:uri="f8d6500e-c04c-40d5-8475-953d7134f8a6"/>
    <ds:schemaRef ds:uri="985ec44e-1bab-4c0b-9df0-6ba128686fc9"/>
  </ds:schemaRefs>
</ds:datastoreItem>
</file>

<file path=customXml/itemProps2.xml><?xml version="1.0" encoding="utf-8"?>
<ds:datastoreItem xmlns:ds="http://schemas.openxmlformats.org/officeDocument/2006/customXml" ds:itemID="{3A005100-9DD2-406C-88CC-3A2DFDB680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C3B02B1-D7C8-479E-ACE6-9E7DC5E911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8d6500e-c04c-40d5-8475-953d7134f8a6"/>
    <ds:schemaRef ds:uri="7804bfa2-533a-4be9-8051-3c7f7d14995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1653</Words>
  <Application>Microsoft Office PowerPoint</Application>
  <PresentationFormat>Widescreen</PresentationFormat>
  <Paragraphs>305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Content</vt:lpstr>
      <vt:lpstr>1. Introduction</vt:lpstr>
      <vt:lpstr>2. Contextualising displacement</vt:lpstr>
      <vt:lpstr>2. Contextualising displacement</vt:lpstr>
      <vt:lpstr>Types of land and HLP solutions to displacement</vt:lpstr>
      <vt:lpstr>Type 1: Land and HLP solutions for humanitarian protection and assistance / 1</vt:lpstr>
      <vt:lpstr>Type 1: Land and HLP solutions for humanitarian protection and assistance /2</vt:lpstr>
      <vt:lpstr>Type 1: Land and HLP solutions for humanitarian protection and assistance /3</vt:lpstr>
      <vt:lpstr>Type 2: Durable land and HLP solutions/1</vt:lpstr>
      <vt:lpstr>Type 2: Durable land and HLP solutions/2</vt:lpstr>
      <vt:lpstr>Type 2: Durable land and HLP solutions/3</vt:lpstr>
      <vt:lpstr>Type 2: Durable land and HLP solutions/4</vt:lpstr>
      <vt:lpstr>Type 3: Prevent and mitigate the impact of displacement through land and HLP interventions</vt:lpstr>
      <vt:lpstr>Type 3: Prevent and mitigate the impact of displacement through land and HLP interventions</vt:lpstr>
      <vt:lpstr>5. Enabling environment</vt:lpstr>
      <vt:lpstr>Guiding questions for 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Ombretta Tempra</dc:creator>
  <cp:lastModifiedBy>Ombretta Tempra</cp:lastModifiedBy>
  <cp:revision>24</cp:revision>
  <dcterms:created xsi:type="dcterms:W3CDTF">2024-07-11T06:46:03Z</dcterms:created>
  <dcterms:modified xsi:type="dcterms:W3CDTF">2024-08-12T22:52:06Z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0x010100B20B946CA62AD94E812F41ED550DDC70</vt:lpwstr>
  </property>
  <property fmtid="{D5CDD505-2E9C-101B-9397-08002B2CF9AE}" pid="3" name="MediaServiceImageTags">
    <vt:lpwstr/>
  </property>
</Properties>
</file>